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2"/>
  </p:notesMasterIdLst>
  <p:sldIdLst>
    <p:sldId id="256" r:id="rId2"/>
    <p:sldId id="258" r:id="rId3"/>
    <p:sldId id="278" r:id="rId4"/>
    <p:sldId id="260" r:id="rId5"/>
    <p:sldId id="257" r:id="rId6"/>
    <p:sldId id="346" r:id="rId7"/>
    <p:sldId id="347" r:id="rId8"/>
    <p:sldId id="312" r:id="rId9"/>
    <p:sldId id="327" r:id="rId10"/>
    <p:sldId id="336" r:id="rId11"/>
    <p:sldId id="261" r:id="rId12"/>
    <p:sldId id="338" r:id="rId13"/>
    <p:sldId id="339" r:id="rId14"/>
    <p:sldId id="315" r:id="rId15"/>
    <p:sldId id="318" r:id="rId16"/>
    <p:sldId id="316" r:id="rId17"/>
    <p:sldId id="319" r:id="rId18"/>
    <p:sldId id="322" r:id="rId19"/>
    <p:sldId id="323" r:id="rId20"/>
    <p:sldId id="324" r:id="rId21"/>
    <p:sldId id="350" r:id="rId22"/>
    <p:sldId id="328" r:id="rId23"/>
    <p:sldId id="326" r:id="rId24"/>
    <p:sldId id="331" r:id="rId25"/>
    <p:sldId id="345" r:id="rId26"/>
    <p:sldId id="329" r:id="rId27"/>
    <p:sldId id="330" r:id="rId28"/>
    <p:sldId id="335" r:id="rId29"/>
    <p:sldId id="340" r:id="rId30"/>
    <p:sldId id="348" r:id="rId31"/>
    <p:sldId id="349" r:id="rId32"/>
    <p:sldId id="337" r:id="rId33"/>
    <p:sldId id="313" r:id="rId34"/>
    <p:sldId id="264" r:id="rId35"/>
    <p:sldId id="341" r:id="rId36"/>
    <p:sldId id="342" r:id="rId37"/>
    <p:sldId id="343" r:id="rId38"/>
    <p:sldId id="344" r:id="rId39"/>
    <p:sldId id="292" r:id="rId40"/>
    <p:sldId id="351" r:id="rId41"/>
  </p:sldIdLst>
  <p:sldSz cx="9144000" cy="5143500" type="screen16x9"/>
  <p:notesSz cx="6858000" cy="9144000"/>
  <p:embeddedFontLst>
    <p:embeddedFont>
      <p:font typeface="Bebas Neue" panose="020B0606020202050201" pitchFamily="34" charset="0"/>
      <p:regular r:id="rId43"/>
    </p:embeddedFont>
    <p:embeddedFont>
      <p:font typeface="Calibri" panose="020F0502020204030204" pitchFamily="34" charset="0"/>
      <p:regular r:id="rId44"/>
      <p:bold r:id="rId45"/>
      <p:italic r:id="rId46"/>
      <p:boldItalic r:id="rId47"/>
    </p:embeddedFont>
    <p:embeddedFont>
      <p:font typeface="Chivo" panose="020B0604020202020204" charset="0"/>
      <p:regular r:id="rId48"/>
      <p:bold r:id="rId49"/>
      <p:italic r:id="rId50"/>
      <p:boldItalic r:id="rId51"/>
    </p:embeddedFont>
    <p:embeddedFont>
      <p:font typeface="Fjalla One" panose="02000506040000020004" pitchFamily="2" charset="0"/>
      <p:regular r:id="rId52"/>
    </p:embeddedFont>
    <p:embeddedFont>
      <p:font typeface="Nunito Light" pitchFamily="2" charset="0"/>
      <p:regular r:id="rId53"/>
      <p:italic r:id="rId54"/>
    </p:embeddedFont>
    <p:embeddedFont>
      <p:font typeface="Roboto Condensed Light"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0F29E-8966-4572-AD08-4D30ACDCEEE9}">
  <a:tblStyle styleId="{9CF0F29E-8966-4572-AD08-4D30ACDCEEE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93DDF4-EA98-4817-B15A-EAA0F97263C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72653" autoAdjust="0"/>
  </p:normalViewPr>
  <p:slideViewPr>
    <p:cSldViewPr snapToGrid="0">
      <p:cViewPr varScale="1">
        <p:scale>
          <a:sx n="60" d="100"/>
          <a:sy n="60" d="100"/>
        </p:scale>
        <p:origin x="1640" y="4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Hello! Our team consist of Davis, En lih and Tomoki and we would be presenting on our project on credit card approval prediction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684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From our datasets, it is noted that there are </a:t>
            </a:r>
            <a:r>
              <a:rPr lang="en-US" b="1" u="sng" dirty="0"/>
              <a:t>two</a:t>
            </a:r>
            <a:r>
              <a:rPr lang="en-US" b="0" u="none" dirty="0"/>
              <a:t> excel</a:t>
            </a:r>
            <a:r>
              <a:rPr lang="en-US" dirty="0"/>
              <a:t> files included;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file (Application_record.csv) contains the client’s information such as their gender, if they own a car, if they own a realty, the number of children they have, etcetera</a:t>
            </a:r>
          </a:p>
        </p:txBody>
      </p:sp>
    </p:spTree>
    <p:extLst>
      <p:ext uri="{BB962C8B-B14F-4D97-AF65-F5344CB8AC3E}">
        <p14:creationId xmlns:p14="http://schemas.microsoft.com/office/powerpoint/2010/main" val="39267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file (Credit_record.csv) contains the respective client’s ID with their ‘status’ over the months. The ‘Status’ of the clients is tied to their loan repayment period, as seen in the list above.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mentioned earlier, since we define good clients as those that has no loans or have repaid their loans within 29 days, ‘X’, ‘C’ and ‘0’ status are considered the good clients (which is the majority),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whereas bad clients are those with loans repayment more than 30 days, id </a:t>
            </a:r>
            <a:r>
              <a:rPr lang="en-US" dirty="0" err="1"/>
              <a:t>est</a:t>
            </a:r>
            <a:r>
              <a:rPr lang="en-US" dirty="0"/>
              <a:t> </a:t>
            </a:r>
            <a:r>
              <a:rPr lang="en-SG" sz="1100" dirty="0"/>
              <a:t> ‘</a:t>
            </a:r>
            <a:r>
              <a:rPr lang="en-SG" sz="1100" dirty="0">
                <a:solidFill>
                  <a:srgbClr val="FF0000"/>
                </a:solidFill>
              </a:rPr>
              <a:t>1</a:t>
            </a:r>
            <a:r>
              <a:rPr lang="en-SG" sz="1100" dirty="0"/>
              <a:t>’, ‘</a:t>
            </a:r>
            <a:r>
              <a:rPr lang="en-SG" sz="1100" dirty="0">
                <a:solidFill>
                  <a:srgbClr val="FF0000"/>
                </a:solidFill>
              </a:rPr>
              <a:t>2</a:t>
            </a:r>
            <a:r>
              <a:rPr lang="en-SG" sz="1100" dirty="0"/>
              <a:t>’, ‘</a:t>
            </a:r>
            <a:r>
              <a:rPr lang="en-SG" sz="1100" dirty="0">
                <a:solidFill>
                  <a:srgbClr val="FF0000"/>
                </a:solidFill>
              </a:rPr>
              <a:t>3</a:t>
            </a:r>
            <a:r>
              <a:rPr lang="en-SG" sz="1100" dirty="0"/>
              <a:t>’, ‘</a:t>
            </a:r>
            <a:r>
              <a:rPr lang="en-SG" sz="1100" dirty="0">
                <a:solidFill>
                  <a:srgbClr val="FF0000"/>
                </a:solidFill>
              </a:rPr>
              <a:t>4</a:t>
            </a:r>
            <a:r>
              <a:rPr lang="en-SG" sz="1100" dirty="0"/>
              <a:t>’, ‘</a:t>
            </a:r>
            <a:r>
              <a:rPr lang="en-SG" sz="1100" dirty="0">
                <a:solidFill>
                  <a:srgbClr val="FF0000"/>
                </a:solidFill>
              </a:rPr>
              <a:t>5</a:t>
            </a:r>
            <a:r>
              <a:rPr lang="en-SG" sz="1100" dirty="0"/>
              <a:t>’</a:t>
            </a:r>
            <a:endParaRPr dirty="0"/>
          </a:p>
        </p:txBody>
      </p:sp>
    </p:spTree>
    <p:extLst>
      <p:ext uri="{BB962C8B-B14F-4D97-AF65-F5344CB8AC3E}">
        <p14:creationId xmlns:p14="http://schemas.microsoft.com/office/powerpoint/2010/main" val="222615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Exploring the dataset under the client’s details, we also did a data visualization of our variables, and found our dataset to be of a Mixed Type with a notably large portion of our datasets are Categorical variables whereas only a few are Numeric variables.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Here is a bigger picture of our numeric data and categorical data</a:t>
            </a:r>
          </a:p>
        </p:txBody>
      </p:sp>
    </p:spTree>
    <p:extLst>
      <p:ext uri="{BB962C8B-B14F-4D97-AF65-F5344CB8AC3E}">
        <p14:creationId xmlns:p14="http://schemas.microsoft.com/office/powerpoint/2010/main" val="3834679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897498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Next, our team would be moving on to the Data cleaning portion.</a:t>
            </a:r>
          </a:p>
          <a:p>
            <a:pPr marL="0" lvl="0" indent="0" algn="l" rtl="0">
              <a:spcBef>
                <a:spcPts val="0"/>
              </a:spcBef>
              <a:spcAft>
                <a:spcPts val="0"/>
              </a:spcAft>
              <a:buNone/>
            </a:pPr>
            <a:br>
              <a:rPr lang="en-SG" dirty="0"/>
            </a:br>
            <a:r>
              <a:rPr lang="en-SG" dirty="0"/>
              <a:t>Here is an abstracted version of the changes we have made. </a:t>
            </a:r>
            <a:endParaRPr lang="en-US" dirty="0"/>
          </a:p>
        </p:txBody>
      </p:sp>
    </p:spTree>
    <p:extLst>
      <p:ext uri="{BB962C8B-B14F-4D97-AF65-F5344CB8AC3E}">
        <p14:creationId xmlns:p14="http://schemas.microsoft.com/office/powerpoint/2010/main" val="4213091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We removed the duplicate IDs since they were inconsistent to ensure the integrity of the data.</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The customer’s details also included details like ‘</a:t>
            </a:r>
            <a:r>
              <a:rPr lang="en-SG" dirty="0" err="1"/>
              <a:t>days_birth</a:t>
            </a:r>
            <a:r>
              <a:rPr lang="en-SG" dirty="0"/>
              <a:t>’ and ‘</a:t>
            </a:r>
            <a:r>
              <a:rPr lang="en-SG" dirty="0" err="1"/>
              <a:t>days_employed</a:t>
            </a:r>
            <a:r>
              <a:rPr lang="en-SG" dirty="0"/>
              <a:t>’. This may not be very useful and hence for a better analysis, we have converted them into years, allowing us to get a more in depth and qualitative analysis in the later parts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Additionally, some data types in the data were indicated wrongly such as count of the family members being indicated as ‘float values’. Hence we have converted them back to the correct data types.</a:t>
            </a:r>
          </a:p>
          <a:p>
            <a:pPr marL="0" lvl="0" indent="0" algn="l" rtl="0">
              <a:spcBef>
                <a:spcPts val="0"/>
              </a:spcBef>
              <a:spcAft>
                <a:spcPts val="0"/>
              </a:spcAft>
              <a:buNone/>
            </a:pPr>
            <a:endParaRPr lang="en-SG" dirty="0"/>
          </a:p>
          <a:p>
            <a:pPr marL="0" lvl="0" indent="0" algn="l" rtl="0">
              <a:spcBef>
                <a:spcPts val="0"/>
              </a:spcBef>
              <a:spcAft>
                <a:spcPts val="0"/>
              </a:spcAft>
              <a:buNone/>
            </a:pPr>
            <a:r>
              <a:rPr lang="en-SG" dirty="0"/>
              <a:t>Finally, we also noted that there were </a:t>
            </a:r>
            <a:r>
              <a:rPr lang="en-SG" i="1" dirty="0"/>
              <a:t>null </a:t>
            </a:r>
            <a:r>
              <a:rPr lang="en-SG" i="0" dirty="0"/>
              <a:t>values in the Occupation type. We ensured that the individual was really unemployed through comparison of values with the ‘</a:t>
            </a:r>
            <a:r>
              <a:rPr lang="en-SG" i="0" dirty="0" err="1"/>
              <a:t>days_employed</a:t>
            </a:r>
            <a:r>
              <a:rPr lang="en-SG" i="0" dirty="0"/>
              <a:t>’ as there were some cases where ‘</a:t>
            </a:r>
            <a:r>
              <a:rPr lang="en-SG" i="0" dirty="0" err="1"/>
              <a:t>occupation_type</a:t>
            </a:r>
            <a:r>
              <a:rPr lang="en-SG" i="0" dirty="0"/>
              <a:t>’ was noted to be </a:t>
            </a:r>
            <a:r>
              <a:rPr lang="en-SG" i="1" dirty="0"/>
              <a:t>null</a:t>
            </a:r>
            <a:r>
              <a:rPr lang="en-SG" i="0" dirty="0"/>
              <a:t> while there were non-zero records of the ‘days employed’ column. </a:t>
            </a:r>
          </a:p>
          <a:p>
            <a:pPr marL="0" lvl="0" indent="0" algn="l" rtl="0">
              <a:spcBef>
                <a:spcPts val="0"/>
              </a:spcBef>
              <a:spcAft>
                <a:spcPts val="0"/>
              </a:spcAft>
              <a:buNone/>
            </a:pPr>
            <a:r>
              <a:rPr lang="en-SG" i="0" dirty="0"/>
              <a:t>Hence, we compared and noted that if the ‘</a:t>
            </a:r>
            <a:r>
              <a:rPr lang="en-SG" i="0" dirty="0" err="1"/>
              <a:t>occupation_type</a:t>
            </a:r>
            <a:r>
              <a:rPr lang="en-SG" i="0" dirty="0"/>
              <a:t>’ was </a:t>
            </a:r>
            <a:r>
              <a:rPr lang="en-SG" i="0" dirty="0" err="1"/>
              <a:t>nill</a:t>
            </a:r>
            <a:r>
              <a:rPr lang="en-SG" i="0" dirty="0"/>
              <a:t> and ‘</a:t>
            </a:r>
            <a:r>
              <a:rPr lang="en-SG" i="0" dirty="0" err="1"/>
              <a:t>days_employed</a:t>
            </a:r>
            <a:r>
              <a:rPr lang="en-SG" i="0" dirty="0"/>
              <a:t>’ was 0, the client was indeed unemployed hence the </a:t>
            </a:r>
            <a:r>
              <a:rPr lang="en-SG" i="1" dirty="0"/>
              <a:t>null</a:t>
            </a:r>
            <a:r>
              <a:rPr lang="en-SG" i="0" dirty="0"/>
              <a:t> values would be converted to ‘unemployed’. </a:t>
            </a:r>
          </a:p>
          <a:p>
            <a:pPr marL="0" lvl="0" indent="0" algn="l" rtl="0">
              <a:spcBef>
                <a:spcPts val="0"/>
              </a:spcBef>
              <a:spcAft>
                <a:spcPts val="0"/>
              </a:spcAft>
              <a:buNone/>
            </a:pPr>
            <a:r>
              <a:rPr lang="en-SG" i="0" dirty="0"/>
              <a:t>The remaining </a:t>
            </a:r>
            <a:r>
              <a:rPr lang="en-SG" i="1" dirty="0"/>
              <a:t>null</a:t>
            </a:r>
            <a:r>
              <a:rPr lang="en-SG" i="0" dirty="0"/>
              <a:t> values will contain field where our client had employed days and hence were employed with occupation not known. In these cases, we have converted the null values into ‘unknown’ hence ameliorating the issue.</a:t>
            </a:r>
          </a:p>
        </p:txBody>
      </p:sp>
    </p:spTree>
    <p:extLst>
      <p:ext uri="{BB962C8B-B14F-4D97-AF65-F5344CB8AC3E}">
        <p14:creationId xmlns:p14="http://schemas.microsoft.com/office/powerpoint/2010/main" val="1840184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Going back to the earlier slide, as part of data cleaning, we have also created a new column ‘GOOD_OR_BAD_CLIENT’ to determine from the client’s ‘status’. This would be our </a:t>
            </a:r>
            <a:r>
              <a:rPr lang="en-SG" i="1" dirty="0"/>
              <a:t>response variable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i="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i="0" dirty="0"/>
              <a:t>We have found that we have a total of 98.65% records of good clients and 1.35% of bad clients. However, we have noted that this is not an accurate description of the good and bad clients as they contain a record of the client’s status over a month. Id </a:t>
            </a:r>
            <a:r>
              <a:rPr lang="en-SG" i="0" dirty="0" err="1"/>
              <a:t>est</a:t>
            </a:r>
            <a:r>
              <a:rPr lang="en-SG" i="0" dirty="0"/>
              <a:t>, a client can be considered bad for failing to pay their loans the past 4 months but managed to pay all their loans on time this month, marking it as 4 bad records and 1 good records for that particular client (tagged to his id). This would lead us to our Exploratory Data Analysis</a:t>
            </a:r>
          </a:p>
        </p:txBody>
      </p:sp>
    </p:spTree>
    <p:extLst>
      <p:ext uri="{BB962C8B-B14F-4D97-AF65-F5344CB8AC3E}">
        <p14:creationId xmlns:p14="http://schemas.microsoft.com/office/powerpoint/2010/main" val="190376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i="0" dirty="0"/>
              <a:t>To solve this issue, we have used the inbuilt function in pandas which allows us to aggregate the risk of the clients given the same ID. For the same example as mentioned previously, the client with 4 months of bad records and 1 months of good record would still be marked as a bad client since for most of the months with the bank, the client had either accumulated or defaulted on their loan repayments.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i="0" dirty="0"/>
              <a:t>Conversely, a client with 4 months of good record and 1 months of bad record would still be marked as good since the client despite late payments of his loan on one of the months, have been making their loan repayments on time</a:t>
            </a:r>
          </a:p>
        </p:txBody>
      </p:sp>
    </p:spTree>
    <p:extLst>
      <p:ext uri="{BB962C8B-B14F-4D97-AF65-F5344CB8AC3E}">
        <p14:creationId xmlns:p14="http://schemas.microsoft.com/office/powerpoint/2010/main" val="209953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68b5eb21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068b5eb21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our table of contents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i="0" dirty="0"/>
              <a:t>After using our aggregation function, we got a more accurate gauge of the percentage of good and bad clients as seen above</a:t>
            </a:r>
          </a:p>
        </p:txBody>
      </p:sp>
    </p:spTree>
    <p:extLst>
      <p:ext uri="{BB962C8B-B14F-4D97-AF65-F5344CB8AC3E}">
        <p14:creationId xmlns:p14="http://schemas.microsoft.com/office/powerpoint/2010/main" val="68442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7095e0a1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7095e0a1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i="0" dirty="0"/>
              <a:t>Finally, we concatenated the two excel files after rectifying the data and doing the Exploratory Data Analysis as well as data wrangling.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i="0" dirty="0"/>
              <a:t>The two excel files can be concatenated as we are able to use panda’s .merge function by indicating the client’s individual unique IDs post data engineering.</a:t>
            </a:r>
          </a:p>
        </p:txBody>
      </p:sp>
    </p:spTree>
    <p:extLst>
      <p:ext uri="{BB962C8B-B14F-4D97-AF65-F5344CB8AC3E}">
        <p14:creationId xmlns:p14="http://schemas.microsoft.com/office/powerpoint/2010/main" val="3172358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Next, we would be moving on to our core analysis consisting of our machine learning models</a:t>
            </a:r>
            <a:endParaRPr dirty="0"/>
          </a:p>
        </p:txBody>
      </p:sp>
    </p:spTree>
    <p:extLst>
      <p:ext uri="{BB962C8B-B14F-4D97-AF65-F5344CB8AC3E}">
        <p14:creationId xmlns:p14="http://schemas.microsoft.com/office/powerpoint/2010/main" val="2583824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fb74c86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fb74c86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294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dirty="0"/>
              <a:t>Since our dataset is extremely imbalanced, prediction of our machine learning model will become biased towards the majority.  In this case, it may always predict our client to be a ‘good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dirty="0"/>
              <a:t>SMOTE; or Synthetic Minority Oversampling Technique, will allow us to overcome this issue by generating synthetic samples for the minority classes, in this case our ‘bad clients’. This forces the machine learning models to also consider ‘bad clients’ upon using SMOTE and hence predictions would be more accurate and correct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dirty="0"/>
          </a:p>
        </p:txBody>
      </p:sp>
    </p:spTree>
    <p:extLst>
      <p:ext uri="{BB962C8B-B14F-4D97-AF65-F5344CB8AC3E}">
        <p14:creationId xmlns:p14="http://schemas.microsoft.com/office/powerpoint/2010/main" val="2311364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4292F"/>
                </a:solidFill>
                <a:effectLst/>
                <a:latin typeface="+mn-lt"/>
              </a:rPr>
              <a:t>These are the machine models that we will cover.</a:t>
            </a: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76881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Now we would move on to our first machine learning model; Decision Tree Classification.</a:t>
            </a:r>
          </a:p>
          <a:p>
            <a:pPr marL="0" lvl="0" indent="0" algn="l" rtl="0">
              <a:spcBef>
                <a:spcPts val="0"/>
              </a:spcBef>
              <a:spcAft>
                <a:spcPts val="0"/>
              </a:spcAft>
              <a:buNone/>
            </a:pPr>
            <a:r>
              <a:rPr lang="en-SG" dirty="0"/>
              <a:t>While Decision Tree Classification model is one of the most commonly used machine learning model due to its ease of use, in our case we had only obtained a model accuracy of 57.6% for our train dataset and 58.1% for our test dataset. Hence we decided to use Random Forest instead to improve on our model accuracy</a:t>
            </a:r>
          </a:p>
        </p:txBody>
      </p:sp>
    </p:spTree>
    <p:extLst>
      <p:ext uri="{BB962C8B-B14F-4D97-AF65-F5344CB8AC3E}">
        <p14:creationId xmlns:p14="http://schemas.microsoft.com/office/powerpoint/2010/main" val="151251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For our Random Forest model, it is an ensemble learning method which operated by constructing a multitude of decision trees, and will return the mean prediction of the individual trees. This allows the model to be more accurate and factual. In our case, we have obtained a model accuracy of 79.1% for out train dataset and 71.8% for out test dataset.</a:t>
            </a:r>
            <a:endParaRPr dirty="0"/>
          </a:p>
        </p:txBody>
      </p:sp>
    </p:spTree>
    <p:extLst>
      <p:ext uri="{BB962C8B-B14F-4D97-AF65-F5344CB8AC3E}">
        <p14:creationId xmlns:p14="http://schemas.microsoft.com/office/powerpoint/2010/main" val="155931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XGBoost</a:t>
            </a:r>
            <a:r>
              <a:rPr lang="en-US" dirty="0"/>
              <a:t> is something new that we learnt. It is an ensemble learning method which use numerous learning algorithms to obtain a better predictive performance as compared to the individual algorithms alone.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decision trees is one of the most used models, they often exhibit highly variable behavior which may result in errors. </a:t>
            </a:r>
          </a:p>
          <a:p>
            <a:pPr marL="0" lvl="0" indent="0" algn="l" rtl="0">
              <a:spcBef>
                <a:spcPts val="0"/>
              </a:spcBef>
              <a:spcAft>
                <a:spcPts val="0"/>
              </a:spcAft>
              <a:buNone/>
            </a:pPr>
            <a:r>
              <a:rPr lang="en-US" dirty="0"/>
              <a:t>Hence, we use boosting to ensure that the trees are built sequentially such that each subsequent tree will reduce the errors of the previous tree. </a:t>
            </a:r>
          </a:p>
          <a:p>
            <a:pPr marL="0" lvl="0" indent="0" algn="l" rtl="0">
              <a:spcBef>
                <a:spcPts val="0"/>
              </a:spcBef>
              <a:spcAft>
                <a:spcPts val="0"/>
              </a:spcAft>
              <a:buNone/>
            </a:pPr>
            <a:r>
              <a:rPr lang="en-US" dirty="0"/>
              <a:t>- In contrast to the Random Forest technique where trees are grown to their maximum extent, XGBoost make uses of trees with fewer splits. Such small trees are easily comprehended and readable.</a:t>
            </a:r>
            <a:endParaRPr dirty="0"/>
          </a:p>
        </p:txBody>
      </p:sp>
    </p:spTree>
    <p:extLst>
      <p:ext uri="{BB962C8B-B14F-4D97-AF65-F5344CB8AC3E}">
        <p14:creationId xmlns:p14="http://schemas.microsoft.com/office/powerpoint/2010/main" val="2941327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As seen here, XGBoost is our best model for prediction if our client is a ‘good client’ or a ‘bad client’; with a model accuracy of 87.7% for our train dataset and 83.2% for our test dataset.</a:t>
            </a:r>
            <a:endParaRPr dirty="0"/>
          </a:p>
        </p:txBody>
      </p:sp>
    </p:spTree>
    <p:extLst>
      <p:ext uri="{BB962C8B-B14F-4D97-AF65-F5344CB8AC3E}">
        <p14:creationId xmlns:p14="http://schemas.microsoft.com/office/powerpoint/2010/main" val="342109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would first be moving on to the introduction of our dataset</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improve our model further through Grid Search Cross Validation to find out the best possible ‘</a:t>
            </a:r>
            <a:r>
              <a:rPr lang="en-US" dirty="0" err="1"/>
              <a:t>n_estimators</a:t>
            </a:r>
            <a:r>
              <a:rPr lang="en-US" dirty="0"/>
              <a:t>’ and ‘</a:t>
            </a:r>
            <a:r>
              <a:rPr lang="en-US" dirty="0" err="1"/>
              <a:t>max_depth</a:t>
            </a:r>
            <a:r>
              <a:rPr lang="en-US" dirty="0"/>
              <a:t>’ which is 700 and 2 respectively as can be seen from the result above.</a:t>
            </a:r>
            <a:endParaRPr dirty="0"/>
          </a:p>
        </p:txBody>
      </p:sp>
    </p:spTree>
    <p:extLst>
      <p:ext uri="{BB962C8B-B14F-4D97-AF65-F5344CB8AC3E}">
        <p14:creationId xmlns:p14="http://schemas.microsoft.com/office/powerpoint/2010/main" val="2192144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107095e0a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7" name="Google Shape;1467;g107095e0a1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grid search, the model accuracy for train dataset decreases slightly to 86.4% but the accuracy of test dataset increases to 85.0% which is slightly better</a:t>
            </a:r>
            <a:endParaRPr dirty="0"/>
          </a:p>
        </p:txBody>
      </p:sp>
    </p:spTree>
    <p:extLst>
      <p:ext uri="{BB962C8B-B14F-4D97-AF65-F5344CB8AC3E}">
        <p14:creationId xmlns:p14="http://schemas.microsoft.com/office/powerpoint/2010/main" val="3895643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7841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07095e0a1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07095e0a1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would conclude our project and highlights the outcome of it</a:t>
            </a:r>
            <a:endParaRPr dirty="0"/>
          </a:p>
        </p:txBody>
      </p:sp>
    </p:spTree>
    <p:extLst>
      <p:ext uri="{BB962C8B-B14F-4D97-AF65-F5344CB8AC3E}">
        <p14:creationId xmlns:p14="http://schemas.microsoft.com/office/powerpoint/2010/main" val="4214722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n-lt"/>
              </a:rPr>
              <a:t>Firstly, we learnt about Sy</a:t>
            </a:r>
            <a:r>
              <a:rPr lang="en-US" b="0" i="0" dirty="0">
                <a:solidFill>
                  <a:srgbClr val="24292F"/>
                </a:solidFill>
                <a:effectLst/>
                <a:latin typeface="+mn-lt"/>
              </a:rPr>
              <a:t>nthetic Minority Oversampling Technique; or SMOTE</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b="0" i="0" dirty="0">
                <a:solidFill>
                  <a:srgbClr val="24292F"/>
                </a:solidFill>
                <a:effectLst/>
                <a:latin typeface="+mn-lt"/>
              </a:rPr>
              <a:t>Given that our data was extremely imbalanced with most of our clients being classified as a 'good client', most models did not fit well initially. To solve this, we used the concept of SMOTE as covered earlier</a:t>
            </a:r>
          </a:p>
          <a:p>
            <a:pPr marL="0" lvl="0" indent="0" algn="l" rtl="0">
              <a:spcBef>
                <a:spcPts val="0"/>
              </a:spcBef>
              <a:spcAft>
                <a:spcPts val="0"/>
              </a:spcAft>
              <a:buNone/>
            </a:pPr>
            <a:endParaRPr lang="en-US" b="0" i="0" dirty="0">
              <a:solidFill>
                <a:srgbClr val="24292F"/>
              </a:solidFill>
              <a:effectLst/>
              <a:latin typeface="+mn-lt"/>
            </a:endParaRPr>
          </a:p>
          <a:p>
            <a:pPr marL="0" lvl="0" indent="0" algn="l" rtl="0">
              <a:spcBef>
                <a:spcPts val="0"/>
              </a:spcBef>
              <a:spcAft>
                <a:spcPts val="0"/>
              </a:spcAft>
              <a:buNone/>
            </a:pPr>
            <a:r>
              <a:rPr lang="en-US" b="0" i="0" dirty="0">
                <a:solidFill>
                  <a:srgbClr val="24292F"/>
                </a:solidFill>
                <a:effectLst/>
                <a:latin typeface="+mn-lt"/>
              </a:rPr>
              <a:t>While Decision Tree was used, the accuracy was not ideal and hence we had used Random Forest instead, which we had also covered on earlier</a:t>
            </a:r>
          </a:p>
          <a:p>
            <a:pPr marL="0" lvl="0" indent="0" algn="l" rtl="0">
              <a:spcBef>
                <a:spcPts val="0"/>
              </a:spcBef>
              <a:spcAft>
                <a:spcPts val="0"/>
              </a:spcAft>
              <a:buNone/>
            </a:pPr>
            <a:endParaRPr lang="en-US" b="0" i="0" dirty="0">
              <a:solidFill>
                <a:srgbClr val="24292F"/>
              </a:solidFill>
              <a:effectLst/>
              <a:latin typeface="+mn-lt"/>
            </a:endParaRPr>
          </a:p>
          <a:p>
            <a:pPr marL="0" lvl="0" indent="0" algn="l" rtl="0">
              <a:spcBef>
                <a:spcPts val="0"/>
              </a:spcBef>
              <a:spcAft>
                <a:spcPts val="0"/>
              </a:spcAft>
              <a:buNone/>
            </a:pPr>
            <a:r>
              <a:rPr lang="en-US" b="0" i="0" dirty="0">
                <a:solidFill>
                  <a:srgbClr val="24292F"/>
                </a:solidFill>
                <a:effectLst/>
                <a:latin typeface="+mn-lt"/>
              </a:rPr>
              <a:t>Decision Tree also exhibited highly variable behaviors, and hence we had used XGBoost which was another new machine learning model that we assimilated into our project and covered on earlier. </a:t>
            </a:r>
          </a:p>
          <a:p>
            <a:pPr marL="0" lvl="0" indent="0" algn="l" rtl="0">
              <a:spcBef>
                <a:spcPts val="0"/>
              </a:spcBef>
              <a:spcAft>
                <a:spcPts val="0"/>
              </a:spcAft>
              <a:buNone/>
            </a:pPr>
            <a:endParaRPr lang="en-US" b="0" i="0" dirty="0">
              <a:solidFill>
                <a:srgbClr val="24292F"/>
              </a:solidFill>
              <a:effectLst/>
              <a:latin typeface="+mn-lt"/>
            </a:endParaRPr>
          </a:p>
          <a:p>
            <a:pPr marL="0" lvl="0" indent="0" algn="l" rtl="0">
              <a:spcBef>
                <a:spcPts val="0"/>
              </a:spcBef>
              <a:spcAft>
                <a:spcPts val="0"/>
              </a:spcAft>
              <a:buNone/>
            </a:pPr>
            <a:endParaRPr dirty="0">
              <a:latin typeface="+mn-l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Out of all the machine learning models, we have found that the machine learning model that best suit our data set </a:t>
            </a:r>
            <a:r>
              <a:rPr lang="en-US" b="0" i="0" dirty="0">
                <a:solidFill>
                  <a:srgbClr val="24292F"/>
                </a:solidFill>
                <a:effectLst/>
                <a:latin typeface="+mn-lt"/>
              </a:rPr>
              <a:t>was XGBoost, which gave us the highest </a:t>
            </a:r>
            <a:r>
              <a:rPr lang="en-SG" dirty="0">
                <a:latin typeface="+mn-lt"/>
              </a:rPr>
              <a:t>model accuracy of 85.0%.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latin typeface="+mn-lt"/>
              </a:rPr>
              <a:t>This meant that XGBoost would be a very useful model for the banks to predict if a client were a good client or a bad client; given the </a:t>
            </a:r>
            <a:r>
              <a:rPr lang="en-US" b="0" i="0" dirty="0">
                <a:solidFill>
                  <a:srgbClr val="24292F"/>
                </a:solidFill>
                <a:effectLst/>
                <a:latin typeface="+mn-lt"/>
              </a:rPr>
              <a:t>risks of client defaulting on their payments upon credit card which banks should consider prior to the approval of their credit cards.</a:t>
            </a:r>
            <a:endParaRPr lang="en-SG"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latin typeface="+mn-lt"/>
              </a:rPr>
              <a:t>However, it is noted that while this model worked the best for our dataset, it may not always be the best model in all cases.</a:t>
            </a:r>
            <a:endParaRPr lang="en-US" b="0" i="0" dirty="0">
              <a:solidFill>
                <a:srgbClr val="24292F"/>
              </a:solidFill>
              <a:effectLst/>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273574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rPr>
              <a:t>For our extra improvements, we want to find out explicitly what are the best predictors for our response. We used Recursive Feature Elimination to achieve this.</a:t>
            </a:r>
            <a:endParaRPr lang="en-US" sz="1100" b="0" i="0" dirty="0">
              <a:solidFill>
                <a:srgbClr val="24292F"/>
              </a:solidFill>
              <a:effectLst/>
              <a:latin typeface="+mn-lt"/>
            </a:endParaRPr>
          </a:p>
        </p:txBody>
      </p:sp>
    </p:spTree>
    <p:extLst>
      <p:ext uri="{BB962C8B-B14F-4D97-AF65-F5344CB8AC3E}">
        <p14:creationId xmlns:p14="http://schemas.microsoft.com/office/powerpoint/2010/main" val="752902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4292F"/>
                </a:solidFill>
                <a:effectLst/>
                <a:latin typeface="+mn-lt"/>
              </a:rPr>
              <a:t>From the above, we can see that count of children, client’s total income, age, years employed and family status played the biggest key importance. The rest of the variables are not a good estimate even though they are in the list as not all types were included in the list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24292F"/>
              </a:solidFill>
              <a:effectLst/>
              <a:latin typeface="+mn-lt"/>
            </a:endParaRPr>
          </a:p>
        </p:txBody>
      </p:sp>
    </p:spTree>
    <p:extLst>
      <p:ext uri="{BB962C8B-B14F-4D97-AF65-F5344CB8AC3E}">
        <p14:creationId xmlns:p14="http://schemas.microsoft.com/office/powerpoint/2010/main" val="353247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7095e0a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7095e0a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24292F"/>
                </a:solidFill>
                <a:effectLst/>
                <a:latin typeface="+mn-lt"/>
              </a:rPr>
              <a:t>However, something we can further improve on our Predictor variables is the use of optimal feature selection, which would allow us to better get an answer for the best set of variables for models, hence giving a better solution.</a:t>
            </a:r>
          </a:p>
          <a:p>
            <a:pPr marL="158750" indent="0" algn="l">
              <a:buNone/>
            </a:pPr>
            <a:endParaRPr lang="en-US" b="0" i="0" dirty="0">
              <a:solidFill>
                <a:srgbClr val="24292F"/>
              </a:solidFill>
              <a:effectLst/>
              <a:latin typeface="+mn-lt"/>
            </a:endParaRPr>
          </a:p>
          <a:p>
            <a:pPr marL="158750" indent="0" algn="l">
              <a:buNone/>
            </a:pPr>
            <a:r>
              <a:rPr lang="en-US" b="0" i="0" dirty="0">
                <a:solidFill>
                  <a:srgbClr val="24292F"/>
                </a:solidFill>
                <a:effectLst/>
                <a:latin typeface="+mn-lt"/>
              </a:rPr>
              <a:t>With that, we would like to conclude our presentation. Thank you!</a:t>
            </a:r>
          </a:p>
          <a:p>
            <a:pPr marL="158750" indent="0" algn="l">
              <a:buNone/>
            </a:pPr>
            <a:endParaRPr lang="en-US" b="0" i="0" dirty="0">
              <a:solidFill>
                <a:srgbClr val="24292F"/>
              </a:solidFill>
              <a:effectLst/>
              <a:latin typeface="+mn-lt"/>
            </a:endParaRPr>
          </a:p>
        </p:txBody>
      </p:sp>
    </p:spTree>
    <p:extLst>
      <p:ext uri="{BB962C8B-B14F-4D97-AF65-F5344CB8AC3E}">
        <p14:creationId xmlns:p14="http://schemas.microsoft.com/office/powerpoint/2010/main" val="405893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107095e0a1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107095e0a1a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fb74c86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fb74c86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 the background of our project,</a:t>
            </a: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Firstly, the usage of credit card is extremely prevalent in today’s day and age. However, given that credit card is built on the system of trust whereby the client can charge purchases to the card and make the necessary payments at the end of the month, it is important for banks to know who are the clients that impose a higher risk.</a:t>
            </a:r>
          </a:p>
          <a:p>
            <a:pPr marL="158750" indent="0">
              <a:lnSpc>
                <a:spcPct val="107000"/>
              </a:lnSpc>
              <a:spcAft>
                <a:spcPts val="800"/>
              </a:spcAft>
              <a:buNone/>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58750" indent="0">
              <a:lnSpc>
                <a:spcPct val="107000"/>
              </a:lnSpc>
              <a:spcAft>
                <a:spcPts val="80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Secondly, the dataset for the consideration of the client’s credit card approval is exhaustive. This is especially so as financial firms will collect as many information as possible to determine if the client impose a high risk. After all, credit system is akin to a short-term loan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would be elaborating on the prevalence of the issue.</a:t>
            </a:r>
          </a:p>
          <a:p>
            <a:pPr marL="0" lvl="0" indent="0" algn="l" rtl="0">
              <a:spcBef>
                <a:spcPts val="0"/>
              </a:spcBef>
              <a:spcAft>
                <a:spcPts val="0"/>
              </a:spcAft>
              <a:buNone/>
            </a:pPr>
            <a:r>
              <a:rPr lang="en-US" dirty="0"/>
              <a:t>Notably it has been shown that the average consumer credit card debt was higher than it ever had been. Additionally, there are many people which would be affected worldwide, with 2.8 billion credit card users and 70% of people having </a:t>
            </a:r>
            <a:r>
              <a:rPr lang="en-US" dirty="0" err="1"/>
              <a:t>atleast</a:t>
            </a:r>
            <a:r>
              <a:rPr lang="en-US" dirty="0"/>
              <a:t> one credit card</a:t>
            </a:r>
            <a:endParaRPr lang="en-SG" dirty="0"/>
          </a:p>
        </p:txBody>
      </p:sp>
    </p:spTree>
    <p:extLst>
      <p:ext uri="{BB962C8B-B14F-4D97-AF65-F5344CB8AC3E}">
        <p14:creationId xmlns:p14="http://schemas.microsoft.com/office/powerpoint/2010/main" val="416879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324263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Calibri" panose="020F0502020204030204" pitchFamily="34" charset="0"/>
                <a:ea typeface="DengXian" panose="02010600030101010101" pitchFamily="2" charset="-122"/>
                <a:cs typeface="Times New Roman" panose="02020603050405020304" pitchFamily="18" charset="0"/>
              </a:rPr>
              <a:t>O</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ur</a:t>
            </a:r>
            <a:r>
              <a:rPr lang="en-US" sz="1800" dirty="0">
                <a:effectLst/>
                <a:latin typeface="Calibri" panose="020F0502020204030204" pitchFamily="34" charset="0"/>
                <a:ea typeface="DengXian" panose="02010600030101010101" pitchFamily="2" charset="-122"/>
                <a:cs typeface="Times New Roman" panose="02020603050405020304" pitchFamily="18" charset="0"/>
              </a:rPr>
              <a:t> team’s objective is to distinguish the good clients from the bad clients based on the time taken for them to repay their loans. A Good client either has no loans or can repay their loans within 29 days and hence impose a lower risk to the bank, whereas a Bad client is one that takes longer than 30 days to repay their loan, or loan default and hence impose a higher risk to the bank</a:t>
            </a:r>
            <a:r>
              <a:rPr lang="en-US" dirty="0"/>
              <a:t> </a:t>
            </a:r>
          </a:p>
          <a:p>
            <a:pPr marL="0" lvl="0" indent="0" algn="l" rtl="0">
              <a:spcBef>
                <a:spcPts val="0"/>
              </a:spcBef>
              <a:spcAft>
                <a:spcPts val="0"/>
              </a:spcAft>
              <a:buNone/>
            </a:pPr>
            <a:endParaRPr lang="en-SG" dirty="0"/>
          </a:p>
        </p:txBody>
      </p:sp>
    </p:spTree>
    <p:extLst>
      <p:ext uri="{BB962C8B-B14F-4D97-AF65-F5344CB8AC3E}">
        <p14:creationId xmlns:p14="http://schemas.microsoft.com/office/powerpoint/2010/main" val="2574004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107095e0a1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107095e0a1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Next we would be covering on the Data engineering</a:t>
            </a:r>
            <a:endParaRPr dirty="0"/>
          </a:p>
        </p:txBody>
      </p:sp>
    </p:spTree>
    <p:extLst>
      <p:ext uri="{BB962C8B-B14F-4D97-AF65-F5344CB8AC3E}">
        <p14:creationId xmlns:p14="http://schemas.microsoft.com/office/powerpoint/2010/main" val="4272960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23375" y="1208550"/>
            <a:ext cx="5193900" cy="24462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lt1"/>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8325" y="3569250"/>
            <a:ext cx="42120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464"/>
        <p:cNvGrpSpPr/>
        <p:nvPr/>
      </p:nvGrpSpPr>
      <p:grpSpPr>
        <a:xfrm>
          <a:off x="0" y="0"/>
          <a:ext cx="0" cy="0"/>
          <a:chOff x="0" y="0"/>
          <a:chExt cx="0" cy="0"/>
        </a:xfrm>
      </p:grpSpPr>
      <p:pic>
        <p:nvPicPr>
          <p:cNvPr id="465" name="Google Shape;465;p2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466" name="Google Shape;466;p21"/>
          <p:cNvPicPr preferRelativeResize="0"/>
          <p:nvPr/>
        </p:nvPicPr>
        <p:blipFill rotWithShape="1">
          <a:blip r:embed="rId3">
            <a:alphaModFix/>
          </a:blip>
          <a:srcRect l="33669"/>
          <a:stretch/>
        </p:blipFill>
        <p:spPr>
          <a:xfrm flipH="1">
            <a:off x="8546050" y="920500"/>
            <a:ext cx="600500" cy="3081775"/>
          </a:xfrm>
          <a:prstGeom prst="rect">
            <a:avLst/>
          </a:prstGeom>
          <a:noFill/>
          <a:ln>
            <a:noFill/>
          </a:ln>
        </p:spPr>
      </p:pic>
      <p:sp>
        <p:nvSpPr>
          <p:cNvPr id="467" name="Google Shape;467;p21"/>
          <p:cNvSpPr txBox="1">
            <a:spLocks noGrp="1"/>
          </p:cNvSpPr>
          <p:nvPr>
            <p:ph type="title"/>
          </p:nvPr>
        </p:nvSpPr>
        <p:spPr>
          <a:xfrm>
            <a:off x="5186754" y="1746504"/>
            <a:ext cx="2630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8" name="Google Shape;468;p21"/>
          <p:cNvSpPr txBox="1">
            <a:spLocks noGrp="1"/>
          </p:cNvSpPr>
          <p:nvPr>
            <p:ph type="subTitle" idx="1"/>
          </p:nvPr>
        </p:nvSpPr>
        <p:spPr>
          <a:xfrm>
            <a:off x="4883454" y="2606040"/>
            <a:ext cx="3237000" cy="8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469" name="Google Shape;469;p21"/>
          <p:cNvGrpSpPr/>
          <p:nvPr/>
        </p:nvGrpSpPr>
        <p:grpSpPr>
          <a:xfrm>
            <a:off x="6595450" y="0"/>
            <a:ext cx="689309" cy="773883"/>
            <a:chOff x="289713" y="0"/>
            <a:chExt cx="847025" cy="950950"/>
          </a:xfrm>
        </p:grpSpPr>
        <p:sp>
          <p:nvSpPr>
            <p:cNvPr id="470" name="Google Shape;470;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1"/>
          <p:cNvGrpSpPr/>
          <p:nvPr/>
        </p:nvGrpSpPr>
        <p:grpSpPr>
          <a:xfrm>
            <a:off x="5719150" y="0"/>
            <a:ext cx="689309" cy="773883"/>
            <a:chOff x="289713" y="0"/>
            <a:chExt cx="847025" cy="950950"/>
          </a:xfrm>
        </p:grpSpPr>
        <p:sp>
          <p:nvSpPr>
            <p:cNvPr id="480" name="Google Shape;480;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1"/>
          <p:cNvGrpSpPr/>
          <p:nvPr/>
        </p:nvGrpSpPr>
        <p:grpSpPr>
          <a:xfrm>
            <a:off x="8141070" y="2052091"/>
            <a:ext cx="1326199" cy="2780723"/>
            <a:chOff x="8136352" y="2627725"/>
            <a:chExt cx="1083850" cy="2272575"/>
          </a:xfrm>
        </p:grpSpPr>
        <p:sp>
          <p:nvSpPr>
            <p:cNvPr id="490" name="Google Shape;490;p21"/>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1"/>
            <p:cNvPicPr preferRelativeResize="0"/>
            <p:nvPr/>
          </p:nvPicPr>
          <p:blipFill>
            <a:blip r:embed="rId4">
              <a:alphaModFix/>
            </a:blip>
            <a:stretch>
              <a:fillRect/>
            </a:stretch>
          </p:blipFill>
          <p:spPr>
            <a:xfrm>
              <a:off x="8136352" y="2627725"/>
              <a:ext cx="1083850" cy="2219325"/>
            </a:xfrm>
            <a:prstGeom prst="rect">
              <a:avLst/>
            </a:prstGeom>
            <a:noFill/>
            <a:ln>
              <a:noFill/>
            </a:ln>
          </p:spPr>
        </p:pic>
      </p:grpSp>
      <p:grpSp>
        <p:nvGrpSpPr>
          <p:cNvPr id="492" name="Google Shape;492;p21"/>
          <p:cNvGrpSpPr/>
          <p:nvPr/>
        </p:nvGrpSpPr>
        <p:grpSpPr>
          <a:xfrm flipH="1">
            <a:off x="-799600" y="3578350"/>
            <a:ext cx="1444500" cy="1223875"/>
            <a:chOff x="1739950" y="3665925"/>
            <a:chExt cx="1444500" cy="1223875"/>
          </a:xfrm>
        </p:grpSpPr>
        <p:sp>
          <p:nvSpPr>
            <p:cNvPr id="493" name="Google Shape;493;p21"/>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21"/>
            <p:cNvPicPr preferRelativeResize="0"/>
            <p:nvPr/>
          </p:nvPicPr>
          <p:blipFill rotWithShape="1">
            <a:blip r:embed="rId5">
              <a:alphaModFix/>
            </a:blip>
            <a:srcRect r="51529"/>
            <a:stretch/>
          </p:blipFill>
          <p:spPr>
            <a:xfrm>
              <a:off x="1815052" y="3665925"/>
              <a:ext cx="600500" cy="11854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89"/>
        <p:cNvGrpSpPr/>
        <p:nvPr/>
      </p:nvGrpSpPr>
      <p:grpSpPr>
        <a:xfrm>
          <a:off x="0" y="0"/>
          <a:ext cx="0" cy="0"/>
          <a:chOff x="0" y="0"/>
          <a:chExt cx="0" cy="0"/>
        </a:xfrm>
      </p:grpSpPr>
      <p:pic>
        <p:nvPicPr>
          <p:cNvPr id="590" name="Google Shape;590;p26"/>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591" name="Google Shape;591;p26"/>
          <p:cNvSpPr txBox="1">
            <a:spLocks noGrp="1"/>
          </p:cNvSpPr>
          <p:nvPr>
            <p:ph type="title"/>
          </p:nvPr>
        </p:nvSpPr>
        <p:spPr>
          <a:xfrm>
            <a:off x="2257897" y="1537700"/>
            <a:ext cx="20859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2" name="Google Shape;592;p26"/>
          <p:cNvSpPr txBox="1">
            <a:spLocks noGrp="1"/>
          </p:cNvSpPr>
          <p:nvPr>
            <p:ph type="subTitle" idx="1"/>
          </p:nvPr>
        </p:nvSpPr>
        <p:spPr>
          <a:xfrm>
            <a:off x="2257897" y="1819419"/>
            <a:ext cx="20829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3" name="Google Shape;593;p26"/>
          <p:cNvSpPr txBox="1">
            <a:spLocks noGrp="1"/>
          </p:cNvSpPr>
          <p:nvPr>
            <p:ph type="title" idx="2"/>
          </p:nvPr>
        </p:nvSpPr>
        <p:spPr>
          <a:xfrm>
            <a:off x="5834361" y="1537688"/>
            <a:ext cx="20847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4" name="Google Shape;594;p26"/>
          <p:cNvSpPr txBox="1">
            <a:spLocks noGrp="1"/>
          </p:cNvSpPr>
          <p:nvPr>
            <p:ph type="subTitle" idx="3"/>
          </p:nvPr>
        </p:nvSpPr>
        <p:spPr>
          <a:xfrm>
            <a:off x="5834361" y="1819408"/>
            <a:ext cx="20817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5" name="Google Shape;595;p26"/>
          <p:cNvSpPr txBox="1">
            <a:spLocks noGrp="1"/>
          </p:cNvSpPr>
          <p:nvPr>
            <p:ph type="title" idx="4"/>
          </p:nvPr>
        </p:nvSpPr>
        <p:spPr>
          <a:xfrm>
            <a:off x="2257897" y="3289223"/>
            <a:ext cx="20829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6" name="Google Shape;596;p26"/>
          <p:cNvSpPr txBox="1">
            <a:spLocks noGrp="1"/>
          </p:cNvSpPr>
          <p:nvPr>
            <p:ph type="subTitle" idx="5"/>
          </p:nvPr>
        </p:nvSpPr>
        <p:spPr>
          <a:xfrm>
            <a:off x="2257897" y="3570954"/>
            <a:ext cx="20829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7" name="Google Shape;597;p26"/>
          <p:cNvSpPr txBox="1">
            <a:spLocks noGrp="1"/>
          </p:cNvSpPr>
          <p:nvPr>
            <p:ph type="title" idx="6"/>
          </p:nvPr>
        </p:nvSpPr>
        <p:spPr>
          <a:xfrm>
            <a:off x="5834361" y="3289221"/>
            <a:ext cx="20817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8" name="Google Shape;598;p26"/>
          <p:cNvSpPr txBox="1">
            <a:spLocks noGrp="1"/>
          </p:cNvSpPr>
          <p:nvPr>
            <p:ph type="subTitle" idx="7"/>
          </p:nvPr>
        </p:nvSpPr>
        <p:spPr>
          <a:xfrm>
            <a:off x="5834361" y="3570954"/>
            <a:ext cx="2081700" cy="665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99" name="Google Shape;599;p26"/>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600" name="Google Shape;600;p26"/>
          <p:cNvGrpSpPr/>
          <p:nvPr/>
        </p:nvGrpSpPr>
        <p:grpSpPr>
          <a:xfrm>
            <a:off x="8224200" y="0"/>
            <a:ext cx="689309" cy="773883"/>
            <a:chOff x="289713" y="0"/>
            <a:chExt cx="847025" cy="950950"/>
          </a:xfrm>
        </p:grpSpPr>
        <p:sp>
          <p:nvSpPr>
            <p:cNvPr id="601" name="Google Shape;601;p2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26"/>
          <p:cNvGrpSpPr/>
          <p:nvPr/>
        </p:nvGrpSpPr>
        <p:grpSpPr>
          <a:xfrm>
            <a:off x="179825" y="4271498"/>
            <a:ext cx="609600" cy="752027"/>
            <a:chOff x="3184450" y="4137773"/>
            <a:chExt cx="609600" cy="752027"/>
          </a:xfrm>
        </p:grpSpPr>
        <p:sp>
          <p:nvSpPr>
            <p:cNvPr id="611" name="Google Shape;611;p26"/>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2" name="Google Shape;612;p26"/>
            <p:cNvPicPr preferRelativeResize="0"/>
            <p:nvPr/>
          </p:nvPicPr>
          <p:blipFill>
            <a:blip r:embed="rId3">
              <a:alphaModFix/>
            </a:blip>
            <a:stretch>
              <a:fillRect/>
            </a:stretch>
          </p:blipFill>
          <p:spPr>
            <a:xfrm>
              <a:off x="3219477" y="4137773"/>
              <a:ext cx="566051" cy="713625"/>
            </a:xfrm>
            <a:prstGeom prst="rect">
              <a:avLst/>
            </a:prstGeom>
            <a:noFill/>
            <a:ln>
              <a:noFill/>
            </a:ln>
          </p:spPr>
        </p:pic>
      </p:grpSp>
      <p:grpSp>
        <p:nvGrpSpPr>
          <p:cNvPr id="613" name="Google Shape;613;p26"/>
          <p:cNvGrpSpPr/>
          <p:nvPr/>
        </p:nvGrpSpPr>
        <p:grpSpPr>
          <a:xfrm flipH="1">
            <a:off x="7674976" y="4309900"/>
            <a:ext cx="1427700" cy="713625"/>
            <a:chOff x="131176" y="4137775"/>
            <a:chExt cx="1427700" cy="713625"/>
          </a:xfrm>
        </p:grpSpPr>
        <p:sp>
          <p:nvSpPr>
            <p:cNvPr id="614" name="Google Shape;614;p2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26"/>
            <p:cNvPicPr preferRelativeResize="0"/>
            <p:nvPr/>
          </p:nvPicPr>
          <p:blipFill>
            <a:blip r:embed="rId4">
              <a:alphaModFix/>
            </a:blip>
            <a:stretch>
              <a:fillRect/>
            </a:stretch>
          </p:blipFill>
          <p:spPr>
            <a:xfrm>
              <a:off x="266500" y="4137775"/>
              <a:ext cx="1235275" cy="660125"/>
            </a:xfrm>
            <a:prstGeom prst="rect">
              <a:avLst/>
            </a:prstGeom>
            <a:noFill/>
            <a:ln>
              <a:noFill/>
            </a:ln>
          </p:spPr>
        </p:pic>
      </p:grpSp>
      <p:pic>
        <p:nvPicPr>
          <p:cNvPr id="616" name="Google Shape;616;p26"/>
          <p:cNvPicPr preferRelativeResize="0"/>
          <p:nvPr/>
        </p:nvPicPr>
        <p:blipFill rotWithShape="1">
          <a:blip r:embed="rId5">
            <a:alphaModFix/>
          </a:blip>
          <a:srcRect l="59110"/>
          <a:stretch/>
        </p:blipFill>
        <p:spPr>
          <a:xfrm flipH="1">
            <a:off x="8777575" y="971950"/>
            <a:ext cx="368975" cy="30718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8"/>
        <p:cNvGrpSpPr/>
        <p:nvPr/>
      </p:nvGrpSpPr>
      <p:grpSpPr>
        <a:xfrm>
          <a:off x="0" y="0"/>
          <a:ext cx="0" cy="0"/>
          <a:chOff x="0" y="0"/>
          <a:chExt cx="0" cy="0"/>
        </a:xfrm>
      </p:grpSpPr>
      <p:pic>
        <p:nvPicPr>
          <p:cNvPr id="769" name="Google Shape;769;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70" name="Google Shape;770;p31"/>
          <p:cNvGrpSpPr/>
          <p:nvPr/>
        </p:nvGrpSpPr>
        <p:grpSpPr>
          <a:xfrm>
            <a:off x="131176" y="4137775"/>
            <a:ext cx="1427700" cy="713625"/>
            <a:chOff x="131176" y="4137775"/>
            <a:chExt cx="1427700" cy="713625"/>
          </a:xfrm>
        </p:grpSpPr>
        <p:sp>
          <p:nvSpPr>
            <p:cNvPr id="771" name="Google Shape;771;p31"/>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2" name="Google Shape;772;p31"/>
            <p:cNvPicPr preferRelativeResize="0"/>
            <p:nvPr/>
          </p:nvPicPr>
          <p:blipFill>
            <a:blip r:embed="rId3">
              <a:alphaModFix/>
            </a:blip>
            <a:stretch>
              <a:fillRect/>
            </a:stretch>
          </p:blipFill>
          <p:spPr>
            <a:xfrm>
              <a:off x="266500" y="4137775"/>
              <a:ext cx="1235275" cy="660125"/>
            </a:xfrm>
            <a:prstGeom prst="rect">
              <a:avLst/>
            </a:prstGeom>
            <a:noFill/>
            <a:ln>
              <a:noFill/>
            </a:ln>
          </p:spPr>
        </p:pic>
      </p:grpSp>
      <p:grpSp>
        <p:nvGrpSpPr>
          <p:cNvPr id="773" name="Google Shape;773;p31"/>
          <p:cNvGrpSpPr/>
          <p:nvPr/>
        </p:nvGrpSpPr>
        <p:grpSpPr>
          <a:xfrm>
            <a:off x="131176" y="4137775"/>
            <a:ext cx="1427700" cy="713625"/>
            <a:chOff x="131176" y="4137775"/>
            <a:chExt cx="1427700" cy="713625"/>
          </a:xfrm>
        </p:grpSpPr>
        <p:sp>
          <p:nvSpPr>
            <p:cNvPr id="774" name="Google Shape;774;p31"/>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5" name="Google Shape;775;p31"/>
            <p:cNvPicPr preferRelativeResize="0"/>
            <p:nvPr/>
          </p:nvPicPr>
          <p:blipFill>
            <a:blip r:embed="rId3">
              <a:alphaModFix/>
            </a:blip>
            <a:stretch>
              <a:fillRect/>
            </a:stretch>
          </p:blipFill>
          <p:spPr>
            <a:xfrm>
              <a:off x="266500" y="4137775"/>
              <a:ext cx="1235275" cy="660125"/>
            </a:xfrm>
            <a:prstGeom prst="rect">
              <a:avLst/>
            </a:prstGeom>
            <a:noFill/>
            <a:ln>
              <a:noFill/>
            </a:ln>
          </p:spPr>
        </p:pic>
      </p:grpSp>
      <p:pic>
        <p:nvPicPr>
          <p:cNvPr id="776" name="Google Shape;776;p31"/>
          <p:cNvPicPr preferRelativeResize="0"/>
          <p:nvPr/>
        </p:nvPicPr>
        <p:blipFill rotWithShape="1">
          <a:blip r:embed="rId4">
            <a:alphaModFix/>
          </a:blip>
          <a:srcRect l="59110"/>
          <a:stretch/>
        </p:blipFill>
        <p:spPr>
          <a:xfrm flipH="1">
            <a:off x="8768050" y="819550"/>
            <a:ext cx="368975" cy="3071800"/>
          </a:xfrm>
          <a:prstGeom prst="rect">
            <a:avLst/>
          </a:prstGeom>
          <a:noFill/>
          <a:ln>
            <a:noFill/>
          </a:ln>
        </p:spPr>
      </p:pic>
      <p:pic>
        <p:nvPicPr>
          <p:cNvPr id="777" name="Google Shape;777;p31"/>
          <p:cNvPicPr preferRelativeResize="0"/>
          <p:nvPr/>
        </p:nvPicPr>
        <p:blipFill rotWithShape="1">
          <a:blip r:embed="rId5">
            <a:alphaModFix/>
          </a:blip>
          <a:srcRect l="43368"/>
          <a:stretch/>
        </p:blipFill>
        <p:spPr>
          <a:xfrm>
            <a:off x="-28245" y="590625"/>
            <a:ext cx="1427700" cy="1908025"/>
          </a:xfrm>
          <a:prstGeom prst="rect">
            <a:avLst/>
          </a:prstGeom>
          <a:noFill/>
          <a:ln>
            <a:noFill/>
          </a:ln>
        </p:spPr>
      </p:pic>
      <p:pic>
        <p:nvPicPr>
          <p:cNvPr id="778" name="Google Shape;778;p31"/>
          <p:cNvPicPr preferRelativeResize="0"/>
          <p:nvPr/>
        </p:nvPicPr>
        <p:blipFill>
          <a:blip r:embed="rId6">
            <a:alphaModFix/>
          </a:blip>
          <a:stretch>
            <a:fillRect/>
          </a:stretch>
        </p:blipFill>
        <p:spPr>
          <a:xfrm>
            <a:off x="7494400" y="3626175"/>
            <a:ext cx="1661675" cy="1531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9"/>
        <p:cNvGrpSpPr/>
        <p:nvPr/>
      </p:nvGrpSpPr>
      <p:grpSpPr>
        <a:xfrm>
          <a:off x="0" y="0"/>
          <a:ext cx="0" cy="0"/>
          <a:chOff x="0" y="0"/>
          <a:chExt cx="0" cy="0"/>
        </a:xfrm>
      </p:grpSpPr>
      <p:pic>
        <p:nvPicPr>
          <p:cNvPr id="780" name="Google Shape;780;p32"/>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781" name="Google Shape;781;p32"/>
          <p:cNvPicPr preferRelativeResize="0"/>
          <p:nvPr/>
        </p:nvPicPr>
        <p:blipFill rotWithShape="1">
          <a:blip r:embed="rId3">
            <a:alphaModFix/>
          </a:blip>
          <a:srcRect l="33669"/>
          <a:stretch/>
        </p:blipFill>
        <p:spPr>
          <a:xfrm>
            <a:off x="0" y="920500"/>
            <a:ext cx="600500" cy="3081775"/>
          </a:xfrm>
          <a:prstGeom prst="rect">
            <a:avLst/>
          </a:prstGeom>
          <a:noFill/>
          <a:ln>
            <a:noFill/>
          </a:ln>
        </p:spPr>
      </p:pic>
      <p:pic>
        <p:nvPicPr>
          <p:cNvPr id="782" name="Google Shape;782;p32"/>
          <p:cNvPicPr preferRelativeResize="0"/>
          <p:nvPr/>
        </p:nvPicPr>
        <p:blipFill>
          <a:blip r:embed="rId4">
            <a:alphaModFix/>
          </a:blip>
          <a:stretch>
            <a:fillRect/>
          </a:stretch>
        </p:blipFill>
        <p:spPr>
          <a:xfrm flipH="1">
            <a:off x="-19050" y="3621475"/>
            <a:ext cx="1661675" cy="1531550"/>
          </a:xfrm>
          <a:prstGeom prst="rect">
            <a:avLst/>
          </a:prstGeom>
          <a:noFill/>
          <a:ln>
            <a:noFill/>
          </a:ln>
        </p:spPr>
      </p:pic>
      <p:grpSp>
        <p:nvGrpSpPr>
          <p:cNvPr id="783" name="Google Shape;783;p32"/>
          <p:cNvGrpSpPr/>
          <p:nvPr/>
        </p:nvGrpSpPr>
        <p:grpSpPr>
          <a:xfrm flipH="1">
            <a:off x="6022345" y="2807737"/>
            <a:ext cx="2897633" cy="2038583"/>
            <a:chOff x="-2293059" y="5143500"/>
            <a:chExt cx="2265900" cy="1594138"/>
          </a:xfrm>
        </p:grpSpPr>
        <p:sp>
          <p:nvSpPr>
            <p:cNvPr id="784" name="Google Shape;784;p32"/>
            <p:cNvSpPr/>
            <p:nvPr/>
          </p:nvSpPr>
          <p:spPr>
            <a:xfrm>
              <a:off x="-2293059" y="6627238"/>
              <a:ext cx="22659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32"/>
            <p:cNvPicPr preferRelativeResize="0"/>
            <p:nvPr/>
          </p:nvPicPr>
          <p:blipFill>
            <a:blip r:embed="rId5">
              <a:alphaModFix/>
            </a:blip>
            <a:stretch>
              <a:fillRect/>
            </a:stretch>
          </p:blipFill>
          <p:spPr>
            <a:xfrm>
              <a:off x="-2255831" y="5143500"/>
              <a:ext cx="2191425" cy="1533525"/>
            </a:xfrm>
            <a:prstGeom prst="rect">
              <a:avLst/>
            </a:prstGeom>
            <a:noFill/>
            <a:ln>
              <a:noFill/>
            </a:ln>
          </p:spPr>
        </p:pic>
      </p:grpSp>
      <p:grpSp>
        <p:nvGrpSpPr>
          <p:cNvPr id="786" name="Google Shape;786;p32"/>
          <p:cNvGrpSpPr/>
          <p:nvPr/>
        </p:nvGrpSpPr>
        <p:grpSpPr>
          <a:xfrm>
            <a:off x="5637125" y="4185923"/>
            <a:ext cx="609600" cy="752027"/>
            <a:chOff x="3184450" y="4137773"/>
            <a:chExt cx="609600" cy="752027"/>
          </a:xfrm>
        </p:grpSpPr>
        <p:sp>
          <p:nvSpPr>
            <p:cNvPr id="787" name="Google Shape;787;p32"/>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 name="Google Shape;788;p32"/>
            <p:cNvPicPr preferRelativeResize="0"/>
            <p:nvPr/>
          </p:nvPicPr>
          <p:blipFill>
            <a:blip r:embed="rId6">
              <a:alphaModFix/>
            </a:blip>
            <a:stretch>
              <a:fillRect/>
            </a:stretch>
          </p:blipFill>
          <p:spPr>
            <a:xfrm>
              <a:off x="3219477" y="4137773"/>
              <a:ext cx="566051" cy="713625"/>
            </a:xfrm>
            <a:prstGeom prst="rect">
              <a:avLst/>
            </a:prstGeom>
            <a:noFill/>
            <a:ln>
              <a:noFill/>
            </a:ln>
          </p:spPr>
        </p:pic>
      </p:grpSp>
      <p:pic>
        <p:nvPicPr>
          <p:cNvPr id="789" name="Google Shape;789;p32"/>
          <p:cNvPicPr preferRelativeResize="0"/>
          <p:nvPr/>
        </p:nvPicPr>
        <p:blipFill rotWithShape="1">
          <a:blip r:embed="rId7">
            <a:alphaModFix/>
          </a:blip>
          <a:srcRect r="29062"/>
          <a:stretch/>
        </p:blipFill>
        <p:spPr>
          <a:xfrm>
            <a:off x="7355672" y="352500"/>
            <a:ext cx="1788325" cy="1908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3944725" y="2234750"/>
            <a:ext cx="3830400" cy="1484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402725" y="1372506"/>
            <a:ext cx="914400" cy="410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4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3607975" y="3707455"/>
            <a:ext cx="4503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18" name="Google Shape;18;p3"/>
          <p:cNvGrpSpPr/>
          <p:nvPr/>
        </p:nvGrpSpPr>
        <p:grpSpPr>
          <a:xfrm>
            <a:off x="5591475" y="0"/>
            <a:ext cx="689309" cy="773883"/>
            <a:chOff x="289713" y="0"/>
            <a:chExt cx="847025" cy="950950"/>
          </a:xfrm>
        </p:grpSpPr>
        <p:sp>
          <p:nvSpPr>
            <p:cNvPr id="19" name="Google Shape;19;p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3"/>
          <p:cNvPicPr preferRelativeResize="0"/>
          <p:nvPr/>
        </p:nvPicPr>
        <p:blipFill>
          <a:blip r:embed="rId3">
            <a:alphaModFix/>
          </a:blip>
          <a:stretch>
            <a:fillRect/>
          </a:stretch>
        </p:blipFill>
        <p:spPr>
          <a:xfrm>
            <a:off x="0" y="654850"/>
            <a:ext cx="902375" cy="3071800"/>
          </a:xfrm>
          <a:prstGeom prst="rect">
            <a:avLst/>
          </a:prstGeom>
          <a:noFill/>
          <a:ln>
            <a:noFill/>
          </a:ln>
        </p:spPr>
      </p:pic>
      <p:grpSp>
        <p:nvGrpSpPr>
          <p:cNvPr id="29" name="Google Shape;29;p3"/>
          <p:cNvGrpSpPr/>
          <p:nvPr/>
        </p:nvGrpSpPr>
        <p:grpSpPr>
          <a:xfrm>
            <a:off x="8310223" y="1818599"/>
            <a:ext cx="1225138" cy="3081839"/>
            <a:chOff x="8136350" y="2627725"/>
            <a:chExt cx="903427" cy="2272575"/>
          </a:xfrm>
        </p:grpSpPr>
        <p:sp>
          <p:nvSpPr>
            <p:cNvPr id="30" name="Google Shape;30;p3"/>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1;p3"/>
            <p:cNvPicPr preferRelativeResize="0"/>
            <p:nvPr/>
          </p:nvPicPr>
          <p:blipFill rotWithShape="1">
            <a:blip r:embed="rId4">
              <a:alphaModFix/>
            </a:blip>
            <a:srcRect r="42179"/>
            <a:stretch/>
          </p:blipFill>
          <p:spPr>
            <a:xfrm>
              <a:off x="8136350" y="2627725"/>
              <a:ext cx="626650" cy="221932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294150"/>
            <a:ext cx="7704000" cy="3187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AutoNum type="arabicPeriod"/>
              <a:defRPr sz="12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pic>
        <p:nvPicPr>
          <p:cNvPr id="36" name="Google Shape;36;p4"/>
          <p:cNvPicPr preferRelativeResize="0"/>
          <p:nvPr/>
        </p:nvPicPr>
        <p:blipFill rotWithShape="1">
          <a:blip r:embed="rId3">
            <a:alphaModFix/>
          </a:blip>
          <a:srcRect r="63868"/>
          <a:stretch/>
        </p:blipFill>
        <p:spPr>
          <a:xfrm>
            <a:off x="8516950" y="688975"/>
            <a:ext cx="627050" cy="1313500"/>
          </a:xfrm>
          <a:prstGeom prst="rect">
            <a:avLst/>
          </a:prstGeom>
          <a:noFill/>
          <a:ln>
            <a:noFill/>
          </a:ln>
        </p:spPr>
      </p:pic>
      <p:pic>
        <p:nvPicPr>
          <p:cNvPr id="37" name="Google Shape;37;p4"/>
          <p:cNvPicPr preferRelativeResize="0"/>
          <p:nvPr/>
        </p:nvPicPr>
        <p:blipFill rotWithShape="1">
          <a:blip r:embed="rId4">
            <a:alphaModFix/>
          </a:blip>
          <a:srcRect l="33669"/>
          <a:stretch/>
        </p:blipFill>
        <p:spPr>
          <a:xfrm>
            <a:off x="0" y="920500"/>
            <a:ext cx="600500" cy="3081775"/>
          </a:xfrm>
          <a:prstGeom prst="rect">
            <a:avLst/>
          </a:prstGeom>
          <a:noFill/>
          <a:ln>
            <a:noFill/>
          </a:ln>
        </p:spPr>
      </p:pic>
      <p:grpSp>
        <p:nvGrpSpPr>
          <p:cNvPr id="38" name="Google Shape;38;p4"/>
          <p:cNvGrpSpPr/>
          <p:nvPr/>
        </p:nvGrpSpPr>
        <p:grpSpPr>
          <a:xfrm>
            <a:off x="508950" y="0"/>
            <a:ext cx="689309" cy="773883"/>
            <a:chOff x="289713" y="0"/>
            <a:chExt cx="847025" cy="950950"/>
          </a:xfrm>
        </p:grpSpPr>
        <p:sp>
          <p:nvSpPr>
            <p:cNvPr id="39" name="Google Shape;39;p4"/>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a:off x="17050" y="4148273"/>
            <a:ext cx="609600" cy="752027"/>
            <a:chOff x="3184450" y="4137773"/>
            <a:chExt cx="609600" cy="752027"/>
          </a:xfrm>
        </p:grpSpPr>
        <p:sp>
          <p:nvSpPr>
            <p:cNvPr id="49" name="Google Shape;49;p4"/>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Google Shape;50;p4"/>
            <p:cNvPicPr preferRelativeResize="0"/>
            <p:nvPr/>
          </p:nvPicPr>
          <p:blipFill>
            <a:blip r:embed="rId5">
              <a:alphaModFix/>
            </a:blip>
            <a:stretch>
              <a:fillRect/>
            </a:stretch>
          </p:blipFill>
          <p:spPr>
            <a:xfrm>
              <a:off x="3219477" y="4137773"/>
              <a:ext cx="566051" cy="713625"/>
            </a:xfrm>
            <a:prstGeom prst="rect">
              <a:avLst/>
            </a:prstGeom>
            <a:noFill/>
            <a:ln>
              <a:noFill/>
            </a:ln>
          </p:spPr>
        </p:pic>
      </p:grpSp>
      <p:grpSp>
        <p:nvGrpSpPr>
          <p:cNvPr id="51" name="Google Shape;51;p4"/>
          <p:cNvGrpSpPr/>
          <p:nvPr/>
        </p:nvGrpSpPr>
        <p:grpSpPr>
          <a:xfrm>
            <a:off x="8310223" y="1818599"/>
            <a:ext cx="1225138" cy="3081839"/>
            <a:chOff x="8136350" y="2627725"/>
            <a:chExt cx="903427" cy="2272575"/>
          </a:xfrm>
        </p:grpSpPr>
        <p:sp>
          <p:nvSpPr>
            <p:cNvPr id="52" name="Google Shape;52;p4"/>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4"/>
            <p:cNvPicPr preferRelativeResize="0"/>
            <p:nvPr/>
          </p:nvPicPr>
          <p:blipFill rotWithShape="1">
            <a:blip r:embed="rId6">
              <a:alphaModFix/>
            </a:blip>
            <a:srcRect r="42179"/>
            <a:stretch/>
          </p:blipFill>
          <p:spPr>
            <a:xfrm>
              <a:off x="8136350" y="2627725"/>
              <a:ext cx="626650" cy="221932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5"/>
        <p:cNvGrpSpPr/>
        <p:nvPr/>
      </p:nvGrpSpPr>
      <p:grpSpPr>
        <a:xfrm>
          <a:off x="0" y="0"/>
          <a:ext cx="0" cy="0"/>
          <a:chOff x="0" y="0"/>
          <a:chExt cx="0" cy="0"/>
        </a:xfrm>
      </p:grpSpPr>
      <p:pic>
        <p:nvPicPr>
          <p:cNvPr id="96" name="Google Shape;96;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97" name="Google Shape;97;p7"/>
          <p:cNvSpPr txBox="1">
            <a:spLocks noGrp="1"/>
          </p:cNvSpPr>
          <p:nvPr>
            <p:ph type="body" idx="1"/>
          </p:nvPr>
        </p:nvSpPr>
        <p:spPr>
          <a:xfrm>
            <a:off x="2383375" y="1847100"/>
            <a:ext cx="4377300" cy="2090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98" name="Google Shape;98;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99" name="Google Shape;99;p7"/>
          <p:cNvPicPr preferRelativeResize="0"/>
          <p:nvPr/>
        </p:nvPicPr>
        <p:blipFill rotWithShape="1">
          <a:blip r:embed="rId3">
            <a:alphaModFix/>
          </a:blip>
          <a:srcRect l="85253"/>
          <a:stretch/>
        </p:blipFill>
        <p:spPr>
          <a:xfrm flipH="1">
            <a:off x="8318074" y="940725"/>
            <a:ext cx="825925" cy="3262049"/>
          </a:xfrm>
          <a:prstGeom prst="rect">
            <a:avLst/>
          </a:prstGeom>
          <a:noFill/>
          <a:ln>
            <a:noFill/>
          </a:ln>
        </p:spPr>
      </p:pic>
      <p:pic>
        <p:nvPicPr>
          <p:cNvPr id="100" name="Google Shape;100;p7"/>
          <p:cNvPicPr preferRelativeResize="0"/>
          <p:nvPr/>
        </p:nvPicPr>
        <p:blipFill rotWithShape="1">
          <a:blip r:embed="rId4">
            <a:alphaModFix/>
          </a:blip>
          <a:srcRect l="69569"/>
          <a:stretch/>
        </p:blipFill>
        <p:spPr>
          <a:xfrm>
            <a:off x="2" y="574400"/>
            <a:ext cx="1178376" cy="2157425"/>
          </a:xfrm>
          <a:prstGeom prst="rect">
            <a:avLst/>
          </a:prstGeom>
          <a:noFill/>
          <a:ln>
            <a:noFill/>
          </a:ln>
        </p:spPr>
      </p:pic>
      <p:grpSp>
        <p:nvGrpSpPr>
          <p:cNvPr id="101" name="Google Shape;101;p7"/>
          <p:cNvGrpSpPr/>
          <p:nvPr/>
        </p:nvGrpSpPr>
        <p:grpSpPr>
          <a:xfrm>
            <a:off x="8086125" y="0"/>
            <a:ext cx="689309" cy="773883"/>
            <a:chOff x="289713" y="0"/>
            <a:chExt cx="847025" cy="950950"/>
          </a:xfrm>
        </p:grpSpPr>
        <p:sp>
          <p:nvSpPr>
            <p:cNvPr id="102" name="Google Shape;102;p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flipH="1">
            <a:off x="-161425" y="3771900"/>
            <a:ext cx="1444500" cy="1223875"/>
            <a:chOff x="1739950" y="3665925"/>
            <a:chExt cx="1444500" cy="1223875"/>
          </a:xfrm>
        </p:grpSpPr>
        <p:sp>
          <p:nvSpPr>
            <p:cNvPr id="112" name="Google Shape;112;p7"/>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7"/>
            <p:cNvPicPr preferRelativeResize="0"/>
            <p:nvPr/>
          </p:nvPicPr>
          <p:blipFill>
            <a:blip r:embed="rId5">
              <a:alphaModFix/>
            </a:blip>
            <a:stretch>
              <a:fillRect/>
            </a:stretch>
          </p:blipFill>
          <p:spPr>
            <a:xfrm>
              <a:off x="1815055" y="3665925"/>
              <a:ext cx="1238891" cy="1185475"/>
            </a:xfrm>
            <a:prstGeom prst="rect">
              <a:avLst/>
            </a:prstGeom>
            <a:noFill/>
            <a:ln>
              <a:noFill/>
            </a:ln>
          </p:spPr>
        </p:pic>
      </p:grpSp>
      <p:grpSp>
        <p:nvGrpSpPr>
          <p:cNvPr id="114" name="Google Shape;114;p7"/>
          <p:cNvGrpSpPr/>
          <p:nvPr/>
        </p:nvGrpSpPr>
        <p:grpSpPr>
          <a:xfrm flipH="1">
            <a:off x="7570201" y="4327950"/>
            <a:ext cx="1427700" cy="713625"/>
            <a:chOff x="131176" y="4137775"/>
            <a:chExt cx="1427700" cy="713625"/>
          </a:xfrm>
        </p:grpSpPr>
        <p:sp>
          <p:nvSpPr>
            <p:cNvPr id="115" name="Google Shape;115;p7"/>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7"/>
            <p:cNvPicPr preferRelativeResize="0"/>
            <p:nvPr/>
          </p:nvPicPr>
          <p:blipFill>
            <a:blip r:embed="rId6">
              <a:alphaModFix/>
            </a:blip>
            <a:stretch>
              <a:fillRect/>
            </a:stretch>
          </p:blipFill>
          <p:spPr>
            <a:xfrm>
              <a:off x="266500" y="4137775"/>
              <a:ext cx="1235275" cy="660125"/>
            </a:xfrm>
            <a:prstGeom prst="rect">
              <a:avLst/>
            </a:prstGeom>
            <a:noFill/>
            <a:ln>
              <a:noFill/>
            </a:ln>
          </p:spPr>
        </p:pic>
      </p:grpSp>
      <p:grpSp>
        <p:nvGrpSpPr>
          <p:cNvPr id="117" name="Google Shape;117;p7"/>
          <p:cNvGrpSpPr/>
          <p:nvPr/>
        </p:nvGrpSpPr>
        <p:grpSpPr>
          <a:xfrm>
            <a:off x="1077475" y="4232560"/>
            <a:ext cx="609600" cy="752027"/>
            <a:chOff x="3184450" y="4137773"/>
            <a:chExt cx="609600" cy="752027"/>
          </a:xfrm>
        </p:grpSpPr>
        <p:sp>
          <p:nvSpPr>
            <p:cNvPr id="118" name="Google Shape;118;p7"/>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7"/>
            <p:cNvPicPr preferRelativeResize="0"/>
            <p:nvPr/>
          </p:nvPicPr>
          <p:blipFill>
            <a:blip r:embed="rId7">
              <a:alphaModFix/>
            </a:blip>
            <a:stretch>
              <a:fillRect/>
            </a:stretch>
          </p:blipFill>
          <p:spPr>
            <a:xfrm>
              <a:off x="3219477" y="4137773"/>
              <a:ext cx="566051" cy="7136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6"/>
        <p:cNvGrpSpPr/>
        <p:nvPr/>
      </p:nvGrpSpPr>
      <p:grpSpPr>
        <a:xfrm>
          <a:off x="0" y="0"/>
          <a:ext cx="0" cy="0"/>
          <a:chOff x="0" y="0"/>
          <a:chExt cx="0" cy="0"/>
        </a:xfrm>
      </p:grpSpPr>
      <p:pic>
        <p:nvPicPr>
          <p:cNvPr id="227" name="Google Shape;227;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8" name="Google Shape;228;p13"/>
          <p:cNvSpPr txBox="1">
            <a:spLocks noGrp="1"/>
          </p:cNvSpPr>
          <p:nvPr>
            <p:ph type="title"/>
          </p:nvPr>
        </p:nvSpPr>
        <p:spPr>
          <a:xfrm>
            <a:off x="1623901" y="1387865"/>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13"/>
          <p:cNvSpPr txBox="1">
            <a:spLocks noGrp="1"/>
          </p:cNvSpPr>
          <p:nvPr>
            <p:ph type="subTitle" idx="1"/>
          </p:nvPr>
        </p:nvSpPr>
        <p:spPr>
          <a:xfrm>
            <a:off x="1623898" y="1737466"/>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0" name="Google Shape;230;p13"/>
          <p:cNvSpPr txBox="1">
            <a:spLocks noGrp="1"/>
          </p:cNvSpPr>
          <p:nvPr>
            <p:ph type="title" idx="2"/>
          </p:nvPr>
        </p:nvSpPr>
        <p:spPr>
          <a:xfrm>
            <a:off x="1623901" y="2482459"/>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13"/>
          <p:cNvSpPr txBox="1">
            <a:spLocks noGrp="1"/>
          </p:cNvSpPr>
          <p:nvPr>
            <p:ph type="subTitle" idx="3"/>
          </p:nvPr>
        </p:nvSpPr>
        <p:spPr>
          <a:xfrm>
            <a:off x="1623898" y="2832061"/>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2" name="Google Shape;232;p13"/>
          <p:cNvSpPr txBox="1">
            <a:spLocks noGrp="1"/>
          </p:cNvSpPr>
          <p:nvPr>
            <p:ph type="title" idx="4"/>
          </p:nvPr>
        </p:nvSpPr>
        <p:spPr>
          <a:xfrm>
            <a:off x="1623901" y="3582374"/>
            <a:ext cx="3569100" cy="36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2500"/>
              <a:buNone/>
              <a:defRPr sz="2200">
                <a:latin typeface="Fjalla One"/>
                <a:ea typeface="Fjalla One"/>
                <a:cs typeface="Fjalla One"/>
                <a:sym typeface="Fjalla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13"/>
          <p:cNvSpPr txBox="1">
            <a:spLocks noGrp="1"/>
          </p:cNvSpPr>
          <p:nvPr>
            <p:ph type="subTitle" idx="5"/>
          </p:nvPr>
        </p:nvSpPr>
        <p:spPr>
          <a:xfrm>
            <a:off x="1623898" y="3926084"/>
            <a:ext cx="2609400" cy="484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34" name="Google Shape;234;p13"/>
          <p:cNvSpPr txBox="1">
            <a:spLocks noGrp="1"/>
          </p:cNvSpPr>
          <p:nvPr>
            <p:ph type="title" idx="6" hasCustomPrompt="1"/>
          </p:nvPr>
        </p:nvSpPr>
        <p:spPr>
          <a:xfrm>
            <a:off x="738333" y="1566995"/>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5" name="Google Shape;235;p13"/>
          <p:cNvSpPr txBox="1">
            <a:spLocks noGrp="1"/>
          </p:cNvSpPr>
          <p:nvPr>
            <p:ph type="title" idx="7" hasCustomPrompt="1"/>
          </p:nvPr>
        </p:nvSpPr>
        <p:spPr>
          <a:xfrm>
            <a:off x="738333" y="3756650"/>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title" idx="8" hasCustomPrompt="1"/>
          </p:nvPr>
        </p:nvSpPr>
        <p:spPr>
          <a:xfrm>
            <a:off x="738333" y="2670888"/>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7" name="Google Shape;237;p13"/>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238" name="Google Shape;238;p13"/>
          <p:cNvPicPr preferRelativeResize="0"/>
          <p:nvPr/>
        </p:nvPicPr>
        <p:blipFill rotWithShape="1">
          <a:blip r:embed="rId3">
            <a:alphaModFix/>
          </a:blip>
          <a:srcRect l="59110"/>
          <a:stretch/>
        </p:blipFill>
        <p:spPr>
          <a:xfrm flipH="1">
            <a:off x="8768050" y="819550"/>
            <a:ext cx="368975" cy="3071800"/>
          </a:xfrm>
          <a:prstGeom prst="rect">
            <a:avLst/>
          </a:prstGeom>
          <a:noFill/>
          <a:ln>
            <a:noFill/>
          </a:ln>
        </p:spPr>
      </p:pic>
      <p:pic>
        <p:nvPicPr>
          <p:cNvPr id="239" name="Google Shape;239;p13"/>
          <p:cNvPicPr preferRelativeResize="0"/>
          <p:nvPr/>
        </p:nvPicPr>
        <p:blipFill rotWithShape="1">
          <a:blip r:embed="rId4">
            <a:alphaModFix/>
          </a:blip>
          <a:srcRect l="62732"/>
          <a:stretch/>
        </p:blipFill>
        <p:spPr>
          <a:xfrm>
            <a:off x="-4" y="460375"/>
            <a:ext cx="663650" cy="1347775"/>
          </a:xfrm>
          <a:prstGeom prst="rect">
            <a:avLst/>
          </a:prstGeom>
          <a:noFill/>
          <a:ln>
            <a:noFill/>
          </a:ln>
        </p:spPr>
      </p:pic>
      <p:grpSp>
        <p:nvGrpSpPr>
          <p:cNvPr id="240" name="Google Shape;240;p13"/>
          <p:cNvGrpSpPr/>
          <p:nvPr/>
        </p:nvGrpSpPr>
        <p:grpSpPr>
          <a:xfrm>
            <a:off x="8086125" y="0"/>
            <a:ext cx="689309" cy="773883"/>
            <a:chOff x="289713" y="0"/>
            <a:chExt cx="847025" cy="950950"/>
          </a:xfrm>
        </p:grpSpPr>
        <p:sp>
          <p:nvSpPr>
            <p:cNvPr id="241" name="Google Shape;241;p1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3"/>
          <p:cNvGrpSpPr/>
          <p:nvPr/>
        </p:nvGrpSpPr>
        <p:grpSpPr>
          <a:xfrm flipH="1">
            <a:off x="-287400" y="2629450"/>
            <a:ext cx="903427" cy="2272575"/>
            <a:chOff x="8136350" y="2627725"/>
            <a:chExt cx="903427" cy="2272575"/>
          </a:xfrm>
        </p:grpSpPr>
        <p:sp>
          <p:nvSpPr>
            <p:cNvPr id="251" name="Google Shape;251;p13"/>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13"/>
            <p:cNvPicPr preferRelativeResize="0"/>
            <p:nvPr/>
          </p:nvPicPr>
          <p:blipFill rotWithShape="1">
            <a:blip r:embed="rId5">
              <a:alphaModFix/>
            </a:blip>
            <a:srcRect r="42179"/>
            <a:stretch/>
          </p:blipFill>
          <p:spPr>
            <a:xfrm>
              <a:off x="8136350" y="2627725"/>
              <a:ext cx="626650" cy="221932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53"/>
        <p:cNvGrpSpPr/>
        <p:nvPr/>
      </p:nvGrpSpPr>
      <p:grpSpPr>
        <a:xfrm>
          <a:off x="0" y="0"/>
          <a:ext cx="0" cy="0"/>
          <a:chOff x="0" y="0"/>
          <a:chExt cx="0" cy="0"/>
        </a:xfrm>
      </p:grpSpPr>
      <p:pic>
        <p:nvPicPr>
          <p:cNvPr id="254" name="Google Shape;254;p14"/>
          <p:cNvPicPr preferRelativeResize="0"/>
          <p:nvPr/>
        </p:nvPicPr>
        <p:blipFill>
          <a:blip r:embed="rId2">
            <a:alphaModFix/>
          </a:blip>
          <a:stretch>
            <a:fillRect/>
          </a:stretch>
        </p:blipFill>
        <p:spPr>
          <a:xfrm flipH="1">
            <a:off x="0" y="0"/>
            <a:ext cx="9144000" cy="5143481"/>
          </a:xfrm>
          <a:prstGeom prst="rect">
            <a:avLst/>
          </a:prstGeom>
          <a:noFill/>
          <a:ln>
            <a:noFill/>
          </a:ln>
        </p:spPr>
      </p:pic>
      <p:sp>
        <p:nvSpPr>
          <p:cNvPr id="255" name="Google Shape;255;p14"/>
          <p:cNvSpPr txBox="1">
            <a:spLocks noGrp="1"/>
          </p:cNvSpPr>
          <p:nvPr>
            <p:ph type="title"/>
          </p:nvPr>
        </p:nvSpPr>
        <p:spPr>
          <a:xfrm>
            <a:off x="5046782" y="3398500"/>
            <a:ext cx="3296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6" name="Google Shape;256;p14"/>
          <p:cNvSpPr txBox="1">
            <a:spLocks noGrp="1"/>
          </p:cNvSpPr>
          <p:nvPr>
            <p:ph type="subTitle" idx="1"/>
          </p:nvPr>
        </p:nvSpPr>
        <p:spPr>
          <a:xfrm>
            <a:off x="2153800" y="1089900"/>
            <a:ext cx="6265800" cy="192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3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57" name="Google Shape;257;p14"/>
          <p:cNvGrpSpPr/>
          <p:nvPr/>
        </p:nvGrpSpPr>
        <p:grpSpPr>
          <a:xfrm>
            <a:off x="6114750" y="0"/>
            <a:ext cx="689309" cy="773883"/>
            <a:chOff x="289713" y="0"/>
            <a:chExt cx="847025" cy="950950"/>
          </a:xfrm>
        </p:grpSpPr>
        <p:sp>
          <p:nvSpPr>
            <p:cNvPr id="258" name="Google Shape;258;p14"/>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14"/>
          <p:cNvGrpSpPr/>
          <p:nvPr/>
        </p:nvGrpSpPr>
        <p:grpSpPr>
          <a:xfrm>
            <a:off x="304457" y="1826129"/>
            <a:ext cx="1427648" cy="2993436"/>
            <a:chOff x="8136352" y="2627725"/>
            <a:chExt cx="1083850" cy="2272575"/>
          </a:xfrm>
        </p:grpSpPr>
        <p:sp>
          <p:nvSpPr>
            <p:cNvPr id="268" name="Google Shape;268;p14"/>
            <p:cNvSpPr/>
            <p:nvPr/>
          </p:nvSpPr>
          <p:spPr>
            <a:xfrm>
              <a:off x="8316777" y="4789900"/>
              <a:ext cx="7230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14"/>
            <p:cNvPicPr preferRelativeResize="0"/>
            <p:nvPr/>
          </p:nvPicPr>
          <p:blipFill>
            <a:blip r:embed="rId3">
              <a:alphaModFix/>
            </a:blip>
            <a:stretch>
              <a:fillRect/>
            </a:stretch>
          </p:blipFill>
          <p:spPr>
            <a:xfrm>
              <a:off x="8136352" y="2627725"/>
              <a:ext cx="1083850" cy="2219325"/>
            </a:xfrm>
            <a:prstGeom prst="rect">
              <a:avLst/>
            </a:prstGeom>
            <a:noFill/>
            <a:ln>
              <a:noFill/>
            </a:ln>
          </p:spPr>
        </p:pic>
      </p:grpSp>
      <p:pic>
        <p:nvPicPr>
          <p:cNvPr id="270" name="Google Shape;270;p14"/>
          <p:cNvPicPr preferRelativeResize="0"/>
          <p:nvPr/>
        </p:nvPicPr>
        <p:blipFill rotWithShape="1">
          <a:blip r:embed="rId4">
            <a:alphaModFix/>
          </a:blip>
          <a:srcRect l="59110"/>
          <a:stretch/>
        </p:blipFill>
        <p:spPr>
          <a:xfrm flipH="1">
            <a:off x="8768050" y="819550"/>
            <a:ext cx="368975" cy="3071800"/>
          </a:xfrm>
          <a:prstGeom prst="rect">
            <a:avLst/>
          </a:prstGeom>
          <a:noFill/>
          <a:ln>
            <a:noFill/>
          </a:ln>
        </p:spPr>
      </p:pic>
      <p:grpSp>
        <p:nvGrpSpPr>
          <p:cNvPr id="271" name="Google Shape;271;p14"/>
          <p:cNvGrpSpPr/>
          <p:nvPr/>
        </p:nvGrpSpPr>
        <p:grpSpPr>
          <a:xfrm>
            <a:off x="1018028" y="682821"/>
            <a:ext cx="1591871" cy="525727"/>
            <a:chOff x="583503" y="585996"/>
            <a:chExt cx="1591871" cy="525727"/>
          </a:xfrm>
        </p:grpSpPr>
        <p:sp>
          <p:nvSpPr>
            <p:cNvPr id="272" name="Google Shape;272;p14"/>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351"/>
        <p:cNvGrpSpPr/>
        <p:nvPr/>
      </p:nvGrpSpPr>
      <p:grpSpPr>
        <a:xfrm>
          <a:off x="0" y="0"/>
          <a:ext cx="0" cy="0"/>
          <a:chOff x="0" y="0"/>
          <a:chExt cx="0" cy="0"/>
        </a:xfrm>
      </p:grpSpPr>
      <p:pic>
        <p:nvPicPr>
          <p:cNvPr id="352" name="Google Shape;352;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3" name="Google Shape;353;p1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4" name="Google Shape;354;p16"/>
          <p:cNvGrpSpPr/>
          <p:nvPr/>
        </p:nvGrpSpPr>
        <p:grpSpPr>
          <a:xfrm>
            <a:off x="368575" y="0"/>
            <a:ext cx="689309" cy="773883"/>
            <a:chOff x="289713" y="0"/>
            <a:chExt cx="847025" cy="950950"/>
          </a:xfrm>
        </p:grpSpPr>
        <p:sp>
          <p:nvSpPr>
            <p:cNvPr id="355" name="Google Shape;355;p1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16"/>
          <p:cNvGrpSpPr/>
          <p:nvPr/>
        </p:nvGrpSpPr>
        <p:grpSpPr>
          <a:xfrm>
            <a:off x="8474125" y="3813350"/>
            <a:ext cx="1444500" cy="1223875"/>
            <a:chOff x="1739950" y="3665925"/>
            <a:chExt cx="1444500" cy="1223875"/>
          </a:xfrm>
        </p:grpSpPr>
        <p:sp>
          <p:nvSpPr>
            <p:cNvPr id="365" name="Google Shape;365;p16"/>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16"/>
            <p:cNvPicPr preferRelativeResize="0"/>
            <p:nvPr/>
          </p:nvPicPr>
          <p:blipFill rotWithShape="1">
            <a:blip r:embed="rId3">
              <a:alphaModFix/>
            </a:blip>
            <a:srcRect r="50794"/>
            <a:stretch/>
          </p:blipFill>
          <p:spPr>
            <a:xfrm>
              <a:off x="1815052" y="3665925"/>
              <a:ext cx="609601" cy="1185475"/>
            </a:xfrm>
            <a:prstGeom prst="rect">
              <a:avLst/>
            </a:prstGeom>
            <a:noFill/>
            <a:ln>
              <a:noFill/>
            </a:ln>
          </p:spPr>
        </p:pic>
      </p:grpSp>
      <p:grpSp>
        <p:nvGrpSpPr>
          <p:cNvPr id="367" name="Google Shape;367;p16"/>
          <p:cNvGrpSpPr/>
          <p:nvPr/>
        </p:nvGrpSpPr>
        <p:grpSpPr>
          <a:xfrm>
            <a:off x="-450169" y="4329110"/>
            <a:ext cx="1275364" cy="637481"/>
            <a:chOff x="131176" y="4137775"/>
            <a:chExt cx="1427700" cy="713625"/>
          </a:xfrm>
        </p:grpSpPr>
        <p:sp>
          <p:nvSpPr>
            <p:cNvPr id="368" name="Google Shape;368;p1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16"/>
            <p:cNvPicPr preferRelativeResize="0"/>
            <p:nvPr/>
          </p:nvPicPr>
          <p:blipFill>
            <a:blip r:embed="rId4">
              <a:alphaModFix/>
            </a:blip>
            <a:stretch>
              <a:fillRect/>
            </a:stretch>
          </p:blipFill>
          <p:spPr>
            <a:xfrm>
              <a:off x="266500" y="4137775"/>
              <a:ext cx="1235275" cy="660125"/>
            </a:xfrm>
            <a:prstGeom prst="rect">
              <a:avLst/>
            </a:prstGeom>
            <a:noFill/>
            <a:ln>
              <a:noFill/>
            </a:ln>
          </p:spPr>
        </p:pic>
      </p:grpSp>
      <p:pic>
        <p:nvPicPr>
          <p:cNvPr id="370" name="Google Shape;370;p16"/>
          <p:cNvPicPr preferRelativeResize="0"/>
          <p:nvPr/>
        </p:nvPicPr>
        <p:blipFill rotWithShape="1">
          <a:blip r:embed="rId5">
            <a:alphaModFix/>
          </a:blip>
          <a:srcRect r="58965"/>
          <a:stretch/>
        </p:blipFill>
        <p:spPr>
          <a:xfrm>
            <a:off x="8325651" y="393700"/>
            <a:ext cx="818350" cy="1509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371"/>
        <p:cNvGrpSpPr/>
        <p:nvPr/>
      </p:nvGrpSpPr>
      <p:grpSpPr>
        <a:xfrm>
          <a:off x="0" y="0"/>
          <a:ext cx="0" cy="0"/>
          <a:chOff x="0" y="0"/>
          <a:chExt cx="0" cy="0"/>
        </a:xfrm>
      </p:grpSpPr>
      <p:pic>
        <p:nvPicPr>
          <p:cNvPr id="372" name="Google Shape;372;p1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73" name="Google Shape;373;p1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74" name="Google Shape;374;p17"/>
          <p:cNvGrpSpPr/>
          <p:nvPr/>
        </p:nvGrpSpPr>
        <p:grpSpPr>
          <a:xfrm flipH="1">
            <a:off x="8084318" y="0"/>
            <a:ext cx="689309" cy="773883"/>
            <a:chOff x="289713" y="0"/>
            <a:chExt cx="847025" cy="950950"/>
          </a:xfrm>
        </p:grpSpPr>
        <p:sp>
          <p:nvSpPr>
            <p:cNvPr id="375" name="Google Shape;375;p1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7"/>
          <p:cNvGrpSpPr/>
          <p:nvPr/>
        </p:nvGrpSpPr>
        <p:grpSpPr>
          <a:xfrm flipH="1">
            <a:off x="-776423" y="3813350"/>
            <a:ext cx="1444500" cy="1223875"/>
            <a:chOff x="1739950" y="3665925"/>
            <a:chExt cx="1444500" cy="1223875"/>
          </a:xfrm>
        </p:grpSpPr>
        <p:sp>
          <p:nvSpPr>
            <p:cNvPr id="385" name="Google Shape;385;p17"/>
            <p:cNvSpPr/>
            <p:nvPr/>
          </p:nvSpPr>
          <p:spPr>
            <a:xfrm>
              <a:off x="1739950" y="4779400"/>
              <a:ext cx="14445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17"/>
            <p:cNvPicPr preferRelativeResize="0"/>
            <p:nvPr/>
          </p:nvPicPr>
          <p:blipFill rotWithShape="1">
            <a:blip r:embed="rId3">
              <a:alphaModFix/>
            </a:blip>
            <a:srcRect r="50794"/>
            <a:stretch/>
          </p:blipFill>
          <p:spPr>
            <a:xfrm>
              <a:off x="1815052" y="3665925"/>
              <a:ext cx="609601" cy="1185475"/>
            </a:xfrm>
            <a:prstGeom prst="rect">
              <a:avLst/>
            </a:prstGeom>
            <a:noFill/>
            <a:ln>
              <a:noFill/>
            </a:ln>
          </p:spPr>
        </p:pic>
      </p:grpSp>
      <p:pic>
        <p:nvPicPr>
          <p:cNvPr id="387" name="Google Shape;387;p17"/>
          <p:cNvPicPr preferRelativeResize="0"/>
          <p:nvPr/>
        </p:nvPicPr>
        <p:blipFill rotWithShape="1">
          <a:blip r:embed="rId4">
            <a:alphaModFix/>
          </a:blip>
          <a:srcRect r="58965"/>
          <a:stretch/>
        </p:blipFill>
        <p:spPr>
          <a:xfrm flipH="1">
            <a:off x="-1799" y="393700"/>
            <a:ext cx="818350" cy="1509400"/>
          </a:xfrm>
          <a:prstGeom prst="rect">
            <a:avLst/>
          </a:prstGeom>
          <a:noFill/>
          <a:ln>
            <a:noFill/>
          </a:ln>
        </p:spPr>
      </p:pic>
      <p:grpSp>
        <p:nvGrpSpPr>
          <p:cNvPr id="388" name="Google Shape;388;p17"/>
          <p:cNvGrpSpPr/>
          <p:nvPr/>
        </p:nvGrpSpPr>
        <p:grpSpPr>
          <a:xfrm>
            <a:off x="8545345" y="4238555"/>
            <a:ext cx="513649" cy="633658"/>
            <a:chOff x="3184450" y="4137773"/>
            <a:chExt cx="609600" cy="752027"/>
          </a:xfrm>
        </p:grpSpPr>
        <p:sp>
          <p:nvSpPr>
            <p:cNvPr id="389" name="Google Shape;389;p17"/>
            <p:cNvSpPr/>
            <p:nvPr/>
          </p:nvSpPr>
          <p:spPr>
            <a:xfrm>
              <a:off x="3184450" y="4779400"/>
              <a:ext cx="6096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7"/>
            <p:cNvPicPr preferRelativeResize="0"/>
            <p:nvPr/>
          </p:nvPicPr>
          <p:blipFill>
            <a:blip r:embed="rId5">
              <a:alphaModFix/>
            </a:blip>
            <a:stretch>
              <a:fillRect/>
            </a:stretch>
          </p:blipFill>
          <p:spPr>
            <a:xfrm>
              <a:off x="3219477" y="4137773"/>
              <a:ext cx="566051" cy="7136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Fjalla One"/>
              <a:buNone/>
              <a:defRPr sz="32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00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0" r:id="rId7"/>
    <p:sldLayoutId id="2147483662" r:id="rId8"/>
    <p:sldLayoutId id="2147483663" r:id="rId9"/>
    <p:sldLayoutId id="2147483667" r:id="rId10"/>
    <p:sldLayoutId id="2147483672" r:id="rId11"/>
    <p:sldLayoutId id="2147483677"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25.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freesvg.org/141945821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freesvg.org/141945821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hyperlink" Target="https://freesvg.org/141945821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23.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hyperlink" Target="https://www.kaggle.com/datasets/rikdifos/credit-card-approval-prediction" TargetMode="External"/><Relationship Id="rId1" Type="http://schemas.openxmlformats.org/officeDocument/2006/relationships/slideLayout" Target="../slideLayouts/slideLayout13.xml"/><Relationship Id="rId6" Type="http://schemas.openxmlformats.org/officeDocument/2006/relationships/hyperlink" Target="https://rcbcbankard.com/blogs/credit-card-statistics-global-facts-data-and-figures-16" TargetMode="External"/><Relationship Id="rId5" Type="http://schemas.openxmlformats.org/officeDocument/2006/relationships/hyperlink" Target="https://www.forbes.com/sites/elenabotella/2020/02/13/credit-card-debt-all-time-high-inflation-recession/?sh=42e6b569c323" TargetMode="External"/><Relationship Id="rId4" Type="http://schemas.openxmlformats.org/officeDocument/2006/relationships/hyperlink" Target="https://shiftprocessing.com/credit-car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freesvg.org/14194582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36"/>
          <p:cNvGrpSpPr/>
          <p:nvPr/>
        </p:nvGrpSpPr>
        <p:grpSpPr>
          <a:xfrm>
            <a:off x="131176" y="4137775"/>
            <a:ext cx="1427700" cy="713625"/>
            <a:chOff x="131176" y="4137775"/>
            <a:chExt cx="1427700" cy="713625"/>
          </a:xfrm>
        </p:grpSpPr>
        <p:sp>
          <p:nvSpPr>
            <p:cNvPr id="801" name="Google Shape;801;p36"/>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36"/>
            <p:cNvPicPr preferRelativeResize="0"/>
            <p:nvPr/>
          </p:nvPicPr>
          <p:blipFill>
            <a:blip r:embed="rId3">
              <a:alphaModFix/>
            </a:blip>
            <a:stretch>
              <a:fillRect/>
            </a:stretch>
          </p:blipFill>
          <p:spPr>
            <a:xfrm>
              <a:off x="266500" y="4137775"/>
              <a:ext cx="1235275" cy="660125"/>
            </a:xfrm>
            <a:prstGeom prst="rect">
              <a:avLst/>
            </a:prstGeom>
            <a:noFill/>
            <a:ln>
              <a:noFill/>
            </a:ln>
          </p:spPr>
        </p:pic>
      </p:grpSp>
      <p:grpSp>
        <p:nvGrpSpPr>
          <p:cNvPr id="803" name="Google Shape;803;p36"/>
          <p:cNvGrpSpPr/>
          <p:nvPr/>
        </p:nvGrpSpPr>
        <p:grpSpPr>
          <a:xfrm>
            <a:off x="5446128" y="1632132"/>
            <a:ext cx="2265900" cy="2887168"/>
            <a:chOff x="5065128" y="1632132"/>
            <a:chExt cx="2265900" cy="2887168"/>
          </a:xfrm>
        </p:grpSpPr>
        <p:sp>
          <p:nvSpPr>
            <p:cNvPr id="804" name="Google Shape;804;p36"/>
            <p:cNvSpPr/>
            <p:nvPr/>
          </p:nvSpPr>
          <p:spPr>
            <a:xfrm>
              <a:off x="5065128" y="4408900"/>
              <a:ext cx="22659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36"/>
            <p:cNvPicPr preferRelativeResize="0"/>
            <p:nvPr/>
          </p:nvPicPr>
          <p:blipFill>
            <a:blip r:embed="rId4">
              <a:alphaModFix/>
            </a:blip>
            <a:stretch>
              <a:fillRect/>
            </a:stretch>
          </p:blipFill>
          <p:spPr>
            <a:xfrm>
              <a:off x="5254575" y="1632132"/>
              <a:ext cx="1975125" cy="2858593"/>
            </a:xfrm>
            <a:prstGeom prst="rect">
              <a:avLst/>
            </a:prstGeom>
            <a:noFill/>
            <a:ln>
              <a:noFill/>
            </a:ln>
          </p:spPr>
        </p:pic>
      </p:grpSp>
      <p:sp>
        <p:nvSpPr>
          <p:cNvPr id="806" name="Google Shape;806;p36"/>
          <p:cNvSpPr txBox="1">
            <a:spLocks noGrp="1"/>
          </p:cNvSpPr>
          <p:nvPr>
            <p:ph type="ctrTitle"/>
          </p:nvPr>
        </p:nvSpPr>
        <p:spPr>
          <a:xfrm>
            <a:off x="723375" y="1208550"/>
            <a:ext cx="5280915" cy="24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0" dirty="0"/>
              <a:t>SC1015 project:</a:t>
            </a:r>
            <a:br>
              <a:rPr lang="en" sz="2800" b="0" dirty="0"/>
            </a:br>
            <a:r>
              <a:rPr lang="en" sz="2800" b="0" dirty="0"/>
              <a:t> </a:t>
            </a:r>
            <a:br>
              <a:rPr lang="en" sz="4400" dirty="0"/>
            </a:br>
            <a:r>
              <a:rPr lang="en" sz="4800" dirty="0"/>
              <a:t>CREDIT CARD APPROVAL </a:t>
            </a:r>
            <a:r>
              <a:rPr lang="en" sz="4800" dirty="0">
                <a:solidFill>
                  <a:schemeClr val="accent3"/>
                </a:solidFill>
              </a:rPr>
              <a:t>PREDICTION</a:t>
            </a:r>
            <a:endParaRPr sz="4400" dirty="0"/>
          </a:p>
        </p:txBody>
      </p:sp>
      <p:sp>
        <p:nvSpPr>
          <p:cNvPr id="807" name="Google Shape;807;p36"/>
          <p:cNvSpPr txBox="1">
            <a:spLocks noGrp="1"/>
          </p:cNvSpPr>
          <p:nvPr>
            <p:ph type="subTitle" idx="1"/>
          </p:nvPr>
        </p:nvSpPr>
        <p:spPr>
          <a:xfrm>
            <a:off x="723643" y="3577850"/>
            <a:ext cx="4869563"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400" dirty="0"/>
              <a:t>Wang, S. H. (Davis), Teng Z. H. (Tomoki), Lye, E. L. (En Lih)</a:t>
            </a:r>
            <a:endParaRPr sz="1400" dirty="0"/>
          </a:p>
        </p:txBody>
      </p:sp>
      <p:sp>
        <p:nvSpPr>
          <p:cNvPr id="808" name="Google Shape;808;p36"/>
          <p:cNvSpPr/>
          <p:nvPr/>
        </p:nvSpPr>
        <p:spPr>
          <a:xfrm>
            <a:off x="-577768" y="907762"/>
            <a:ext cx="179549" cy="298585"/>
          </a:xfrm>
          <a:custGeom>
            <a:avLst/>
            <a:gdLst/>
            <a:ahLst/>
            <a:cxnLst/>
            <a:rect l="l" t="t" r="r" b="b"/>
            <a:pathLst>
              <a:path w="9210" h="15316" fill="none" extrusionOk="0">
                <a:moveTo>
                  <a:pt x="4693" y="0"/>
                </a:moveTo>
                <a:lnTo>
                  <a:pt x="4693" y="0"/>
                </a:lnTo>
                <a:lnTo>
                  <a:pt x="4457" y="20"/>
                </a:lnTo>
                <a:lnTo>
                  <a:pt x="4241" y="79"/>
                </a:lnTo>
                <a:lnTo>
                  <a:pt x="4065" y="177"/>
                </a:lnTo>
                <a:lnTo>
                  <a:pt x="3888" y="314"/>
                </a:lnTo>
                <a:lnTo>
                  <a:pt x="3888" y="314"/>
                </a:lnTo>
                <a:lnTo>
                  <a:pt x="3751" y="472"/>
                </a:lnTo>
                <a:lnTo>
                  <a:pt x="3633" y="668"/>
                </a:lnTo>
                <a:lnTo>
                  <a:pt x="3574" y="884"/>
                </a:lnTo>
                <a:lnTo>
                  <a:pt x="3554" y="1120"/>
                </a:lnTo>
                <a:lnTo>
                  <a:pt x="3554" y="1925"/>
                </a:lnTo>
                <a:lnTo>
                  <a:pt x="3554" y="1925"/>
                </a:lnTo>
                <a:lnTo>
                  <a:pt x="3201" y="2003"/>
                </a:lnTo>
                <a:lnTo>
                  <a:pt x="2847" y="2121"/>
                </a:lnTo>
                <a:lnTo>
                  <a:pt x="2514" y="2239"/>
                </a:lnTo>
                <a:lnTo>
                  <a:pt x="2219" y="2396"/>
                </a:lnTo>
                <a:lnTo>
                  <a:pt x="1924" y="2553"/>
                </a:lnTo>
                <a:lnTo>
                  <a:pt x="1650" y="2749"/>
                </a:lnTo>
                <a:lnTo>
                  <a:pt x="1394" y="2965"/>
                </a:lnTo>
                <a:lnTo>
                  <a:pt x="1159" y="3181"/>
                </a:lnTo>
                <a:lnTo>
                  <a:pt x="1159" y="3181"/>
                </a:lnTo>
                <a:lnTo>
                  <a:pt x="943" y="3436"/>
                </a:lnTo>
                <a:lnTo>
                  <a:pt x="766" y="3692"/>
                </a:lnTo>
                <a:lnTo>
                  <a:pt x="609" y="3947"/>
                </a:lnTo>
                <a:lnTo>
                  <a:pt x="471" y="4222"/>
                </a:lnTo>
                <a:lnTo>
                  <a:pt x="373" y="4516"/>
                </a:lnTo>
                <a:lnTo>
                  <a:pt x="314" y="4811"/>
                </a:lnTo>
                <a:lnTo>
                  <a:pt x="275" y="5125"/>
                </a:lnTo>
                <a:lnTo>
                  <a:pt x="255" y="5439"/>
                </a:lnTo>
                <a:lnTo>
                  <a:pt x="255" y="5439"/>
                </a:lnTo>
                <a:lnTo>
                  <a:pt x="255" y="5714"/>
                </a:lnTo>
                <a:lnTo>
                  <a:pt x="295" y="5969"/>
                </a:lnTo>
                <a:lnTo>
                  <a:pt x="334" y="6225"/>
                </a:lnTo>
                <a:lnTo>
                  <a:pt x="393" y="6460"/>
                </a:lnTo>
                <a:lnTo>
                  <a:pt x="471" y="6676"/>
                </a:lnTo>
                <a:lnTo>
                  <a:pt x="570" y="6873"/>
                </a:lnTo>
                <a:lnTo>
                  <a:pt x="687" y="7069"/>
                </a:lnTo>
                <a:lnTo>
                  <a:pt x="825" y="7246"/>
                </a:lnTo>
                <a:lnTo>
                  <a:pt x="825" y="7246"/>
                </a:lnTo>
                <a:lnTo>
                  <a:pt x="962" y="7403"/>
                </a:lnTo>
                <a:lnTo>
                  <a:pt x="1119" y="7560"/>
                </a:lnTo>
                <a:lnTo>
                  <a:pt x="1277" y="7697"/>
                </a:lnTo>
                <a:lnTo>
                  <a:pt x="1434" y="7835"/>
                </a:lnTo>
                <a:lnTo>
                  <a:pt x="1610" y="7953"/>
                </a:lnTo>
                <a:lnTo>
                  <a:pt x="1787" y="8051"/>
                </a:lnTo>
                <a:lnTo>
                  <a:pt x="1983" y="8149"/>
                </a:lnTo>
                <a:lnTo>
                  <a:pt x="2160" y="8228"/>
                </a:lnTo>
                <a:lnTo>
                  <a:pt x="2160" y="8228"/>
                </a:lnTo>
                <a:lnTo>
                  <a:pt x="2572" y="8385"/>
                </a:lnTo>
                <a:lnTo>
                  <a:pt x="3044" y="8542"/>
                </a:lnTo>
                <a:lnTo>
                  <a:pt x="3574" y="8699"/>
                </a:lnTo>
                <a:lnTo>
                  <a:pt x="4163" y="8856"/>
                </a:lnTo>
                <a:lnTo>
                  <a:pt x="4163" y="8856"/>
                </a:lnTo>
                <a:lnTo>
                  <a:pt x="4831" y="9033"/>
                </a:lnTo>
                <a:lnTo>
                  <a:pt x="5321" y="9190"/>
                </a:lnTo>
                <a:lnTo>
                  <a:pt x="5321" y="9190"/>
                </a:lnTo>
                <a:lnTo>
                  <a:pt x="5518" y="9249"/>
                </a:lnTo>
                <a:lnTo>
                  <a:pt x="5675" y="9327"/>
                </a:lnTo>
                <a:lnTo>
                  <a:pt x="5852" y="9425"/>
                </a:lnTo>
                <a:lnTo>
                  <a:pt x="5989" y="9523"/>
                </a:lnTo>
                <a:lnTo>
                  <a:pt x="5989" y="9523"/>
                </a:lnTo>
                <a:lnTo>
                  <a:pt x="6107" y="9641"/>
                </a:lnTo>
                <a:lnTo>
                  <a:pt x="6185" y="9779"/>
                </a:lnTo>
                <a:lnTo>
                  <a:pt x="6244" y="9936"/>
                </a:lnTo>
                <a:lnTo>
                  <a:pt x="6244" y="10093"/>
                </a:lnTo>
                <a:lnTo>
                  <a:pt x="6244" y="10093"/>
                </a:lnTo>
                <a:lnTo>
                  <a:pt x="6244" y="10230"/>
                </a:lnTo>
                <a:lnTo>
                  <a:pt x="6225" y="10368"/>
                </a:lnTo>
                <a:lnTo>
                  <a:pt x="6185" y="10486"/>
                </a:lnTo>
                <a:lnTo>
                  <a:pt x="6146" y="10584"/>
                </a:lnTo>
                <a:lnTo>
                  <a:pt x="6068" y="10682"/>
                </a:lnTo>
                <a:lnTo>
                  <a:pt x="6009" y="10780"/>
                </a:lnTo>
                <a:lnTo>
                  <a:pt x="5910" y="10859"/>
                </a:lnTo>
                <a:lnTo>
                  <a:pt x="5812" y="10937"/>
                </a:lnTo>
                <a:lnTo>
                  <a:pt x="5812" y="10937"/>
                </a:lnTo>
                <a:lnTo>
                  <a:pt x="5694" y="11016"/>
                </a:lnTo>
                <a:lnTo>
                  <a:pt x="5557" y="11075"/>
                </a:lnTo>
                <a:lnTo>
                  <a:pt x="5420" y="11114"/>
                </a:lnTo>
                <a:lnTo>
                  <a:pt x="5263" y="11153"/>
                </a:lnTo>
                <a:lnTo>
                  <a:pt x="4909" y="11212"/>
                </a:lnTo>
                <a:lnTo>
                  <a:pt x="4497" y="11232"/>
                </a:lnTo>
                <a:lnTo>
                  <a:pt x="4497" y="11232"/>
                </a:lnTo>
                <a:lnTo>
                  <a:pt x="4163" y="11212"/>
                </a:lnTo>
                <a:lnTo>
                  <a:pt x="3829" y="11193"/>
                </a:lnTo>
                <a:lnTo>
                  <a:pt x="3495" y="11134"/>
                </a:lnTo>
                <a:lnTo>
                  <a:pt x="3181" y="11075"/>
                </a:lnTo>
                <a:lnTo>
                  <a:pt x="3181" y="11075"/>
                </a:lnTo>
                <a:lnTo>
                  <a:pt x="2867" y="10977"/>
                </a:lnTo>
                <a:lnTo>
                  <a:pt x="2553" y="10839"/>
                </a:lnTo>
                <a:lnTo>
                  <a:pt x="2199" y="10702"/>
                </a:lnTo>
                <a:lnTo>
                  <a:pt x="1866" y="10505"/>
                </a:lnTo>
                <a:lnTo>
                  <a:pt x="1866" y="10505"/>
                </a:lnTo>
                <a:lnTo>
                  <a:pt x="1571" y="10368"/>
                </a:lnTo>
                <a:lnTo>
                  <a:pt x="1355" y="10270"/>
                </a:lnTo>
                <a:lnTo>
                  <a:pt x="1355" y="10270"/>
                </a:lnTo>
                <a:lnTo>
                  <a:pt x="1159" y="10230"/>
                </a:lnTo>
                <a:lnTo>
                  <a:pt x="962" y="10211"/>
                </a:lnTo>
                <a:lnTo>
                  <a:pt x="962" y="10211"/>
                </a:lnTo>
                <a:lnTo>
                  <a:pt x="786" y="10230"/>
                </a:lnTo>
                <a:lnTo>
                  <a:pt x="609" y="10289"/>
                </a:lnTo>
                <a:lnTo>
                  <a:pt x="432" y="10407"/>
                </a:lnTo>
                <a:lnTo>
                  <a:pt x="295" y="10564"/>
                </a:lnTo>
                <a:lnTo>
                  <a:pt x="295" y="10564"/>
                </a:lnTo>
                <a:lnTo>
                  <a:pt x="177" y="10741"/>
                </a:lnTo>
                <a:lnTo>
                  <a:pt x="79" y="10957"/>
                </a:lnTo>
                <a:lnTo>
                  <a:pt x="20" y="11173"/>
                </a:lnTo>
                <a:lnTo>
                  <a:pt x="0" y="11409"/>
                </a:lnTo>
                <a:lnTo>
                  <a:pt x="0" y="11409"/>
                </a:lnTo>
                <a:lnTo>
                  <a:pt x="20" y="11585"/>
                </a:lnTo>
                <a:lnTo>
                  <a:pt x="39" y="11742"/>
                </a:lnTo>
                <a:lnTo>
                  <a:pt x="79" y="11880"/>
                </a:lnTo>
                <a:lnTo>
                  <a:pt x="138" y="11998"/>
                </a:lnTo>
                <a:lnTo>
                  <a:pt x="138" y="11998"/>
                </a:lnTo>
                <a:lnTo>
                  <a:pt x="197" y="12115"/>
                </a:lnTo>
                <a:lnTo>
                  <a:pt x="295" y="12214"/>
                </a:lnTo>
                <a:lnTo>
                  <a:pt x="413" y="12312"/>
                </a:lnTo>
                <a:lnTo>
                  <a:pt x="550" y="12410"/>
                </a:lnTo>
                <a:lnTo>
                  <a:pt x="550" y="12410"/>
                </a:lnTo>
                <a:lnTo>
                  <a:pt x="864" y="12606"/>
                </a:lnTo>
                <a:lnTo>
                  <a:pt x="1218" y="12783"/>
                </a:lnTo>
                <a:lnTo>
                  <a:pt x="1571" y="12940"/>
                </a:lnTo>
                <a:lnTo>
                  <a:pt x="1964" y="13097"/>
                </a:lnTo>
                <a:lnTo>
                  <a:pt x="2356" y="13215"/>
                </a:lnTo>
                <a:lnTo>
                  <a:pt x="2749" y="13313"/>
                </a:lnTo>
                <a:lnTo>
                  <a:pt x="3181" y="13392"/>
                </a:lnTo>
                <a:lnTo>
                  <a:pt x="3633" y="13470"/>
                </a:lnTo>
                <a:lnTo>
                  <a:pt x="3633" y="14197"/>
                </a:lnTo>
                <a:lnTo>
                  <a:pt x="3633" y="14197"/>
                </a:lnTo>
                <a:lnTo>
                  <a:pt x="3652" y="14432"/>
                </a:lnTo>
                <a:lnTo>
                  <a:pt x="3711" y="14648"/>
                </a:lnTo>
                <a:lnTo>
                  <a:pt x="3809" y="14845"/>
                </a:lnTo>
                <a:lnTo>
                  <a:pt x="3947" y="15002"/>
                </a:lnTo>
                <a:lnTo>
                  <a:pt x="3947" y="15002"/>
                </a:lnTo>
                <a:lnTo>
                  <a:pt x="4104" y="15139"/>
                </a:lnTo>
                <a:lnTo>
                  <a:pt x="4300" y="15237"/>
                </a:lnTo>
                <a:lnTo>
                  <a:pt x="4516" y="15296"/>
                </a:lnTo>
                <a:lnTo>
                  <a:pt x="4752" y="15316"/>
                </a:lnTo>
                <a:lnTo>
                  <a:pt x="4752" y="15316"/>
                </a:lnTo>
                <a:lnTo>
                  <a:pt x="5007" y="15296"/>
                </a:lnTo>
                <a:lnTo>
                  <a:pt x="5223" y="15237"/>
                </a:lnTo>
                <a:lnTo>
                  <a:pt x="5400" y="15139"/>
                </a:lnTo>
                <a:lnTo>
                  <a:pt x="5577" y="15002"/>
                </a:lnTo>
                <a:lnTo>
                  <a:pt x="5577" y="15002"/>
                </a:lnTo>
                <a:lnTo>
                  <a:pt x="5714" y="14845"/>
                </a:lnTo>
                <a:lnTo>
                  <a:pt x="5812" y="14648"/>
                </a:lnTo>
                <a:lnTo>
                  <a:pt x="5871" y="14432"/>
                </a:lnTo>
                <a:lnTo>
                  <a:pt x="5891" y="14197"/>
                </a:lnTo>
                <a:lnTo>
                  <a:pt x="5891" y="13392"/>
                </a:lnTo>
                <a:lnTo>
                  <a:pt x="5891" y="13392"/>
                </a:lnTo>
                <a:lnTo>
                  <a:pt x="6264" y="13313"/>
                </a:lnTo>
                <a:lnTo>
                  <a:pt x="6617" y="13215"/>
                </a:lnTo>
                <a:lnTo>
                  <a:pt x="6951" y="13097"/>
                </a:lnTo>
                <a:lnTo>
                  <a:pt x="7265" y="12940"/>
                </a:lnTo>
                <a:lnTo>
                  <a:pt x="7560" y="12783"/>
                </a:lnTo>
                <a:lnTo>
                  <a:pt x="7835" y="12606"/>
                </a:lnTo>
                <a:lnTo>
                  <a:pt x="8090" y="12410"/>
                </a:lnTo>
                <a:lnTo>
                  <a:pt x="8326" y="12174"/>
                </a:lnTo>
                <a:lnTo>
                  <a:pt x="8326" y="12174"/>
                </a:lnTo>
                <a:lnTo>
                  <a:pt x="8522" y="11939"/>
                </a:lnTo>
                <a:lnTo>
                  <a:pt x="8718" y="11703"/>
                </a:lnTo>
                <a:lnTo>
                  <a:pt x="8875" y="11428"/>
                </a:lnTo>
                <a:lnTo>
                  <a:pt x="8993" y="11153"/>
                </a:lnTo>
                <a:lnTo>
                  <a:pt x="9091" y="10878"/>
                </a:lnTo>
                <a:lnTo>
                  <a:pt x="9170" y="10584"/>
                </a:lnTo>
                <a:lnTo>
                  <a:pt x="9209" y="10270"/>
                </a:lnTo>
                <a:lnTo>
                  <a:pt x="9209" y="9955"/>
                </a:lnTo>
                <a:lnTo>
                  <a:pt x="9209" y="9955"/>
                </a:lnTo>
                <a:lnTo>
                  <a:pt x="9209" y="9661"/>
                </a:lnTo>
                <a:lnTo>
                  <a:pt x="9190" y="9406"/>
                </a:lnTo>
                <a:lnTo>
                  <a:pt x="9131" y="9150"/>
                </a:lnTo>
                <a:lnTo>
                  <a:pt x="9072" y="8915"/>
                </a:lnTo>
                <a:lnTo>
                  <a:pt x="8993" y="8699"/>
                </a:lnTo>
                <a:lnTo>
                  <a:pt x="8895" y="8483"/>
                </a:lnTo>
                <a:lnTo>
                  <a:pt x="8797" y="8286"/>
                </a:lnTo>
                <a:lnTo>
                  <a:pt x="8659" y="8110"/>
                </a:lnTo>
                <a:lnTo>
                  <a:pt x="8659" y="8110"/>
                </a:lnTo>
                <a:lnTo>
                  <a:pt x="8522" y="7953"/>
                </a:lnTo>
                <a:lnTo>
                  <a:pt x="8365" y="7796"/>
                </a:lnTo>
                <a:lnTo>
                  <a:pt x="8208" y="7658"/>
                </a:lnTo>
                <a:lnTo>
                  <a:pt x="8051" y="7521"/>
                </a:lnTo>
                <a:lnTo>
                  <a:pt x="7874" y="7403"/>
                </a:lnTo>
                <a:lnTo>
                  <a:pt x="7697" y="7305"/>
                </a:lnTo>
                <a:lnTo>
                  <a:pt x="7521" y="7207"/>
                </a:lnTo>
                <a:lnTo>
                  <a:pt x="7324" y="7128"/>
                </a:lnTo>
                <a:lnTo>
                  <a:pt x="7324" y="7128"/>
                </a:lnTo>
                <a:lnTo>
                  <a:pt x="6912" y="6971"/>
                </a:lnTo>
                <a:lnTo>
                  <a:pt x="6460" y="6833"/>
                </a:lnTo>
                <a:lnTo>
                  <a:pt x="5930" y="6676"/>
                </a:lnTo>
                <a:lnTo>
                  <a:pt x="5361" y="6539"/>
                </a:lnTo>
                <a:lnTo>
                  <a:pt x="5361" y="6539"/>
                </a:lnTo>
                <a:lnTo>
                  <a:pt x="4831" y="6421"/>
                </a:lnTo>
                <a:lnTo>
                  <a:pt x="4399" y="6284"/>
                </a:lnTo>
                <a:lnTo>
                  <a:pt x="4025" y="6146"/>
                </a:lnTo>
                <a:lnTo>
                  <a:pt x="3731" y="6028"/>
                </a:lnTo>
                <a:lnTo>
                  <a:pt x="3731" y="6028"/>
                </a:lnTo>
                <a:lnTo>
                  <a:pt x="3594" y="5950"/>
                </a:lnTo>
                <a:lnTo>
                  <a:pt x="3495" y="5871"/>
                </a:lnTo>
                <a:lnTo>
                  <a:pt x="3397" y="5793"/>
                </a:lnTo>
                <a:lnTo>
                  <a:pt x="3338" y="5695"/>
                </a:lnTo>
                <a:lnTo>
                  <a:pt x="3279" y="5596"/>
                </a:lnTo>
                <a:lnTo>
                  <a:pt x="3240" y="5479"/>
                </a:lnTo>
                <a:lnTo>
                  <a:pt x="3220" y="5361"/>
                </a:lnTo>
                <a:lnTo>
                  <a:pt x="3201" y="5243"/>
                </a:lnTo>
                <a:lnTo>
                  <a:pt x="3201" y="5243"/>
                </a:lnTo>
                <a:lnTo>
                  <a:pt x="3201" y="5106"/>
                </a:lnTo>
                <a:lnTo>
                  <a:pt x="3240" y="4988"/>
                </a:lnTo>
                <a:lnTo>
                  <a:pt x="3260" y="4870"/>
                </a:lnTo>
                <a:lnTo>
                  <a:pt x="3319" y="4772"/>
                </a:lnTo>
                <a:lnTo>
                  <a:pt x="3378" y="4654"/>
                </a:lnTo>
                <a:lnTo>
                  <a:pt x="3456" y="4556"/>
                </a:lnTo>
                <a:lnTo>
                  <a:pt x="3554" y="4477"/>
                </a:lnTo>
                <a:lnTo>
                  <a:pt x="3652" y="4399"/>
                </a:lnTo>
                <a:lnTo>
                  <a:pt x="3652" y="4399"/>
                </a:lnTo>
                <a:lnTo>
                  <a:pt x="3770" y="4320"/>
                </a:lnTo>
                <a:lnTo>
                  <a:pt x="3908" y="4261"/>
                </a:lnTo>
                <a:lnTo>
                  <a:pt x="4045" y="4202"/>
                </a:lnTo>
                <a:lnTo>
                  <a:pt x="4183" y="4163"/>
                </a:lnTo>
                <a:lnTo>
                  <a:pt x="4497" y="4104"/>
                </a:lnTo>
                <a:lnTo>
                  <a:pt x="4850" y="4084"/>
                </a:lnTo>
                <a:lnTo>
                  <a:pt x="4850" y="4084"/>
                </a:lnTo>
                <a:lnTo>
                  <a:pt x="5086" y="4084"/>
                </a:lnTo>
                <a:lnTo>
                  <a:pt x="5321" y="4104"/>
                </a:lnTo>
                <a:lnTo>
                  <a:pt x="5557" y="4143"/>
                </a:lnTo>
                <a:lnTo>
                  <a:pt x="5793" y="4202"/>
                </a:lnTo>
                <a:lnTo>
                  <a:pt x="5793" y="4202"/>
                </a:lnTo>
                <a:lnTo>
                  <a:pt x="6009" y="4261"/>
                </a:lnTo>
                <a:lnTo>
                  <a:pt x="6225" y="4340"/>
                </a:lnTo>
                <a:lnTo>
                  <a:pt x="6421" y="4418"/>
                </a:lnTo>
                <a:lnTo>
                  <a:pt x="6617" y="4516"/>
                </a:lnTo>
                <a:lnTo>
                  <a:pt x="6617" y="4516"/>
                </a:lnTo>
                <a:lnTo>
                  <a:pt x="7128" y="4791"/>
                </a:lnTo>
                <a:lnTo>
                  <a:pt x="7128" y="4791"/>
                </a:lnTo>
                <a:lnTo>
                  <a:pt x="7422" y="4948"/>
                </a:lnTo>
                <a:lnTo>
                  <a:pt x="7638" y="5027"/>
                </a:lnTo>
                <a:lnTo>
                  <a:pt x="7638" y="5027"/>
                </a:lnTo>
                <a:lnTo>
                  <a:pt x="7835" y="5086"/>
                </a:lnTo>
                <a:lnTo>
                  <a:pt x="8011" y="5106"/>
                </a:lnTo>
                <a:lnTo>
                  <a:pt x="8011" y="5106"/>
                </a:lnTo>
                <a:lnTo>
                  <a:pt x="8208" y="5086"/>
                </a:lnTo>
                <a:lnTo>
                  <a:pt x="8385" y="5007"/>
                </a:lnTo>
                <a:lnTo>
                  <a:pt x="8542" y="4890"/>
                </a:lnTo>
                <a:lnTo>
                  <a:pt x="8699" y="4752"/>
                </a:lnTo>
                <a:lnTo>
                  <a:pt x="8699" y="4752"/>
                </a:lnTo>
                <a:lnTo>
                  <a:pt x="8836" y="4556"/>
                </a:lnTo>
                <a:lnTo>
                  <a:pt x="8915" y="4359"/>
                </a:lnTo>
                <a:lnTo>
                  <a:pt x="8974" y="4143"/>
                </a:lnTo>
                <a:lnTo>
                  <a:pt x="8993" y="3908"/>
                </a:lnTo>
                <a:lnTo>
                  <a:pt x="8993" y="3908"/>
                </a:lnTo>
                <a:lnTo>
                  <a:pt x="8993" y="3731"/>
                </a:lnTo>
                <a:lnTo>
                  <a:pt x="8954" y="3594"/>
                </a:lnTo>
                <a:lnTo>
                  <a:pt x="8915" y="3456"/>
                </a:lnTo>
                <a:lnTo>
                  <a:pt x="8875" y="3319"/>
                </a:lnTo>
                <a:lnTo>
                  <a:pt x="8875" y="3319"/>
                </a:lnTo>
                <a:lnTo>
                  <a:pt x="8797" y="3201"/>
                </a:lnTo>
                <a:lnTo>
                  <a:pt x="8699" y="3103"/>
                </a:lnTo>
                <a:lnTo>
                  <a:pt x="8601" y="2985"/>
                </a:lnTo>
                <a:lnTo>
                  <a:pt x="8463" y="2887"/>
                </a:lnTo>
                <a:lnTo>
                  <a:pt x="8463" y="2887"/>
                </a:lnTo>
                <a:lnTo>
                  <a:pt x="8129" y="2710"/>
                </a:lnTo>
                <a:lnTo>
                  <a:pt x="7815" y="2533"/>
                </a:lnTo>
                <a:lnTo>
                  <a:pt x="7481" y="2376"/>
                </a:lnTo>
                <a:lnTo>
                  <a:pt x="7167" y="2239"/>
                </a:lnTo>
                <a:lnTo>
                  <a:pt x="6833" y="2121"/>
                </a:lnTo>
                <a:lnTo>
                  <a:pt x="6500" y="2023"/>
                </a:lnTo>
                <a:lnTo>
                  <a:pt x="6166" y="1944"/>
                </a:lnTo>
                <a:lnTo>
                  <a:pt x="5832" y="1866"/>
                </a:lnTo>
                <a:lnTo>
                  <a:pt x="5832" y="1120"/>
                </a:lnTo>
                <a:lnTo>
                  <a:pt x="5832" y="1120"/>
                </a:lnTo>
                <a:lnTo>
                  <a:pt x="5812" y="864"/>
                </a:lnTo>
                <a:lnTo>
                  <a:pt x="5753" y="648"/>
                </a:lnTo>
                <a:lnTo>
                  <a:pt x="5655" y="472"/>
                </a:lnTo>
                <a:lnTo>
                  <a:pt x="5518" y="295"/>
                </a:lnTo>
                <a:lnTo>
                  <a:pt x="5518" y="295"/>
                </a:lnTo>
                <a:lnTo>
                  <a:pt x="5341" y="157"/>
                </a:lnTo>
                <a:lnTo>
                  <a:pt x="5145" y="79"/>
                </a:lnTo>
                <a:lnTo>
                  <a:pt x="4929" y="20"/>
                </a:lnTo>
                <a:lnTo>
                  <a:pt x="4693" y="0"/>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266499" y="1561153"/>
            <a:ext cx="205185" cy="50161"/>
          </a:xfrm>
          <a:custGeom>
            <a:avLst/>
            <a:gdLst/>
            <a:ahLst/>
            <a:cxnLst/>
            <a:rect l="l" t="t" r="r" b="b"/>
            <a:pathLst>
              <a:path w="10525" h="2573" fill="none" extrusionOk="0">
                <a:moveTo>
                  <a:pt x="9249" y="1"/>
                </a:moveTo>
                <a:lnTo>
                  <a:pt x="1277" y="1"/>
                </a:lnTo>
                <a:lnTo>
                  <a:pt x="1277" y="1"/>
                </a:lnTo>
                <a:lnTo>
                  <a:pt x="1139" y="1"/>
                </a:lnTo>
                <a:lnTo>
                  <a:pt x="1002" y="20"/>
                </a:lnTo>
                <a:lnTo>
                  <a:pt x="884" y="60"/>
                </a:lnTo>
                <a:lnTo>
                  <a:pt x="766" y="99"/>
                </a:lnTo>
                <a:lnTo>
                  <a:pt x="668" y="158"/>
                </a:lnTo>
                <a:lnTo>
                  <a:pt x="550" y="217"/>
                </a:lnTo>
                <a:lnTo>
                  <a:pt x="452" y="295"/>
                </a:lnTo>
                <a:lnTo>
                  <a:pt x="354" y="374"/>
                </a:lnTo>
                <a:lnTo>
                  <a:pt x="354" y="374"/>
                </a:lnTo>
                <a:lnTo>
                  <a:pt x="275" y="472"/>
                </a:lnTo>
                <a:lnTo>
                  <a:pt x="197" y="590"/>
                </a:lnTo>
                <a:lnTo>
                  <a:pt x="138" y="688"/>
                </a:lnTo>
                <a:lnTo>
                  <a:pt x="79" y="806"/>
                </a:lnTo>
                <a:lnTo>
                  <a:pt x="40" y="924"/>
                </a:lnTo>
                <a:lnTo>
                  <a:pt x="20" y="1041"/>
                </a:lnTo>
                <a:lnTo>
                  <a:pt x="0" y="1159"/>
                </a:lnTo>
                <a:lnTo>
                  <a:pt x="0" y="1297"/>
                </a:lnTo>
                <a:lnTo>
                  <a:pt x="0" y="1297"/>
                </a:lnTo>
                <a:lnTo>
                  <a:pt x="0" y="1434"/>
                </a:lnTo>
                <a:lnTo>
                  <a:pt x="20" y="1552"/>
                </a:lnTo>
                <a:lnTo>
                  <a:pt x="40" y="1670"/>
                </a:lnTo>
                <a:lnTo>
                  <a:pt x="79" y="1787"/>
                </a:lnTo>
                <a:lnTo>
                  <a:pt x="138" y="1905"/>
                </a:lnTo>
                <a:lnTo>
                  <a:pt x="197" y="2003"/>
                </a:lnTo>
                <a:lnTo>
                  <a:pt x="275" y="2102"/>
                </a:lnTo>
                <a:lnTo>
                  <a:pt x="354" y="2200"/>
                </a:lnTo>
                <a:lnTo>
                  <a:pt x="354" y="2200"/>
                </a:lnTo>
                <a:lnTo>
                  <a:pt x="452" y="2298"/>
                </a:lnTo>
                <a:lnTo>
                  <a:pt x="550" y="2357"/>
                </a:lnTo>
                <a:lnTo>
                  <a:pt x="668" y="2435"/>
                </a:lnTo>
                <a:lnTo>
                  <a:pt x="766" y="2475"/>
                </a:lnTo>
                <a:lnTo>
                  <a:pt x="884" y="2514"/>
                </a:lnTo>
                <a:lnTo>
                  <a:pt x="1002" y="2553"/>
                </a:lnTo>
                <a:lnTo>
                  <a:pt x="1139" y="2573"/>
                </a:lnTo>
                <a:lnTo>
                  <a:pt x="1277" y="2573"/>
                </a:lnTo>
                <a:lnTo>
                  <a:pt x="9249" y="2573"/>
                </a:lnTo>
                <a:lnTo>
                  <a:pt x="9249" y="2573"/>
                </a:lnTo>
                <a:lnTo>
                  <a:pt x="9386" y="2573"/>
                </a:lnTo>
                <a:lnTo>
                  <a:pt x="9523" y="2553"/>
                </a:lnTo>
                <a:lnTo>
                  <a:pt x="9641" y="2514"/>
                </a:lnTo>
                <a:lnTo>
                  <a:pt x="9759" y="2475"/>
                </a:lnTo>
                <a:lnTo>
                  <a:pt x="9857" y="2416"/>
                </a:lnTo>
                <a:lnTo>
                  <a:pt x="9975" y="2357"/>
                </a:lnTo>
                <a:lnTo>
                  <a:pt x="10073" y="2278"/>
                </a:lnTo>
                <a:lnTo>
                  <a:pt x="10171" y="2200"/>
                </a:lnTo>
                <a:lnTo>
                  <a:pt x="10171" y="2200"/>
                </a:lnTo>
                <a:lnTo>
                  <a:pt x="10250" y="2102"/>
                </a:lnTo>
                <a:lnTo>
                  <a:pt x="10328" y="2003"/>
                </a:lnTo>
                <a:lnTo>
                  <a:pt x="10387" y="1886"/>
                </a:lnTo>
                <a:lnTo>
                  <a:pt x="10446" y="1768"/>
                </a:lnTo>
                <a:lnTo>
                  <a:pt x="10486" y="1650"/>
                </a:lnTo>
                <a:lnTo>
                  <a:pt x="10505" y="1532"/>
                </a:lnTo>
                <a:lnTo>
                  <a:pt x="10525" y="1414"/>
                </a:lnTo>
                <a:lnTo>
                  <a:pt x="10525" y="1277"/>
                </a:lnTo>
                <a:lnTo>
                  <a:pt x="10525" y="1277"/>
                </a:lnTo>
                <a:lnTo>
                  <a:pt x="10525" y="1140"/>
                </a:lnTo>
                <a:lnTo>
                  <a:pt x="10505" y="1022"/>
                </a:lnTo>
                <a:lnTo>
                  <a:pt x="10486" y="904"/>
                </a:lnTo>
                <a:lnTo>
                  <a:pt x="10446" y="786"/>
                </a:lnTo>
                <a:lnTo>
                  <a:pt x="10387" y="668"/>
                </a:lnTo>
                <a:lnTo>
                  <a:pt x="10328" y="570"/>
                </a:lnTo>
                <a:lnTo>
                  <a:pt x="10250" y="472"/>
                </a:lnTo>
                <a:lnTo>
                  <a:pt x="10171" y="374"/>
                </a:lnTo>
                <a:lnTo>
                  <a:pt x="10171" y="374"/>
                </a:lnTo>
                <a:lnTo>
                  <a:pt x="10073" y="276"/>
                </a:lnTo>
                <a:lnTo>
                  <a:pt x="9975" y="217"/>
                </a:lnTo>
                <a:lnTo>
                  <a:pt x="9857" y="138"/>
                </a:lnTo>
                <a:lnTo>
                  <a:pt x="9759" y="99"/>
                </a:lnTo>
                <a:lnTo>
                  <a:pt x="9641" y="60"/>
                </a:lnTo>
                <a:lnTo>
                  <a:pt x="9523" y="20"/>
                </a:lnTo>
                <a:lnTo>
                  <a:pt x="9386" y="1"/>
                </a:lnTo>
                <a:lnTo>
                  <a:pt x="9249" y="1"/>
                </a:ln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36"/>
          <p:cNvGrpSpPr/>
          <p:nvPr/>
        </p:nvGrpSpPr>
        <p:grpSpPr>
          <a:xfrm>
            <a:off x="6693750" y="1140302"/>
            <a:ext cx="2161301" cy="3512348"/>
            <a:chOff x="6312750" y="1140302"/>
            <a:chExt cx="2161301" cy="3512348"/>
          </a:xfrm>
        </p:grpSpPr>
        <p:sp>
          <p:nvSpPr>
            <p:cNvPr id="811" name="Google Shape;811;p36"/>
            <p:cNvSpPr/>
            <p:nvPr/>
          </p:nvSpPr>
          <p:spPr>
            <a:xfrm>
              <a:off x="7287852" y="4542250"/>
              <a:ext cx="1186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2" name="Google Shape;812;p36"/>
            <p:cNvPicPr preferRelativeResize="0"/>
            <p:nvPr/>
          </p:nvPicPr>
          <p:blipFill>
            <a:blip r:embed="rId5">
              <a:alphaModFix/>
            </a:blip>
            <a:stretch>
              <a:fillRect/>
            </a:stretch>
          </p:blipFill>
          <p:spPr>
            <a:xfrm>
              <a:off x="6312750" y="1140302"/>
              <a:ext cx="2118025" cy="3472248"/>
            </a:xfrm>
            <a:prstGeom prst="rect">
              <a:avLst/>
            </a:prstGeom>
            <a:noFill/>
            <a:ln>
              <a:noFill/>
            </a:ln>
          </p:spPr>
        </p:pic>
      </p:grpSp>
      <p:pic>
        <p:nvPicPr>
          <p:cNvPr id="813" name="Google Shape;813;p36"/>
          <p:cNvPicPr preferRelativeResize="0"/>
          <p:nvPr/>
        </p:nvPicPr>
        <p:blipFill>
          <a:blip r:embed="rId6">
            <a:alphaModFix/>
          </a:blip>
          <a:stretch>
            <a:fillRect/>
          </a:stretch>
        </p:blipFill>
        <p:spPr>
          <a:xfrm>
            <a:off x="7465825" y="3578550"/>
            <a:ext cx="1661675" cy="1531550"/>
          </a:xfrm>
          <a:prstGeom prst="rect">
            <a:avLst/>
          </a:prstGeom>
          <a:noFill/>
          <a:ln>
            <a:noFill/>
          </a:ln>
        </p:spPr>
      </p:pic>
      <p:grpSp>
        <p:nvGrpSpPr>
          <p:cNvPr id="814" name="Google Shape;814;p36"/>
          <p:cNvGrpSpPr/>
          <p:nvPr/>
        </p:nvGrpSpPr>
        <p:grpSpPr>
          <a:xfrm>
            <a:off x="2917825" y="0"/>
            <a:ext cx="689309" cy="773883"/>
            <a:chOff x="289713" y="0"/>
            <a:chExt cx="847025" cy="950950"/>
          </a:xfrm>
        </p:grpSpPr>
        <p:sp>
          <p:nvSpPr>
            <p:cNvPr id="815" name="Google Shape;815;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36"/>
          <p:cNvGrpSpPr/>
          <p:nvPr/>
        </p:nvGrpSpPr>
        <p:grpSpPr>
          <a:xfrm>
            <a:off x="2041525" y="0"/>
            <a:ext cx="689309" cy="773883"/>
            <a:chOff x="289713" y="0"/>
            <a:chExt cx="847025" cy="950950"/>
          </a:xfrm>
        </p:grpSpPr>
        <p:sp>
          <p:nvSpPr>
            <p:cNvPr id="825" name="Google Shape;825;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334988" y="886975"/>
              <a:ext cx="759150" cy="63975"/>
            </a:xfrm>
            <a:custGeom>
              <a:avLst/>
              <a:gdLst/>
              <a:ahLst/>
              <a:cxnLst/>
              <a:rect l="l" t="t" r="r" b="b"/>
              <a:pathLst>
                <a:path w="30366" h="2559" extrusionOk="0">
                  <a:moveTo>
                    <a:pt x="15129" y="1"/>
                  </a:moveTo>
                  <a:lnTo>
                    <a:pt x="12466" y="108"/>
                  </a:lnTo>
                  <a:lnTo>
                    <a:pt x="9589" y="321"/>
                  </a:lnTo>
                  <a:lnTo>
                    <a:pt x="6499" y="640"/>
                  </a:lnTo>
                  <a:lnTo>
                    <a:pt x="3303" y="1173"/>
                  </a:lnTo>
                  <a:lnTo>
                    <a:pt x="0" y="1919"/>
                  </a:lnTo>
                  <a:lnTo>
                    <a:pt x="2025" y="2132"/>
                  </a:lnTo>
                  <a:lnTo>
                    <a:pt x="4582" y="2345"/>
                  </a:lnTo>
                  <a:lnTo>
                    <a:pt x="8098" y="2451"/>
                  </a:lnTo>
                  <a:lnTo>
                    <a:pt x="12466" y="2558"/>
                  </a:lnTo>
                  <a:lnTo>
                    <a:pt x="17686" y="2558"/>
                  </a:lnTo>
                  <a:lnTo>
                    <a:pt x="23653" y="2345"/>
                  </a:lnTo>
                  <a:lnTo>
                    <a:pt x="30365" y="1919"/>
                  </a:lnTo>
                  <a:lnTo>
                    <a:pt x="29726" y="1706"/>
                  </a:lnTo>
                  <a:lnTo>
                    <a:pt x="28128" y="1279"/>
                  </a:lnTo>
                  <a:lnTo>
                    <a:pt x="25571" y="747"/>
                  </a:lnTo>
                  <a:lnTo>
                    <a:pt x="23866" y="534"/>
                  </a:lnTo>
                  <a:lnTo>
                    <a:pt x="22055" y="321"/>
                  </a:lnTo>
                  <a:lnTo>
                    <a:pt x="19924" y="108"/>
                  </a:lnTo>
                  <a:lnTo>
                    <a:pt x="17580"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90913" y="900300"/>
              <a:ext cx="668600" cy="45300"/>
            </a:xfrm>
            <a:custGeom>
              <a:avLst/>
              <a:gdLst/>
              <a:ahLst/>
              <a:cxnLst/>
              <a:rect l="l" t="t" r="r" b="b"/>
              <a:pathLst>
                <a:path w="26744" h="1812" extrusionOk="0">
                  <a:moveTo>
                    <a:pt x="12999" y="1"/>
                  </a:moveTo>
                  <a:lnTo>
                    <a:pt x="8844" y="107"/>
                  </a:lnTo>
                  <a:lnTo>
                    <a:pt x="5221" y="427"/>
                  </a:lnTo>
                  <a:lnTo>
                    <a:pt x="2451" y="746"/>
                  </a:lnTo>
                  <a:lnTo>
                    <a:pt x="1" y="1066"/>
                  </a:lnTo>
                  <a:lnTo>
                    <a:pt x="2132" y="1386"/>
                  </a:lnTo>
                  <a:lnTo>
                    <a:pt x="4369" y="1599"/>
                  </a:lnTo>
                  <a:lnTo>
                    <a:pt x="8950" y="1812"/>
                  </a:lnTo>
                  <a:lnTo>
                    <a:pt x="13425" y="1812"/>
                  </a:lnTo>
                  <a:lnTo>
                    <a:pt x="17580" y="1705"/>
                  </a:lnTo>
                  <a:lnTo>
                    <a:pt x="21309" y="1492"/>
                  </a:lnTo>
                  <a:lnTo>
                    <a:pt x="24186" y="1386"/>
                  </a:lnTo>
                  <a:lnTo>
                    <a:pt x="26743" y="1066"/>
                  </a:lnTo>
                  <a:lnTo>
                    <a:pt x="24399" y="640"/>
                  </a:lnTo>
                  <a:lnTo>
                    <a:pt x="22162" y="427"/>
                  </a:lnTo>
                  <a:lnTo>
                    <a:pt x="19818" y="214"/>
                  </a:lnTo>
                  <a:lnTo>
                    <a:pt x="174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504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713213" y="0"/>
              <a:ext cx="21325" cy="479475"/>
            </a:xfrm>
            <a:custGeom>
              <a:avLst/>
              <a:gdLst/>
              <a:ahLst/>
              <a:cxnLst/>
              <a:rect l="l" t="t" r="r" b="b"/>
              <a:pathLst>
                <a:path w="853" h="19179" extrusionOk="0">
                  <a:moveTo>
                    <a:pt x="0" y="1"/>
                  </a:moveTo>
                  <a:lnTo>
                    <a:pt x="427" y="19179"/>
                  </a:lnTo>
                  <a:lnTo>
                    <a:pt x="853" y="19179"/>
                  </a:lnTo>
                  <a:lnTo>
                    <a:pt x="427"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630638" y="900300"/>
              <a:ext cx="186475" cy="39975"/>
            </a:xfrm>
            <a:custGeom>
              <a:avLst/>
              <a:gdLst/>
              <a:ahLst/>
              <a:cxnLst/>
              <a:rect l="l" t="t" r="r" b="b"/>
              <a:pathLst>
                <a:path w="7459" h="1599" extrusionOk="0">
                  <a:moveTo>
                    <a:pt x="2558" y="1"/>
                  </a:moveTo>
                  <a:lnTo>
                    <a:pt x="1" y="107"/>
                  </a:lnTo>
                  <a:lnTo>
                    <a:pt x="640" y="533"/>
                  </a:lnTo>
                  <a:lnTo>
                    <a:pt x="1386" y="960"/>
                  </a:lnTo>
                  <a:lnTo>
                    <a:pt x="2451" y="1386"/>
                  </a:lnTo>
                  <a:lnTo>
                    <a:pt x="2984" y="1492"/>
                  </a:lnTo>
                  <a:lnTo>
                    <a:pt x="3517" y="1599"/>
                  </a:lnTo>
                  <a:lnTo>
                    <a:pt x="4156" y="1599"/>
                  </a:lnTo>
                  <a:lnTo>
                    <a:pt x="4795" y="1492"/>
                  </a:lnTo>
                  <a:lnTo>
                    <a:pt x="5434" y="1279"/>
                  </a:lnTo>
                  <a:lnTo>
                    <a:pt x="6074" y="960"/>
                  </a:lnTo>
                  <a:lnTo>
                    <a:pt x="6819" y="533"/>
                  </a:lnTo>
                  <a:lnTo>
                    <a:pt x="7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89713" y="556700"/>
              <a:ext cx="847025" cy="378250"/>
            </a:xfrm>
            <a:custGeom>
              <a:avLst/>
              <a:gdLst/>
              <a:ahLst/>
              <a:cxnLst/>
              <a:rect l="l" t="t" r="r" b="b"/>
              <a:pathLst>
                <a:path w="33881" h="15130" extrusionOk="0">
                  <a:moveTo>
                    <a:pt x="15662" y="1"/>
                  </a:moveTo>
                  <a:lnTo>
                    <a:pt x="14277" y="214"/>
                  </a:lnTo>
                  <a:lnTo>
                    <a:pt x="12998" y="320"/>
                  </a:lnTo>
                  <a:lnTo>
                    <a:pt x="10548" y="853"/>
                  </a:lnTo>
                  <a:lnTo>
                    <a:pt x="8204" y="1599"/>
                  </a:lnTo>
                  <a:lnTo>
                    <a:pt x="6180" y="2345"/>
                  </a:lnTo>
                  <a:lnTo>
                    <a:pt x="4368" y="3197"/>
                  </a:lnTo>
                  <a:lnTo>
                    <a:pt x="2877" y="4049"/>
                  </a:lnTo>
                  <a:lnTo>
                    <a:pt x="1705" y="4795"/>
                  </a:lnTo>
                  <a:lnTo>
                    <a:pt x="746" y="5328"/>
                  </a:lnTo>
                  <a:lnTo>
                    <a:pt x="0" y="5860"/>
                  </a:lnTo>
                  <a:lnTo>
                    <a:pt x="1811" y="15130"/>
                  </a:lnTo>
                  <a:lnTo>
                    <a:pt x="5114" y="14490"/>
                  </a:lnTo>
                  <a:lnTo>
                    <a:pt x="8204" y="13958"/>
                  </a:lnTo>
                  <a:lnTo>
                    <a:pt x="11187" y="13745"/>
                  </a:lnTo>
                  <a:lnTo>
                    <a:pt x="14064" y="13532"/>
                  </a:lnTo>
                  <a:lnTo>
                    <a:pt x="16727" y="13425"/>
                  </a:lnTo>
                  <a:lnTo>
                    <a:pt x="19284" y="13425"/>
                  </a:lnTo>
                  <a:lnTo>
                    <a:pt x="21522" y="13532"/>
                  </a:lnTo>
                  <a:lnTo>
                    <a:pt x="23653" y="13638"/>
                  </a:lnTo>
                  <a:lnTo>
                    <a:pt x="27275" y="14064"/>
                  </a:lnTo>
                  <a:lnTo>
                    <a:pt x="29939" y="14597"/>
                  </a:lnTo>
                  <a:lnTo>
                    <a:pt x="31537" y="14917"/>
                  </a:lnTo>
                  <a:lnTo>
                    <a:pt x="32176" y="15130"/>
                  </a:lnTo>
                  <a:lnTo>
                    <a:pt x="33881" y="5860"/>
                  </a:lnTo>
                  <a:lnTo>
                    <a:pt x="32283" y="4688"/>
                  </a:lnTo>
                  <a:lnTo>
                    <a:pt x="30685" y="3730"/>
                  </a:lnTo>
                  <a:lnTo>
                    <a:pt x="29086" y="2771"/>
                  </a:lnTo>
                  <a:lnTo>
                    <a:pt x="27488" y="2025"/>
                  </a:lnTo>
                  <a:lnTo>
                    <a:pt x="25890" y="1492"/>
                  </a:lnTo>
                  <a:lnTo>
                    <a:pt x="24398" y="959"/>
                  </a:lnTo>
                  <a:lnTo>
                    <a:pt x="22907" y="533"/>
                  </a:lnTo>
                  <a:lnTo>
                    <a:pt x="21309" y="320"/>
                  </a:lnTo>
                  <a:lnTo>
                    <a:pt x="19924" y="107"/>
                  </a:lnTo>
                  <a:lnTo>
                    <a:pt x="18432"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89713" y="559375"/>
              <a:ext cx="847025" cy="143850"/>
            </a:xfrm>
            <a:custGeom>
              <a:avLst/>
              <a:gdLst/>
              <a:ahLst/>
              <a:cxnLst/>
              <a:rect l="l" t="t" r="r" b="b"/>
              <a:pathLst>
                <a:path w="33881" h="5754" extrusionOk="0">
                  <a:moveTo>
                    <a:pt x="16301" y="0"/>
                  </a:moveTo>
                  <a:lnTo>
                    <a:pt x="14810" y="107"/>
                  </a:lnTo>
                  <a:lnTo>
                    <a:pt x="13318" y="213"/>
                  </a:lnTo>
                  <a:lnTo>
                    <a:pt x="11826" y="533"/>
                  </a:lnTo>
                  <a:lnTo>
                    <a:pt x="10228" y="959"/>
                  </a:lnTo>
                  <a:lnTo>
                    <a:pt x="8630" y="1385"/>
                  </a:lnTo>
                  <a:lnTo>
                    <a:pt x="6925" y="2024"/>
                  </a:lnTo>
                  <a:lnTo>
                    <a:pt x="5221" y="2770"/>
                  </a:lnTo>
                  <a:lnTo>
                    <a:pt x="3516" y="3623"/>
                  </a:lnTo>
                  <a:lnTo>
                    <a:pt x="1811" y="4688"/>
                  </a:lnTo>
                  <a:lnTo>
                    <a:pt x="0" y="5753"/>
                  </a:lnTo>
                  <a:lnTo>
                    <a:pt x="3090" y="5327"/>
                  </a:lnTo>
                  <a:lnTo>
                    <a:pt x="6606" y="4901"/>
                  </a:lnTo>
                  <a:lnTo>
                    <a:pt x="11081" y="4475"/>
                  </a:lnTo>
                  <a:lnTo>
                    <a:pt x="13638" y="4368"/>
                  </a:lnTo>
                  <a:lnTo>
                    <a:pt x="16301" y="4262"/>
                  </a:lnTo>
                  <a:lnTo>
                    <a:pt x="19178" y="4262"/>
                  </a:lnTo>
                  <a:lnTo>
                    <a:pt x="22055" y="4368"/>
                  </a:lnTo>
                  <a:lnTo>
                    <a:pt x="24931" y="4475"/>
                  </a:lnTo>
                  <a:lnTo>
                    <a:pt x="27914" y="4795"/>
                  </a:lnTo>
                  <a:lnTo>
                    <a:pt x="30898" y="5221"/>
                  </a:lnTo>
                  <a:lnTo>
                    <a:pt x="33881" y="5753"/>
                  </a:lnTo>
                  <a:lnTo>
                    <a:pt x="33881" y="5753"/>
                  </a:lnTo>
                  <a:lnTo>
                    <a:pt x="33242" y="5221"/>
                  </a:lnTo>
                  <a:lnTo>
                    <a:pt x="32389" y="4688"/>
                  </a:lnTo>
                  <a:lnTo>
                    <a:pt x="31324" y="3942"/>
                  </a:lnTo>
                  <a:lnTo>
                    <a:pt x="29832" y="3196"/>
                  </a:lnTo>
                  <a:lnTo>
                    <a:pt x="28234" y="2344"/>
                  </a:lnTo>
                  <a:lnTo>
                    <a:pt x="26316" y="1598"/>
                  </a:lnTo>
                  <a:lnTo>
                    <a:pt x="24079" y="852"/>
                  </a:lnTo>
                  <a:lnTo>
                    <a:pt x="21735" y="320"/>
                  </a:lnTo>
                  <a:lnTo>
                    <a:pt x="20456" y="107"/>
                  </a:lnTo>
                  <a:lnTo>
                    <a:pt x="19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585363" y="479450"/>
              <a:ext cx="282350" cy="90600"/>
            </a:xfrm>
            <a:custGeom>
              <a:avLst/>
              <a:gdLst/>
              <a:ahLst/>
              <a:cxnLst/>
              <a:rect l="l" t="t" r="r" b="b"/>
              <a:pathLst>
                <a:path w="11294" h="3624" extrusionOk="0">
                  <a:moveTo>
                    <a:pt x="5860" y="1"/>
                  </a:moveTo>
                  <a:lnTo>
                    <a:pt x="3942" y="107"/>
                  </a:lnTo>
                  <a:lnTo>
                    <a:pt x="2025" y="427"/>
                  </a:lnTo>
                  <a:lnTo>
                    <a:pt x="959" y="747"/>
                  </a:lnTo>
                  <a:lnTo>
                    <a:pt x="0" y="1066"/>
                  </a:lnTo>
                  <a:lnTo>
                    <a:pt x="533" y="3623"/>
                  </a:lnTo>
                  <a:lnTo>
                    <a:pt x="4262" y="3517"/>
                  </a:lnTo>
                  <a:lnTo>
                    <a:pt x="7671" y="3517"/>
                  </a:lnTo>
                  <a:lnTo>
                    <a:pt x="10868" y="3623"/>
                  </a:lnTo>
                  <a:lnTo>
                    <a:pt x="11294" y="320"/>
                  </a:lnTo>
                  <a:lnTo>
                    <a:pt x="10335" y="107"/>
                  </a:lnTo>
                  <a:lnTo>
                    <a:pt x="9057"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36"/>
          <p:cNvGrpSpPr/>
          <p:nvPr/>
        </p:nvGrpSpPr>
        <p:grpSpPr>
          <a:xfrm flipH="1">
            <a:off x="5807163" y="682821"/>
            <a:ext cx="1591871" cy="525727"/>
            <a:chOff x="583503" y="585996"/>
            <a:chExt cx="1591871" cy="525727"/>
          </a:xfrm>
        </p:grpSpPr>
        <p:sp>
          <p:nvSpPr>
            <p:cNvPr id="835" name="Google Shape;835;p36"/>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35" name="Google Shape;1635;p54"/>
          <p:cNvGrpSpPr/>
          <p:nvPr/>
        </p:nvGrpSpPr>
        <p:grpSpPr>
          <a:xfrm>
            <a:off x="1690009" y="1242687"/>
            <a:ext cx="1733576" cy="2635901"/>
            <a:chOff x="1724135" y="1120426"/>
            <a:chExt cx="1909015" cy="2902655"/>
          </a:xfrm>
        </p:grpSpPr>
        <p:sp>
          <p:nvSpPr>
            <p:cNvPr id="1636" name="Google Shape;1636;p54"/>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 name="Google Shape;1638;p54"/>
          <p:cNvPicPr preferRelativeResize="0"/>
          <p:nvPr/>
        </p:nvPicPr>
        <p:blipFill rotWithShape="1">
          <a:blip r:embed="rId3">
            <a:alphaModFix/>
          </a:blip>
          <a:srcRect l="592" r="602"/>
          <a:stretch/>
        </p:blipFill>
        <p:spPr>
          <a:xfrm>
            <a:off x="1767203" y="1359293"/>
            <a:ext cx="1537800" cy="2034900"/>
          </a:xfrm>
          <a:prstGeom prst="roundRect">
            <a:avLst>
              <a:gd name="adj" fmla="val 0"/>
            </a:avLst>
          </a:prstGeom>
          <a:noFill/>
          <a:ln>
            <a:noFill/>
          </a:ln>
        </p:spPr>
      </p:pic>
      <p:pic>
        <p:nvPicPr>
          <p:cNvPr id="7" name="Picture 6">
            <a:extLst>
              <a:ext uri="{FF2B5EF4-FFF2-40B4-BE49-F238E27FC236}">
                <a16:creationId xmlns:a16="http://schemas.microsoft.com/office/drawing/2014/main" id="{14D9AC36-C46A-46CB-9042-B96912D384D4}"/>
              </a:ext>
            </a:extLst>
          </p:cNvPr>
          <p:cNvPicPr>
            <a:picLocks noChangeAspect="1"/>
          </p:cNvPicPr>
          <p:nvPr/>
        </p:nvPicPr>
        <p:blipFill>
          <a:blip r:embed="rId4"/>
          <a:stretch>
            <a:fillRect/>
          </a:stretch>
        </p:blipFill>
        <p:spPr>
          <a:xfrm>
            <a:off x="1770021" y="1711325"/>
            <a:ext cx="1535323" cy="1688855"/>
          </a:xfrm>
          <a:prstGeom prst="rect">
            <a:avLst/>
          </a:prstGeom>
        </p:spPr>
      </p:pic>
      <p:grpSp>
        <p:nvGrpSpPr>
          <p:cNvPr id="1639" name="Google Shape;1639;p54"/>
          <p:cNvGrpSpPr/>
          <p:nvPr/>
        </p:nvGrpSpPr>
        <p:grpSpPr>
          <a:xfrm>
            <a:off x="776751" y="1746500"/>
            <a:ext cx="1371454" cy="3162275"/>
            <a:chOff x="4662851" y="1818850"/>
            <a:chExt cx="1371454" cy="3162275"/>
          </a:xfrm>
        </p:grpSpPr>
        <p:sp>
          <p:nvSpPr>
            <p:cNvPr id="1640" name="Google Shape;1640;p54"/>
            <p:cNvSpPr/>
            <p:nvPr/>
          </p:nvSpPr>
          <p:spPr>
            <a:xfrm>
              <a:off x="4799505" y="4846125"/>
              <a:ext cx="1234800" cy="1350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1" name="Google Shape;1641;p54"/>
            <p:cNvPicPr preferRelativeResize="0"/>
            <p:nvPr/>
          </p:nvPicPr>
          <p:blipFill>
            <a:blip r:embed="rId5">
              <a:alphaModFix/>
            </a:blip>
            <a:stretch>
              <a:fillRect/>
            </a:stretch>
          </p:blipFill>
          <p:spPr>
            <a:xfrm>
              <a:off x="4662851" y="1818850"/>
              <a:ext cx="1371373" cy="3093749"/>
            </a:xfrm>
            <a:prstGeom prst="rect">
              <a:avLst/>
            </a:prstGeom>
            <a:noFill/>
            <a:ln>
              <a:noFill/>
            </a:ln>
          </p:spPr>
        </p:pic>
      </p:grpSp>
      <p:pic>
        <p:nvPicPr>
          <p:cNvPr id="3" name="Picture 2">
            <a:extLst>
              <a:ext uri="{FF2B5EF4-FFF2-40B4-BE49-F238E27FC236}">
                <a16:creationId xmlns:a16="http://schemas.microsoft.com/office/drawing/2014/main" id="{DA895674-3168-4EE0-935D-666E235C3219}"/>
              </a:ext>
            </a:extLst>
          </p:cNvPr>
          <p:cNvPicPr>
            <a:picLocks noChangeAspect="1"/>
          </p:cNvPicPr>
          <p:nvPr/>
        </p:nvPicPr>
        <p:blipFill>
          <a:blip r:embed="rId6"/>
          <a:stretch>
            <a:fillRect/>
          </a:stretch>
        </p:blipFill>
        <p:spPr>
          <a:xfrm>
            <a:off x="1774852" y="1360165"/>
            <a:ext cx="1527147" cy="371355"/>
          </a:xfrm>
          <a:prstGeom prst="rect">
            <a:avLst/>
          </a:prstGeom>
        </p:spPr>
      </p:pic>
      <p:sp>
        <p:nvSpPr>
          <p:cNvPr id="47" name="Google Shape;959;p40">
            <a:extLst>
              <a:ext uri="{FF2B5EF4-FFF2-40B4-BE49-F238E27FC236}">
                <a16:creationId xmlns:a16="http://schemas.microsoft.com/office/drawing/2014/main" id="{6AD78D5B-3A7E-4B2D-A60F-8F2BE0E41DAA}"/>
              </a:ext>
            </a:extLst>
          </p:cNvPr>
          <p:cNvSpPr txBox="1">
            <a:spLocks noGrp="1"/>
          </p:cNvSpPr>
          <p:nvPr>
            <p:ph type="subTitle" idx="1"/>
          </p:nvPr>
        </p:nvSpPr>
        <p:spPr>
          <a:xfrm>
            <a:off x="4315521" y="3707454"/>
            <a:ext cx="3200401" cy="632534"/>
          </a:xfrm>
          <a:prstGeom prst="rect">
            <a:avLst/>
          </a:prstGeom>
        </p:spPr>
        <p:txBody>
          <a:bodyPr spcFirstLastPara="1" wrap="square" lIns="91425" tIns="91425" rIns="91425" bIns="91425" anchor="ctr" anchorCtr="0">
            <a:noAutofit/>
          </a:bodyPr>
          <a:lstStyle/>
          <a:p>
            <a:pPr marL="0" indent="0" algn="l"/>
            <a:r>
              <a:rPr lang="en-US" sz="1600" dirty="0"/>
              <a:t>Data wrangling, Exploratory Data Analysis and Data insights </a:t>
            </a:r>
          </a:p>
        </p:txBody>
      </p:sp>
      <p:grpSp>
        <p:nvGrpSpPr>
          <p:cNvPr id="48" name="Google Shape;948;p40">
            <a:extLst>
              <a:ext uri="{FF2B5EF4-FFF2-40B4-BE49-F238E27FC236}">
                <a16:creationId xmlns:a16="http://schemas.microsoft.com/office/drawing/2014/main" id="{6DB06EC1-2F24-4529-863A-FAFE632063B4}"/>
              </a:ext>
            </a:extLst>
          </p:cNvPr>
          <p:cNvGrpSpPr/>
          <p:nvPr/>
        </p:nvGrpSpPr>
        <p:grpSpPr>
          <a:xfrm>
            <a:off x="5422218" y="1070342"/>
            <a:ext cx="875409" cy="1015029"/>
            <a:chOff x="3335286" y="601670"/>
            <a:chExt cx="804678" cy="932160"/>
          </a:xfrm>
        </p:grpSpPr>
        <p:sp>
          <p:nvSpPr>
            <p:cNvPr id="49" name="Google Shape;949;p40">
              <a:extLst>
                <a:ext uri="{FF2B5EF4-FFF2-40B4-BE49-F238E27FC236}">
                  <a16:creationId xmlns:a16="http://schemas.microsoft.com/office/drawing/2014/main" id="{A711798A-7DF2-4E4A-B02F-41549EE16183}"/>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0;p40">
              <a:extLst>
                <a:ext uri="{FF2B5EF4-FFF2-40B4-BE49-F238E27FC236}">
                  <a16:creationId xmlns:a16="http://schemas.microsoft.com/office/drawing/2014/main" id="{16E55D78-0A3E-4E24-94A1-D0F068AC2DBA}"/>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1;p40">
              <a:extLst>
                <a:ext uri="{FF2B5EF4-FFF2-40B4-BE49-F238E27FC236}">
                  <a16:creationId xmlns:a16="http://schemas.microsoft.com/office/drawing/2014/main" id="{94CFFBE3-0B36-4FD1-A3F1-A46421F42C6F}"/>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52;p40">
              <a:extLst>
                <a:ext uri="{FF2B5EF4-FFF2-40B4-BE49-F238E27FC236}">
                  <a16:creationId xmlns:a16="http://schemas.microsoft.com/office/drawing/2014/main" id="{27D93B03-C51B-4A24-85C9-61066509B3DC}"/>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3;p40">
              <a:extLst>
                <a:ext uri="{FF2B5EF4-FFF2-40B4-BE49-F238E27FC236}">
                  <a16:creationId xmlns:a16="http://schemas.microsoft.com/office/drawing/2014/main" id="{8974524F-9D45-4714-B1DC-1C2C3F918903}"/>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4;p40">
              <a:extLst>
                <a:ext uri="{FF2B5EF4-FFF2-40B4-BE49-F238E27FC236}">
                  <a16:creationId xmlns:a16="http://schemas.microsoft.com/office/drawing/2014/main" id="{17527769-C102-4527-917F-0D54AE56AE81}"/>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5;p40">
              <a:extLst>
                <a:ext uri="{FF2B5EF4-FFF2-40B4-BE49-F238E27FC236}">
                  <a16:creationId xmlns:a16="http://schemas.microsoft.com/office/drawing/2014/main" id="{9971E4D6-6326-42C9-831A-9B44DB0279AF}"/>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958;p40">
            <a:extLst>
              <a:ext uri="{FF2B5EF4-FFF2-40B4-BE49-F238E27FC236}">
                <a16:creationId xmlns:a16="http://schemas.microsoft.com/office/drawing/2014/main" id="{87BA45BC-38FE-4861-B4A3-A2C8A105F924}"/>
              </a:ext>
            </a:extLst>
          </p:cNvPr>
          <p:cNvSpPr txBox="1">
            <a:spLocks/>
          </p:cNvSpPr>
          <p:nvPr/>
        </p:nvSpPr>
        <p:spPr>
          <a:xfrm>
            <a:off x="5402725" y="1372506"/>
            <a:ext cx="914400" cy="41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500" b="1" dirty="0">
                <a:solidFill>
                  <a:schemeClr val="bg1"/>
                </a:solidFill>
                <a:latin typeface="Fjalla One" panose="02000506040000020004" pitchFamily="2" charset="0"/>
              </a:rPr>
              <a:t>2</a:t>
            </a:r>
          </a:p>
        </p:txBody>
      </p:sp>
      <p:sp>
        <p:nvSpPr>
          <p:cNvPr id="58" name="Google Shape;957;p40">
            <a:extLst>
              <a:ext uri="{FF2B5EF4-FFF2-40B4-BE49-F238E27FC236}">
                <a16:creationId xmlns:a16="http://schemas.microsoft.com/office/drawing/2014/main" id="{35AABD1C-E2E6-4310-8668-2973EB348595}"/>
              </a:ext>
            </a:extLst>
          </p:cNvPr>
          <p:cNvSpPr txBox="1">
            <a:spLocks noGrp="1"/>
          </p:cNvSpPr>
          <p:nvPr>
            <p:ph type="title"/>
          </p:nvPr>
        </p:nvSpPr>
        <p:spPr>
          <a:xfrm>
            <a:off x="3944725" y="2234750"/>
            <a:ext cx="3830400" cy="14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solidFill>
                  <a:schemeClr val="tx1"/>
                </a:solidFill>
              </a:rPr>
              <a:t>DATA ENGINEERING</a:t>
            </a:r>
            <a:endParaRPr sz="5000" dirty="0">
              <a:solidFill>
                <a:schemeClr val="tx1"/>
              </a:solidFill>
            </a:endParaRPr>
          </a:p>
        </p:txBody>
      </p:sp>
    </p:spTree>
    <p:extLst>
      <p:ext uri="{BB962C8B-B14F-4D97-AF65-F5344CB8AC3E}">
        <p14:creationId xmlns:p14="http://schemas.microsoft.com/office/powerpoint/2010/main" val="206634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 Dataset</a:t>
            </a:r>
            <a:endParaRPr dirty="0"/>
          </a:p>
        </p:txBody>
      </p:sp>
      <p:sp>
        <p:nvSpPr>
          <p:cNvPr id="21" name="Google Shape;1005;p41">
            <a:extLst>
              <a:ext uri="{FF2B5EF4-FFF2-40B4-BE49-F238E27FC236}">
                <a16:creationId xmlns:a16="http://schemas.microsoft.com/office/drawing/2014/main" id="{3F74246E-7F26-44F1-83C6-3ED60EB21E55}"/>
              </a:ext>
            </a:extLst>
          </p:cNvPr>
          <p:cNvSpPr txBox="1">
            <a:spLocks noGrp="1"/>
          </p:cNvSpPr>
          <p:nvPr>
            <p:ph type="body" idx="1"/>
          </p:nvPr>
        </p:nvSpPr>
        <p:spPr>
          <a:xfrm>
            <a:off x="1092819" y="1282391"/>
            <a:ext cx="7114478" cy="2464419"/>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dirty="0"/>
              <a:t>There are two</a:t>
            </a:r>
            <a:r>
              <a:rPr lang="en-US" sz="2000" b="0" u="none" dirty="0"/>
              <a:t> excel</a:t>
            </a:r>
            <a:r>
              <a:rPr lang="en-US" sz="2000" dirty="0"/>
              <a:t> files included from Dataset:</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2000" dirty="0"/>
          </a:p>
          <a:p>
            <a:pPr marL="971550" lvl="1" indent="-514350">
              <a:buFont typeface="+mj-lt"/>
              <a:buAutoNum type="arabicPeriod"/>
            </a:pPr>
            <a:r>
              <a:rPr lang="en-SG" sz="2000" dirty="0"/>
              <a:t>Client’s Details – Gender, if they own a car, if they 		     own a property etc</a:t>
            </a:r>
          </a:p>
          <a:p>
            <a:pPr marL="971550" lvl="1" indent="-514350">
              <a:buFont typeface="+mj-lt"/>
              <a:buAutoNum type="arabicPeriod"/>
            </a:pPr>
            <a:r>
              <a:rPr lang="en-SG" sz="2000" dirty="0"/>
              <a:t>Client’s ‘Status’ – ‘</a:t>
            </a:r>
            <a:r>
              <a:rPr lang="en-SG" sz="2000" dirty="0">
                <a:solidFill>
                  <a:schemeClr val="accent1"/>
                </a:solidFill>
              </a:rPr>
              <a:t>X</a:t>
            </a:r>
            <a:r>
              <a:rPr lang="en-SG" sz="2000" dirty="0"/>
              <a:t>’, ‘</a:t>
            </a:r>
            <a:r>
              <a:rPr lang="en-SG" sz="2000" dirty="0">
                <a:solidFill>
                  <a:schemeClr val="accent1"/>
                </a:solidFill>
              </a:rPr>
              <a:t>C</a:t>
            </a:r>
            <a:r>
              <a:rPr lang="en-SG" sz="2000" dirty="0"/>
              <a:t>’, ‘</a:t>
            </a:r>
            <a:r>
              <a:rPr lang="en-SG" sz="2000" dirty="0">
                <a:solidFill>
                  <a:schemeClr val="accent1"/>
                </a:solidFill>
              </a:rPr>
              <a:t>0</a:t>
            </a:r>
            <a:r>
              <a:rPr lang="en-SG" sz="2000" dirty="0"/>
              <a:t>’, </a:t>
            </a:r>
          </a:p>
          <a:p>
            <a:pPr marL="457200" lvl="1" indent="0">
              <a:buNone/>
            </a:pPr>
            <a:r>
              <a:rPr lang="en-SG" sz="2000" dirty="0"/>
              <a:t>			      ‘</a:t>
            </a:r>
            <a:r>
              <a:rPr lang="en-SG" sz="2000" dirty="0">
                <a:solidFill>
                  <a:srgbClr val="FF0000"/>
                </a:solidFill>
              </a:rPr>
              <a:t>1</a:t>
            </a:r>
            <a:r>
              <a:rPr lang="en-SG" sz="2000" dirty="0"/>
              <a:t>’, ‘</a:t>
            </a:r>
            <a:r>
              <a:rPr lang="en-SG" sz="2000" dirty="0">
                <a:solidFill>
                  <a:srgbClr val="FF0000"/>
                </a:solidFill>
              </a:rPr>
              <a:t>2</a:t>
            </a:r>
            <a:r>
              <a:rPr lang="en-SG" sz="2000" dirty="0"/>
              <a:t>’, ‘</a:t>
            </a:r>
            <a:r>
              <a:rPr lang="en-SG" sz="2000" dirty="0">
                <a:solidFill>
                  <a:srgbClr val="FF0000"/>
                </a:solidFill>
              </a:rPr>
              <a:t>3</a:t>
            </a:r>
            <a:r>
              <a:rPr lang="en-SG" sz="2000" dirty="0"/>
              <a:t>’, ‘</a:t>
            </a:r>
            <a:r>
              <a:rPr lang="en-SG" sz="2000" dirty="0">
                <a:solidFill>
                  <a:srgbClr val="FF0000"/>
                </a:solidFill>
              </a:rPr>
              <a:t>4</a:t>
            </a:r>
            <a:r>
              <a:rPr lang="en-SG" sz="2000" dirty="0"/>
              <a:t>’, ‘</a:t>
            </a:r>
            <a:r>
              <a:rPr lang="en-SG" sz="2000" dirty="0">
                <a:solidFill>
                  <a:srgbClr val="FF0000"/>
                </a:solidFill>
              </a:rPr>
              <a:t>5</a:t>
            </a:r>
            <a:r>
              <a:rPr lang="en-SG" sz="2000" dirty="0"/>
              <a:t>’</a:t>
            </a:r>
          </a:p>
          <a:p>
            <a:pPr marL="457200" lvl="1" indent="0">
              <a:buNone/>
            </a:pP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 Dataset</a:t>
            </a:r>
            <a:endParaRPr dirty="0"/>
          </a:p>
        </p:txBody>
      </p:sp>
      <p:pic>
        <p:nvPicPr>
          <p:cNvPr id="4" name="Picture 3">
            <a:extLst>
              <a:ext uri="{FF2B5EF4-FFF2-40B4-BE49-F238E27FC236}">
                <a16:creationId xmlns:a16="http://schemas.microsoft.com/office/drawing/2014/main" id="{D1E4CEFD-2BD4-4CB8-A31B-68083DF83414}"/>
              </a:ext>
            </a:extLst>
          </p:cNvPr>
          <p:cNvPicPr>
            <a:picLocks noChangeAspect="1"/>
          </p:cNvPicPr>
          <p:nvPr/>
        </p:nvPicPr>
        <p:blipFill>
          <a:blip r:embed="rId3"/>
          <a:stretch>
            <a:fillRect/>
          </a:stretch>
        </p:blipFill>
        <p:spPr>
          <a:xfrm>
            <a:off x="0" y="3716986"/>
            <a:ext cx="6621086" cy="1264633"/>
          </a:xfrm>
          <a:prstGeom prst="rect">
            <a:avLst/>
          </a:prstGeom>
        </p:spPr>
      </p:pic>
      <p:sp>
        <p:nvSpPr>
          <p:cNvPr id="21" name="Google Shape;1005;p41">
            <a:extLst>
              <a:ext uri="{FF2B5EF4-FFF2-40B4-BE49-F238E27FC236}">
                <a16:creationId xmlns:a16="http://schemas.microsoft.com/office/drawing/2014/main" id="{3F74246E-7F26-44F1-83C6-3ED60EB21E55}"/>
              </a:ext>
            </a:extLst>
          </p:cNvPr>
          <p:cNvSpPr txBox="1">
            <a:spLocks noGrp="1"/>
          </p:cNvSpPr>
          <p:nvPr>
            <p:ph type="body" idx="1"/>
          </p:nvPr>
        </p:nvSpPr>
        <p:spPr>
          <a:xfrm>
            <a:off x="1092819" y="1282391"/>
            <a:ext cx="7114478" cy="2464419"/>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dirty="0"/>
              <a:t>There are two</a:t>
            </a:r>
            <a:r>
              <a:rPr lang="en-US" sz="2000" b="0" u="none" dirty="0"/>
              <a:t> excel</a:t>
            </a:r>
            <a:r>
              <a:rPr lang="en-US" sz="2000" dirty="0"/>
              <a:t> files included from Dataset:</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2000" dirty="0"/>
          </a:p>
          <a:p>
            <a:pPr marL="971550" lvl="1" indent="-514350">
              <a:buFont typeface="+mj-lt"/>
              <a:buAutoNum type="arabicPeriod"/>
            </a:pPr>
            <a:r>
              <a:rPr lang="en-SG" sz="2000" dirty="0"/>
              <a:t>Client’s Details – Gender, if they own a car, if they 		     own a property etc</a:t>
            </a:r>
          </a:p>
          <a:p>
            <a:pPr marL="971550" lvl="1" indent="-514350">
              <a:buFont typeface="+mj-lt"/>
              <a:buAutoNum type="arabicPeriod"/>
            </a:pPr>
            <a:r>
              <a:rPr lang="en-SG" sz="2000" dirty="0"/>
              <a:t>Client’s ‘Status’ – ‘</a:t>
            </a:r>
            <a:r>
              <a:rPr lang="en-SG" sz="2000" dirty="0">
                <a:solidFill>
                  <a:schemeClr val="accent1"/>
                </a:solidFill>
              </a:rPr>
              <a:t>X</a:t>
            </a:r>
            <a:r>
              <a:rPr lang="en-SG" sz="2000" dirty="0"/>
              <a:t>’, ‘</a:t>
            </a:r>
            <a:r>
              <a:rPr lang="en-SG" sz="2000" dirty="0">
                <a:solidFill>
                  <a:schemeClr val="accent1"/>
                </a:solidFill>
              </a:rPr>
              <a:t>C</a:t>
            </a:r>
            <a:r>
              <a:rPr lang="en-SG" sz="2000" dirty="0"/>
              <a:t>’, ‘</a:t>
            </a:r>
            <a:r>
              <a:rPr lang="en-SG" sz="2000" dirty="0">
                <a:solidFill>
                  <a:schemeClr val="accent1"/>
                </a:solidFill>
              </a:rPr>
              <a:t>0</a:t>
            </a:r>
            <a:r>
              <a:rPr lang="en-SG" sz="2000" dirty="0"/>
              <a:t>’, </a:t>
            </a:r>
          </a:p>
          <a:p>
            <a:pPr marL="457200" lvl="1" indent="0">
              <a:buNone/>
            </a:pPr>
            <a:r>
              <a:rPr lang="en-SG" sz="2000" dirty="0"/>
              <a:t>			      ‘</a:t>
            </a:r>
            <a:r>
              <a:rPr lang="en-SG" sz="2000" dirty="0">
                <a:solidFill>
                  <a:srgbClr val="FF0000"/>
                </a:solidFill>
              </a:rPr>
              <a:t>1</a:t>
            </a:r>
            <a:r>
              <a:rPr lang="en-SG" sz="2000" dirty="0"/>
              <a:t>’, ‘</a:t>
            </a:r>
            <a:r>
              <a:rPr lang="en-SG" sz="2000" dirty="0">
                <a:solidFill>
                  <a:srgbClr val="FF0000"/>
                </a:solidFill>
              </a:rPr>
              <a:t>2</a:t>
            </a:r>
            <a:r>
              <a:rPr lang="en-SG" sz="2000" dirty="0"/>
              <a:t>’, ‘</a:t>
            </a:r>
            <a:r>
              <a:rPr lang="en-SG" sz="2000" dirty="0">
                <a:solidFill>
                  <a:srgbClr val="FF0000"/>
                </a:solidFill>
              </a:rPr>
              <a:t>3</a:t>
            </a:r>
            <a:r>
              <a:rPr lang="en-SG" sz="2000" dirty="0"/>
              <a:t>’, ‘</a:t>
            </a:r>
            <a:r>
              <a:rPr lang="en-SG" sz="2000" dirty="0">
                <a:solidFill>
                  <a:srgbClr val="FF0000"/>
                </a:solidFill>
              </a:rPr>
              <a:t>4</a:t>
            </a:r>
            <a:r>
              <a:rPr lang="en-SG" sz="2000" dirty="0"/>
              <a:t>’, ‘</a:t>
            </a:r>
            <a:r>
              <a:rPr lang="en-SG" sz="2000" dirty="0">
                <a:solidFill>
                  <a:srgbClr val="FF0000"/>
                </a:solidFill>
              </a:rPr>
              <a:t>5</a:t>
            </a:r>
            <a:r>
              <a:rPr lang="en-SG" sz="2000" dirty="0"/>
              <a:t>’</a:t>
            </a:r>
          </a:p>
          <a:p>
            <a:pPr marL="457200" lvl="1" indent="0">
              <a:buNone/>
            </a:pPr>
            <a:endParaRPr sz="2000" dirty="0"/>
          </a:p>
        </p:txBody>
      </p:sp>
      <p:sp>
        <p:nvSpPr>
          <p:cNvPr id="10" name="Arrow: Curved Right 9">
            <a:extLst>
              <a:ext uri="{FF2B5EF4-FFF2-40B4-BE49-F238E27FC236}">
                <a16:creationId xmlns:a16="http://schemas.microsoft.com/office/drawing/2014/main" id="{56B24236-E2E3-448B-AF40-A638794F58DC}"/>
              </a:ext>
            </a:extLst>
          </p:cNvPr>
          <p:cNvSpPr/>
          <p:nvPr/>
        </p:nvSpPr>
        <p:spPr>
          <a:xfrm>
            <a:off x="1106905" y="2165684"/>
            <a:ext cx="356135" cy="1568918"/>
          </a:xfrm>
          <a:prstGeom prst="curvedRightArrow">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solidFill>
                <a:schemeClr val="tx1"/>
              </a:solidFill>
            </a:endParaRPr>
          </a:p>
        </p:txBody>
      </p:sp>
      <p:sp>
        <p:nvSpPr>
          <p:cNvPr id="22" name="TextBox 21">
            <a:extLst>
              <a:ext uri="{FF2B5EF4-FFF2-40B4-BE49-F238E27FC236}">
                <a16:creationId xmlns:a16="http://schemas.microsoft.com/office/drawing/2014/main" id="{BF103370-4F29-4946-9332-6406B97EE174}"/>
              </a:ext>
            </a:extLst>
          </p:cNvPr>
          <p:cNvSpPr txBox="1"/>
          <p:nvPr/>
        </p:nvSpPr>
        <p:spPr>
          <a:xfrm>
            <a:off x="4959540" y="3439844"/>
            <a:ext cx="1783992" cy="261610"/>
          </a:xfrm>
          <a:prstGeom prst="rect">
            <a:avLst/>
          </a:prstGeom>
          <a:noFill/>
        </p:spPr>
        <p:txBody>
          <a:bodyPr wrap="square" rtlCol="0">
            <a:spAutoFit/>
          </a:bodyPr>
          <a:lstStyle/>
          <a:p>
            <a:r>
              <a:rPr lang="en-US" sz="1100" dirty="0">
                <a:solidFill>
                  <a:schemeClr val="accent3"/>
                </a:solidFill>
                <a:latin typeface="Chivo" panose="020B0604020202020204" charset="0"/>
              </a:rPr>
              <a:t>Application_Record.csv</a:t>
            </a:r>
            <a:endParaRPr lang="en-SG" sz="1100" dirty="0">
              <a:solidFill>
                <a:schemeClr val="accent3"/>
              </a:solidFill>
              <a:latin typeface="Chivo" panose="020B0604020202020204" charset="0"/>
            </a:endParaRPr>
          </a:p>
        </p:txBody>
      </p:sp>
    </p:spTree>
    <p:extLst>
      <p:ext uri="{BB962C8B-B14F-4D97-AF65-F5344CB8AC3E}">
        <p14:creationId xmlns:p14="http://schemas.microsoft.com/office/powerpoint/2010/main" val="3080730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 Dataset</a:t>
            </a:r>
            <a:endParaRPr dirty="0"/>
          </a:p>
        </p:txBody>
      </p:sp>
      <p:pic>
        <p:nvPicPr>
          <p:cNvPr id="6" name="Picture 5">
            <a:extLst>
              <a:ext uri="{FF2B5EF4-FFF2-40B4-BE49-F238E27FC236}">
                <a16:creationId xmlns:a16="http://schemas.microsoft.com/office/drawing/2014/main" id="{8FCC685C-2167-4A8B-A34C-10CFC63D1A2F}"/>
              </a:ext>
            </a:extLst>
          </p:cNvPr>
          <p:cNvPicPr>
            <a:picLocks noChangeAspect="1"/>
          </p:cNvPicPr>
          <p:nvPr/>
        </p:nvPicPr>
        <p:blipFill>
          <a:blip r:embed="rId3"/>
          <a:stretch>
            <a:fillRect/>
          </a:stretch>
        </p:blipFill>
        <p:spPr>
          <a:xfrm>
            <a:off x="6913756" y="2853090"/>
            <a:ext cx="2230244" cy="2123142"/>
          </a:xfrm>
          <a:prstGeom prst="rect">
            <a:avLst/>
          </a:prstGeom>
        </p:spPr>
      </p:pic>
      <p:sp>
        <p:nvSpPr>
          <p:cNvPr id="21" name="Google Shape;1005;p41">
            <a:extLst>
              <a:ext uri="{FF2B5EF4-FFF2-40B4-BE49-F238E27FC236}">
                <a16:creationId xmlns:a16="http://schemas.microsoft.com/office/drawing/2014/main" id="{3F74246E-7F26-44F1-83C6-3ED60EB21E55}"/>
              </a:ext>
            </a:extLst>
          </p:cNvPr>
          <p:cNvSpPr txBox="1">
            <a:spLocks noGrp="1"/>
          </p:cNvSpPr>
          <p:nvPr>
            <p:ph type="body" idx="1"/>
          </p:nvPr>
        </p:nvSpPr>
        <p:spPr>
          <a:xfrm>
            <a:off x="1092819" y="1282391"/>
            <a:ext cx="7114478" cy="2464419"/>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dirty="0"/>
              <a:t>There are two</a:t>
            </a:r>
            <a:r>
              <a:rPr lang="en-US" sz="2000" b="0" u="none" dirty="0"/>
              <a:t> excel</a:t>
            </a:r>
            <a:r>
              <a:rPr lang="en-US" sz="2000" dirty="0"/>
              <a:t> files included from Dataset:</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2000" dirty="0"/>
          </a:p>
          <a:p>
            <a:pPr marL="971550" lvl="1" indent="-514350">
              <a:buFont typeface="+mj-lt"/>
              <a:buAutoNum type="arabicPeriod"/>
            </a:pPr>
            <a:r>
              <a:rPr lang="en-SG" sz="2000" dirty="0"/>
              <a:t>Client’s Details – Gender, if they own a car, if they 		     own a property etc</a:t>
            </a:r>
          </a:p>
          <a:p>
            <a:pPr marL="971550" lvl="1" indent="-514350">
              <a:buFont typeface="+mj-lt"/>
              <a:buAutoNum type="arabicPeriod"/>
            </a:pPr>
            <a:r>
              <a:rPr lang="en-SG" sz="2000" dirty="0"/>
              <a:t>Client’s ‘Status’ – ‘</a:t>
            </a:r>
            <a:r>
              <a:rPr lang="en-SG" sz="2000" dirty="0">
                <a:solidFill>
                  <a:schemeClr val="accent1"/>
                </a:solidFill>
              </a:rPr>
              <a:t>X</a:t>
            </a:r>
            <a:r>
              <a:rPr lang="en-SG" sz="2000" dirty="0"/>
              <a:t>’, ‘</a:t>
            </a:r>
            <a:r>
              <a:rPr lang="en-SG" sz="2000" dirty="0">
                <a:solidFill>
                  <a:schemeClr val="accent1"/>
                </a:solidFill>
              </a:rPr>
              <a:t>C</a:t>
            </a:r>
            <a:r>
              <a:rPr lang="en-SG" sz="2000" dirty="0"/>
              <a:t>’, ‘</a:t>
            </a:r>
            <a:r>
              <a:rPr lang="en-SG" sz="2000" dirty="0">
                <a:solidFill>
                  <a:schemeClr val="accent1"/>
                </a:solidFill>
              </a:rPr>
              <a:t>0</a:t>
            </a:r>
            <a:r>
              <a:rPr lang="en-SG" sz="2000" dirty="0"/>
              <a:t>’, </a:t>
            </a:r>
          </a:p>
          <a:p>
            <a:pPr marL="457200" lvl="1" indent="0">
              <a:buNone/>
            </a:pPr>
            <a:r>
              <a:rPr lang="en-SG" sz="2000" dirty="0"/>
              <a:t>			      ‘</a:t>
            </a:r>
            <a:r>
              <a:rPr lang="en-SG" sz="2000" dirty="0">
                <a:solidFill>
                  <a:srgbClr val="FF0000"/>
                </a:solidFill>
              </a:rPr>
              <a:t>1</a:t>
            </a:r>
            <a:r>
              <a:rPr lang="en-SG" sz="2000" dirty="0"/>
              <a:t>’, ‘</a:t>
            </a:r>
            <a:r>
              <a:rPr lang="en-SG" sz="2000" dirty="0">
                <a:solidFill>
                  <a:srgbClr val="FF0000"/>
                </a:solidFill>
              </a:rPr>
              <a:t>2</a:t>
            </a:r>
            <a:r>
              <a:rPr lang="en-SG" sz="2000" dirty="0"/>
              <a:t>’, ‘</a:t>
            </a:r>
            <a:r>
              <a:rPr lang="en-SG" sz="2000" dirty="0">
                <a:solidFill>
                  <a:srgbClr val="FF0000"/>
                </a:solidFill>
              </a:rPr>
              <a:t>3</a:t>
            </a:r>
            <a:r>
              <a:rPr lang="en-SG" sz="2000" dirty="0"/>
              <a:t>’, ‘</a:t>
            </a:r>
            <a:r>
              <a:rPr lang="en-SG" sz="2000" dirty="0">
                <a:solidFill>
                  <a:srgbClr val="FF0000"/>
                </a:solidFill>
              </a:rPr>
              <a:t>4</a:t>
            </a:r>
            <a:r>
              <a:rPr lang="en-SG" sz="2000" dirty="0"/>
              <a:t>’, ‘</a:t>
            </a:r>
            <a:r>
              <a:rPr lang="en-SG" sz="2000" dirty="0">
                <a:solidFill>
                  <a:srgbClr val="FF0000"/>
                </a:solidFill>
              </a:rPr>
              <a:t>5</a:t>
            </a:r>
            <a:r>
              <a:rPr lang="en-SG" sz="2000" dirty="0"/>
              <a:t>’</a:t>
            </a:r>
          </a:p>
          <a:p>
            <a:pPr marL="457200" lvl="1" indent="0">
              <a:buNone/>
            </a:pPr>
            <a:endParaRPr sz="2000" dirty="0"/>
          </a:p>
        </p:txBody>
      </p:sp>
      <p:sp>
        <p:nvSpPr>
          <p:cNvPr id="13" name="Arrow: Curved Down 12">
            <a:extLst>
              <a:ext uri="{FF2B5EF4-FFF2-40B4-BE49-F238E27FC236}">
                <a16:creationId xmlns:a16="http://schemas.microsoft.com/office/drawing/2014/main" id="{25D4D370-E7C7-48F1-9065-576E7EB03AC9}"/>
              </a:ext>
            </a:extLst>
          </p:cNvPr>
          <p:cNvSpPr/>
          <p:nvPr/>
        </p:nvSpPr>
        <p:spPr>
          <a:xfrm>
            <a:off x="6294922" y="2685448"/>
            <a:ext cx="1126156" cy="211756"/>
          </a:xfrm>
          <a:prstGeom prst="curvedDownArrow">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solidFill>
                <a:schemeClr val="tx1"/>
              </a:solidFill>
            </a:endParaRPr>
          </a:p>
        </p:txBody>
      </p:sp>
      <p:pic>
        <p:nvPicPr>
          <p:cNvPr id="14" name="Picture 13">
            <a:extLst>
              <a:ext uri="{FF2B5EF4-FFF2-40B4-BE49-F238E27FC236}">
                <a16:creationId xmlns:a16="http://schemas.microsoft.com/office/drawing/2014/main" id="{EA557978-3509-5ED2-B42C-657DF5D0B50F}"/>
              </a:ext>
            </a:extLst>
          </p:cNvPr>
          <p:cNvPicPr>
            <a:picLocks noChangeAspect="1"/>
          </p:cNvPicPr>
          <p:nvPr/>
        </p:nvPicPr>
        <p:blipFill>
          <a:blip r:embed="rId4"/>
          <a:stretch>
            <a:fillRect/>
          </a:stretch>
        </p:blipFill>
        <p:spPr>
          <a:xfrm>
            <a:off x="433726" y="3141132"/>
            <a:ext cx="2775141" cy="1740973"/>
          </a:xfrm>
          <a:prstGeom prst="rect">
            <a:avLst/>
          </a:prstGeom>
        </p:spPr>
      </p:pic>
      <p:sp>
        <p:nvSpPr>
          <p:cNvPr id="16" name="Arrow: Curved Right 9">
            <a:extLst>
              <a:ext uri="{FF2B5EF4-FFF2-40B4-BE49-F238E27FC236}">
                <a16:creationId xmlns:a16="http://schemas.microsoft.com/office/drawing/2014/main" id="{EE332DE4-C1B7-98DD-C8F6-519210CE3E67}"/>
              </a:ext>
            </a:extLst>
          </p:cNvPr>
          <p:cNvSpPr/>
          <p:nvPr/>
        </p:nvSpPr>
        <p:spPr>
          <a:xfrm rot="4081027" flipH="1">
            <a:off x="3765715" y="3064975"/>
            <a:ext cx="366839" cy="1363671"/>
          </a:xfrm>
          <a:prstGeom prst="curvedRightArrow">
            <a:avLst>
              <a:gd name="adj1" fmla="val 25000"/>
              <a:gd name="adj2" fmla="val 41333"/>
              <a:gd name="adj3" fmla="val 25000"/>
            </a:avLst>
          </a:prstGeom>
          <a:solidFill>
            <a:schemeClr val="accent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solidFill>
                <a:schemeClr val="tx1"/>
              </a:solidFill>
            </a:endParaRPr>
          </a:p>
        </p:txBody>
      </p:sp>
      <p:sp>
        <p:nvSpPr>
          <p:cNvPr id="15" name="TextBox 14">
            <a:extLst>
              <a:ext uri="{FF2B5EF4-FFF2-40B4-BE49-F238E27FC236}">
                <a16:creationId xmlns:a16="http://schemas.microsoft.com/office/drawing/2014/main" id="{B224E527-EC79-426E-8227-AAC21ED40CB0}"/>
              </a:ext>
            </a:extLst>
          </p:cNvPr>
          <p:cNvSpPr txBox="1"/>
          <p:nvPr/>
        </p:nvSpPr>
        <p:spPr>
          <a:xfrm>
            <a:off x="1847334" y="2906076"/>
            <a:ext cx="1476503" cy="261610"/>
          </a:xfrm>
          <a:prstGeom prst="rect">
            <a:avLst/>
          </a:prstGeom>
          <a:noFill/>
        </p:spPr>
        <p:txBody>
          <a:bodyPr wrap="square" rtlCol="0">
            <a:spAutoFit/>
          </a:bodyPr>
          <a:lstStyle/>
          <a:p>
            <a:r>
              <a:rPr lang="en-US" sz="1100" dirty="0">
                <a:solidFill>
                  <a:schemeClr val="accent3"/>
                </a:solidFill>
                <a:latin typeface="Chivo" panose="020B0604020202020204" charset="0"/>
              </a:rPr>
              <a:t>Credit_Record.csv</a:t>
            </a:r>
            <a:endParaRPr lang="en-SG" sz="1100" dirty="0">
              <a:solidFill>
                <a:schemeClr val="accent3"/>
              </a:solidFill>
              <a:latin typeface="Chivo" panose="020B0604020202020204" charset="0"/>
            </a:endParaRPr>
          </a:p>
        </p:txBody>
      </p:sp>
    </p:spTree>
    <p:extLst>
      <p:ext uri="{BB962C8B-B14F-4D97-AF65-F5344CB8AC3E}">
        <p14:creationId xmlns:p14="http://schemas.microsoft.com/office/powerpoint/2010/main" val="420229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idx="4294967295"/>
          </p:nvPr>
        </p:nvSpPr>
        <p:spPr>
          <a:xfrm>
            <a:off x="1862666" y="539750"/>
            <a:ext cx="5444067"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kumimoji="0" lang="en" sz="3200" b="1" i="0" u="none" strike="noStrike" kern="0" cap="none" spc="0" normalizeH="0" baseline="0" noProof="0" dirty="0">
                <a:ln>
                  <a:noFill/>
                </a:ln>
                <a:solidFill>
                  <a:srgbClr val="FFFFFF"/>
                </a:solidFill>
                <a:effectLst/>
                <a:uLnTx/>
                <a:uFillTx/>
                <a:latin typeface="Fjalla One"/>
                <a:sym typeface="Fjalla One"/>
              </a:rPr>
              <a:t>Numeric vs Categoric</a:t>
            </a:r>
            <a:endParaRPr lang="en-SG" dirty="0"/>
          </a:p>
        </p:txBody>
      </p:sp>
      <p:graphicFrame>
        <p:nvGraphicFramePr>
          <p:cNvPr id="2" name="Table 2">
            <a:extLst>
              <a:ext uri="{FF2B5EF4-FFF2-40B4-BE49-F238E27FC236}">
                <a16:creationId xmlns:a16="http://schemas.microsoft.com/office/drawing/2014/main" id="{8F28052F-3B77-44E0-80AC-53B8914A9353}"/>
              </a:ext>
            </a:extLst>
          </p:cNvPr>
          <p:cNvGraphicFramePr>
            <a:graphicFrameLocks noGrp="1"/>
          </p:cNvGraphicFramePr>
          <p:nvPr>
            <p:extLst>
              <p:ext uri="{D42A27DB-BD31-4B8C-83A1-F6EECF244321}">
                <p14:modId xmlns:p14="http://schemas.microsoft.com/office/powerpoint/2010/main" val="1564758450"/>
              </p:ext>
            </p:extLst>
          </p:nvPr>
        </p:nvGraphicFramePr>
        <p:xfrm>
          <a:off x="1607419" y="1363119"/>
          <a:ext cx="5967663" cy="3459170"/>
        </p:xfrm>
        <a:graphic>
          <a:graphicData uri="http://schemas.openxmlformats.org/drawingml/2006/table">
            <a:tbl>
              <a:tblPr firstRow="1" bandRow="1">
                <a:tableStyleId>{69C7853C-536D-4A76-A0AE-DD22124D55A5}</a:tableStyleId>
              </a:tblPr>
              <a:tblGrid>
                <a:gridCol w="2993457">
                  <a:extLst>
                    <a:ext uri="{9D8B030D-6E8A-4147-A177-3AD203B41FA5}">
                      <a16:colId xmlns:a16="http://schemas.microsoft.com/office/drawing/2014/main" val="1566619409"/>
                    </a:ext>
                  </a:extLst>
                </a:gridCol>
                <a:gridCol w="2974206">
                  <a:extLst>
                    <a:ext uri="{9D8B030D-6E8A-4147-A177-3AD203B41FA5}">
                      <a16:colId xmlns:a16="http://schemas.microsoft.com/office/drawing/2014/main" val="3624099294"/>
                    </a:ext>
                  </a:extLst>
                </a:gridCol>
              </a:tblGrid>
              <a:tr h="386583">
                <a:tc>
                  <a:txBody>
                    <a:bodyPr/>
                    <a:lstStyle/>
                    <a:p>
                      <a:pPr algn="ctr"/>
                      <a:r>
                        <a:rPr lang="en-SG" sz="2000" b="1" dirty="0">
                          <a:latin typeface="Chivo" panose="020B0604020202020204" charset="0"/>
                        </a:rPr>
                        <a:t>Numeric Data</a:t>
                      </a:r>
                    </a:p>
                  </a:txBody>
                  <a:tcPr/>
                </a:tc>
                <a:tc>
                  <a:txBody>
                    <a:bodyPr/>
                    <a:lstStyle/>
                    <a:p>
                      <a:pPr algn="ctr"/>
                      <a:r>
                        <a:rPr lang="en-SG" sz="2000" dirty="0">
                          <a:latin typeface="Chivo" panose="020B0604020202020204" charset="0"/>
                        </a:rPr>
                        <a:t>Categorical Data</a:t>
                      </a:r>
                    </a:p>
                  </a:txBody>
                  <a:tcPr/>
                </a:tc>
                <a:extLst>
                  <a:ext uri="{0D108BD9-81ED-4DB2-BD59-A6C34878D82A}">
                    <a16:rowId xmlns:a16="http://schemas.microsoft.com/office/drawing/2014/main" val="4173106677"/>
                  </a:ext>
                </a:extLst>
              </a:tr>
              <a:tr h="3062930">
                <a:tc>
                  <a:txBody>
                    <a:bodyPr/>
                    <a:lstStyle/>
                    <a:p>
                      <a:pPr marL="0" indent="0">
                        <a:buFont typeface="Arial" panose="020B0604020202020204" pitchFamily="34" charset="0"/>
                        <a:buNone/>
                      </a:pPr>
                      <a:endParaRPr lang="en-SG" sz="2000" dirty="0">
                        <a:latin typeface="Chivo"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txBody>
                  <a:tcPr/>
                </a:tc>
                <a:extLst>
                  <a:ext uri="{0D108BD9-81ED-4DB2-BD59-A6C34878D82A}">
                    <a16:rowId xmlns:a16="http://schemas.microsoft.com/office/drawing/2014/main" val="1833427089"/>
                  </a:ext>
                </a:extLst>
              </a:tr>
            </a:tbl>
          </a:graphicData>
        </a:graphic>
      </p:graphicFrame>
      <p:pic>
        <p:nvPicPr>
          <p:cNvPr id="6" name="Picture 5">
            <a:extLst>
              <a:ext uri="{FF2B5EF4-FFF2-40B4-BE49-F238E27FC236}">
                <a16:creationId xmlns:a16="http://schemas.microsoft.com/office/drawing/2014/main" id="{B38C3904-BBE8-4BF6-9A5D-7C3CF85F52D5}"/>
              </a:ext>
            </a:extLst>
          </p:cNvPr>
          <p:cNvPicPr>
            <a:picLocks noChangeAspect="1"/>
          </p:cNvPicPr>
          <p:nvPr/>
        </p:nvPicPr>
        <p:blipFill>
          <a:blip r:embed="rId3"/>
          <a:stretch>
            <a:fillRect/>
          </a:stretch>
        </p:blipFill>
        <p:spPr>
          <a:xfrm>
            <a:off x="4970692" y="1831983"/>
            <a:ext cx="2428664" cy="2843561"/>
          </a:xfrm>
          <a:prstGeom prst="rect">
            <a:avLst/>
          </a:prstGeom>
        </p:spPr>
      </p:pic>
      <p:pic>
        <p:nvPicPr>
          <p:cNvPr id="12" name="Picture 11">
            <a:extLst>
              <a:ext uri="{FF2B5EF4-FFF2-40B4-BE49-F238E27FC236}">
                <a16:creationId xmlns:a16="http://schemas.microsoft.com/office/drawing/2014/main" id="{BEC7630E-97A9-4A9A-86DA-7FF03DB4D79C}"/>
              </a:ext>
            </a:extLst>
          </p:cNvPr>
          <p:cNvPicPr>
            <a:picLocks noChangeAspect="1"/>
          </p:cNvPicPr>
          <p:nvPr/>
        </p:nvPicPr>
        <p:blipFill>
          <a:blip r:embed="rId4"/>
          <a:stretch>
            <a:fillRect/>
          </a:stretch>
        </p:blipFill>
        <p:spPr>
          <a:xfrm>
            <a:off x="1667843" y="1945630"/>
            <a:ext cx="2914051" cy="1517392"/>
          </a:xfrm>
          <a:prstGeom prst="rect">
            <a:avLst/>
          </a:prstGeom>
        </p:spPr>
      </p:pic>
    </p:spTree>
    <p:extLst>
      <p:ext uri="{BB962C8B-B14F-4D97-AF65-F5344CB8AC3E}">
        <p14:creationId xmlns:p14="http://schemas.microsoft.com/office/powerpoint/2010/main" val="182682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4"/>
        <p:cNvGrpSpPr/>
        <p:nvPr/>
      </p:nvGrpSpPr>
      <p:grpSpPr>
        <a:xfrm>
          <a:off x="0" y="0"/>
          <a:ext cx="0" cy="0"/>
          <a:chOff x="0" y="0"/>
          <a:chExt cx="0" cy="0"/>
        </a:xfrm>
      </p:grpSpPr>
      <p:sp>
        <p:nvSpPr>
          <p:cNvPr id="10" name="Rectangle 9">
            <a:extLst>
              <a:ext uri="{FF2B5EF4-FFF2-40B4-BE49-F238E27FC236}">
                <a16:creationId xmlns:a16="http://schemas.microsoft.com/office/drawing/2014/main" id="{F93898AF-5628-482B-A73E-7C0B715DECDA}"/>
              </a:ext>
            </a:extLst>
          </p:cNvPr>
          <p:cNvSpPr/>
          <p:nvPr/>
        </p:nvSpPr>
        <p:spPr>
          <a:xfrm>
            <a:off x="0" y="0"/>
            <a:ext cx="9144000" cy="51435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pic>
        <p:nvPicPr>
          <p:cNvPr id="13" name="Picture 12">
            <a:extLst>
              <a:ext uri="{FF2B5EF4-FFF2-40B4-BE49-F238E27FC236}">
                <a16:creationId xmlns:a16="http://schemas.microsoft.com/office/drawing/2014/main" id="{0F0FB464-C688-4C01-A581-8376C8D526CC}"/>
              </a:ext>
            </a:extLst>
          </p:cNvPr>
          <p:cNvPicPr>
            <a:picLocks noChangeAspect="1"/>
          </p:cNvPicPr>
          <p:nvPr/>
        </p:nvPicPr>
        <p:blipFill>
          <a:blip r:embed="rId3"/>
          <a:stretch>
            <a:fillRect/>
          </a:stretch>
        </p:blipFill>
        <p:spPr>
          <a:xfrm>
            <a:off x="4826000" y="139699"/>
            <a:ext cx="4194561" cy="2705101"/>
          </a:xfrm>
          <a:prstGeom prst="rect">
            <a:avLst/>
          </a:prstGeom>
        </p:spPr>
      </p:pic>
      <p:pic>
        <p:nvPicPr>
          <p:cNvPr id="15" name="Picture 14">
            <a:extLst>
              <a:ext uri="{FF2B5EF4-FFF2-40B4-BE49-F238E27FC236}">
                <a16:creationId xmlns:a16="http://schemas.microsoft.com/office/drawing/2014/main" id="{88091FC2-0FC7-40F2-9FC9-DABE4E553A67}"/>
              </a:ext>
            </a:extLst>
          </p:cNvPr>
          <p:cNvPicPr>
            <a:picLocks noChangeAspect="1"/>
          </p:cNvPicPr>
          <p:nvPr/>
        </p:nvPicPr>
        <p:blipFill>
          <a:blip r:embed="rId4"/>
          <a:stretch>
            <a:fillRect/>
          </a:stretch>
        </p:blipFill>
        <p:spPr>
          <a:xfrm>
            <a:off x="4803145" y="2721415"/>
            <a:ext cx="4272281" cy="2253210"/>
          </a:xfrm>
          <a:prstGeom prst="rect">
            <a:avLst/>
          </a:prstGeom>
        </p:spPr>
      </p:pic>
      <p:pic>
        <p:nvPicPr>
          <p:cNvPr id="9" name="Picture 8">
            <a:extLst>
              <a:ext uri="{FF2B5EF4-FFF2-40B4-BE49-F238E27FC236}">
                <a16:creationId xmlns:a16="http://schemas.microsoft.com/office/drawing/2014/main" id="{F70F1C53-53FF-4A1D-8F9D-2CB4978CADD0}"/>
              </a:ext>
            </a:extLst>
          </p:cNvPr>
          <p:cNvPicPr>
            <a:picLocks noChangeAspect="1"/>
          </p:cNvPicPr>
          <p:nvPr/>
        </p:nvPicPr>
        <p:blipFill>
          <a:blip r:embed="rId5"/>
          <a:stretch>
            <a:fillRect/>
          </a:stretch>
        </p:blipFill>
        <p:spPr>
          <a:xfrm>
            <a:off x="57750" y="2545400"/>
            <a:ext cx="4705275" cy="2450111"/>
          </a:xfrm>
          <a:prstGeom prst="rect">
            <a:avLst/>
          </a:prstGeom>
        </p:spPr>
      </p:pic>
      <p:sp>
        <p:nvSpPr>
          <p:cNvPr id="31" name="TextBox 30">
            <a:extLst>
              <a:ext uri="{FF2B5EF4-FFF2-40B4-BE49-F238E27FC236}">
                <a16:creationId xmlns:a16="http://schemas.microsoft.com/office/drawing/2014/main" id="{6862EABE-0142-4A49-A38C-F06BBE84191B}"/>
              </a:ext>
            </a:extLst>
          </p:cNvPr>
          <p:cNvSpPr txBox="1"/>
          <p:nvPr/>
        </p:nvSpPr>
        <p:spPr>
          <a:xfrm>
            <a:off x="3048000" y="211756"/>
            <a:ext cx="1601001" cy="261610"/>
          </a:xfrm>
          <a:prstGeom prst="rect">
            <a:avLst/>
          </a:prstGeom>
          <a:solidFill>
            <a:schemeClr val="bg1"/>
          </a:solidFill>
          <a:ln>
            <a:solidFill>
              <a:schemeClr val="accent3"/>
            </a:solidFill>
          </a:ln>
        </p:spPr>
        <p:txBody>
          <a:bodyPr wrap="square" rtlCol="0">
            <a:spAutoFit/>
          </a:bodyPr>
          <a:lstStyle/>
          <a:p>
            <a:r>
              <a:rPr lang="en-SG" sz="1100" dirty="0">
                <a:solidFill>
                  <a:schemeClr val="accent3"/>
                </a:solidFill>
                <a:latin typeface="Chivo" panose="020B0604020202020204" charset="0"/>
              </a:rPr>
              <a:t>Categorical Variables</a:t>
            </a:r>
          </a:p>
        </p:txBody>
      </p:sp>
      <p:cxnSp>
        <p:nvCxnSpPr>
          <p:cNvPr id="26" name="Straight Connector 25">
            <a:extLst>
              <a:ext uri="{FF2B5EF4-FFF2-40B4-BE49-F238E27FC236}">
                <a16:creationId xmlns:a16="http://schemas.microsoft.com/office/drawing/2014/main" id="{A5657AB3-D7E3-44CF-8EE8-BE1022035F91}"/>
              </a:ext>
            </a:extLst>
          </p:cNvPr>
          <p:cNvCxnSpPr/>
          <p:nvPr/>
        </p:nvCxnSpPr>
        <p:spPr>
          <a:xfrm>
            <a:off x="4783756" y="173255"/>
            <a:ext cx="0" cy="462012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5A904D9-5F55-453B-B883-EF7595C2CF6B}"/>
              </a:ext>
            </a:extLst>
          </p:cNvPr>
          <p:cNvCxnSpPr>
            <a:cxnSpLocks/>
          </p:cNvCxnSpPr>
          <p:nvPr/>
        </p:nvCxnSpPr>
        <p:spPr>
          <a:xfrm>
            <a:off x="46525" y="1813158"/>
            <a:ext cx="0" cy="324010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200D634-6718-4D3E-9FBE-120CA9CDB768}"/>
              </a:ext>
            </a:extLst>
          </p:cNvPr>
          <p:cNvSpPr txBox="1"/>
          <p:nvPr/>
        </p:nvSpPr>
        <p:spPr>
          <a:xfrm>
            <a:off x="139700" y="1850056"/>
            <a:ext cx="1536700" cy="261610"/>
          </a:xfrm>
          <a:prstGeom prst="rect">
            <a:avLst/>
          </a:prstGeom>
          <a:solidFill>
            <a:schemeClr val="bg1"/>
          </a:solidFill>
          <a:ln>
            <a:solidFill>
              <a:schemeClr val="accent2"/>
            </a:solidFill>
          </a:ln>
        </p:spPr>
        <p:txBody>
          <a:bodyPr wrap="square" rtlCol="0">
            <a:spAutoFit/>
          </a:bodyPr>
          <a:lstStyle/>
          <a:p>
            <a:r>
              <a:rPr lang="en-SG" sz="1100" dirty="0">
                <a:solidFill>
                  <a:schemeClr val="accent2"/>
                </a:solidFill>
                <a:latin typeface="Chivo" panose="020B0604020202020204" charset="0"/>
              </a:rPr>
              <a:t>Numerical Variables</a:t>
            </a:r>
          </a:p>
        </p:txBody>
      </p:sp>
    </p:spTree>
    <p:extLst>
      <p:ext uri="{BB962C8B-B14F-4D97-AF65-F5344CB8AC3E}">
        <p14:creationId xmlns:p14="http://schemas.microsoft.com/office/powerpoint/2010/main" val="49216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a:t>
            </a:r>
            <a:endParaRPr dirty="0"/>
          </a:p>
        </p:txBody>
      </p:sp>
      <p:sp>
        <p:nvSpPr>
          <p:cNvPr id="873" name="Google Shape;873;p37"/>
          <p:cNvSpPr txBox="1">
            <a:spLocks noGrp="1"/>
          </p:cNvSpPr>
          <p:nvPr>
            <p:ph type="body" idx="1"/>
          </p:nvPr>
        </p:nvSpPr>
        <p:spPr>
          <a:xfrm>
            <a:off x="748280" y="1284723"/>
            <a:ext cx="7704000" cy="30840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Removal of duplicate IDs</a:t>
            </a:r>
          </a:p>
          <a:p>
            <a:pPr marL="0" lvl="0" indent="0" algn="l" rtl="0">
              <a:spcBef>
                <a:spcPts val="0"/>
              </a:spcBef>
              <a:spcAft>
                <a:spcPts val="0"/>
              </a:spcAft>
              <a:buNone/>
            </a:pPr>
            <a:endParaRPr lang="en-SG" sz="2000" dirty="0"/>
          </a:p>
          <a:p>
            <a:pPr marL="0" lvl="0" indent="0" algn="l" rtl="0">
              <a:spcBef>
                <a:spcPts val="0"/>
              </a:spcBef>
              <a:spcAft>
                <a:spcPts val="0"/>
              </a:spcAft>
              <a:buNone/>
            </a:pPr>
            <a:r>
              <a:rPr lang="en-SG" sz="2000" dirty="0"/>
              <a:t>Converting days count (birth and employment) to years for better analysis</a:t>
            </a:r>
          </a:p>
          <a:p>
            <a:pPr marL="0" lvl="0" indent="0" algn="l" rtl="0">
              <a:spcBef>
                <a:spcPts val="0"/>
              </a:spcBef>
              <a:spcAft>
                <a:spcPts val="0"/>
              </a:spcAft>
              <a:buNone/>
            </a:pPr>
            <a:endParaRPr lang="en-SG" sz="2000" dirty="0"/>
          </a:p>
          <a:p>
            <a:pPr marL="0" lvl="0" indent="0" algn="l" rtl="0">
              <a:spcBef>
                <a:spcPts val="0"/>
              </a:spcBef>
              <a:spcAft>
                <a:spcPts val="0"/>
              </a:spcAft>
              <a:buNone/>
            </a:pPr>
            <a:r>
              <a:rPr lang="en-SG" sz="2000" dirty="0"/>
              <a:t>Converting type of data to the correct form</a:t>
            </a:r>
          </a:p>
          <a:p>
            <a:pPr marL="0" lvl="0" indent="0" algn="l" rtl="0">
              <a:spcBef>
                <a:spcPts val="0"/>
              </a:spcBef>
              <a:spcAft>
                <a:spcPts val="0"/>
              </a:spcAft>
              <a:buNone/>
            </a:pPr>
            <a:endParaRPr lang="en-SG" sz="2000" dirty="0"/>
          </a:p>
          <a:p>
            <a:pPr marL="0" lvl="0" indent="0" algn="l" rtl="0">
              <a:spcBef>
                <a:spcPts val="0"/>
              </a:spcBef>
              <a:spcAft>
                <a:spcPts val="0"/>
              </a:spcAft>
              <a:buNone/>
            </a:pPr>
            <a:r>
              <a:rPr lang="en-SG" sz="2000" dirty="0"/>
              <a:t>Fixing the </a:t>
            </a:r>
            <a:r>
              <a:rPr lang="en-SG" sz="2000" i="1" dirty="0"/>
              <a:t>null</a:t>
            </a:r>
            <a:r>
              <a:rPr lang="en-SG" sz="2000" dirty="0"/>
              <a:t> values of our data</a:t>
            </a:r>
          </a:p>
        </p:txBody>
      </p:sp>
    </p:spTree>
    <p:extLst>
      <p:ext uri="{BB962C8B-B14F-4D97-AF65-F5344CB8AC3E}">
        <p14:creationId xmlns:p14="http://schemas.microsoft.com/office/powerpoint/2010/main" val="18972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a:t>
            </a:r>
            <a:endParaRPr dirty="0"/>
          </a:p>
        </p:txBody>
      </p:sp>
      <p:graphicFrame>
        <p:nvGraphicFramePr>
          <p:cNvPr id="14" name="Table 2">
            <a:extLst>
              <a:ext uri="{FF2B5EF4-FFF2-40B4-BE49-F238E27FC236}">
                <a16:creationId xmlns:a16="http://schemas.microsoft.com/office/drawing/2014/main" id="{6FC3CFC5-8A2B-49D9-BCF9-C2980A7F085B}"/>
              </a:ext>
            </a:extLst>
          </p:cNvPr>
          <p:cNvGraphicFramePr>
            <a:graphicFrameLocks noGrp="1"/>
          </p:cNvGraphicFramePr>
          <p:nvPr>
            <p:extLst>
              <p:ext uri="{D42A27DB-BD31-4B8C-83A1-F6EECF244321}">
                <p14:modId xmlns:p14="http://schemas.microsoft.com/office/powerpoint/2010/main" val="1739948837"/>
              </p:ext>
            </p:extLst>
          </p:nvPr>
        </p:nvGraphicFramePr>
        <p:xfrm>
          <a:off x="677332" y="1387922"/>
          <a:ext cx="7814234" cy="3025140"/>
        </p:xfrm>
        <a:graphic>
          <a:graphicData uri="http://schemas.openxmlformats.org/drawingml/2006/table">
            <a:tbl>
              <a:tblPr firstRow="1" bandRow="1">
                <a:tableStyleId>{69C7853C-536D-4A76-A0AE-DD22124D55A5}</a:tableStyleId>
              </a:tblPr>
              <a:tblGrid>
                <a:gridCol w="3907117">
                  <a:extLst>
                    <a:ext uri="{9D8B030D-6E8A-4147-A177-3AD203B41FA5}">
                      <a16:colId xmlns:a16="http://schemas.microsoft.com/office/drawing/2014/main" val="1566619409"/>
                    </a:ext>
                  </a:extLst>
                </a:gridCol>
                <a:gridCol w="3907117">
                  <a:extLst>
                    <a:ext uri="{9D8B030D-6E8A-4147-A177-3AD203B41FA5}">
                      <a16:colId xmlns:a16="http://schemas.microsoft.com/office/drawing/2014/main" val="3624099294"/>
                    </a:ext>
                  </a:extLst>
                </a:gridCol>
              </a:tblGrid>
              <a:tr h="356196">
                <a:tc>
                  <a:txBody>
                    <a:bodyPr/>
                    <a:lstStyle/>
                    <a:p>
                      <a:pPr algn="ctr"/>
                      <a:r>
                        <a:rPr lang="en-SG" sz="2000" b="1" dirty="0">
                          <a:latin typeface="Chivo" panose="020B0604020202020204" charset="0"/>
                        </a:rPr>
                        <a:t>Issue</a:t>
                      </a:r>
                    </a:p>
                  </a:txBody>
                  <a:tcPr/>
                </a:tc>
                <a:tc>
                  <a:txBody>
                    <a:bodyPr/>
                    <a:lstStyle/>
                    <a:p>
                      <a:pPr algn="ctr"/>
                      <a:r>
                        <a:rPr lang="en-SG" sz="2000" dirty="0">
                          <a:latin typeface="Chivo" panose="020B0604020202020204" charset="0"/>
                        </a:rPr>
                        <a:t>Data Cleaning</a:t>
                      </a:r>
                    </a:p>
                  </a:txBody>
                  <a:tcPr/>
                </a:tc>
                <a:extLst>
                  <a:ext uri="{0D108BD9-81ED-4DB2-BD59-A6C34878D82A}">
                    <a16:rowId xmlns:a16="http://schemas.microsoft.com/office/drawing/2014/main" val="4173106677"/>
                  </a:ext>
                </a:extLst>
              </a:tr>
              <a:tr h="423828">
                <a:tc>
                  <a:txBody>
                    <a:bodyPr/>
                    <a:lstStyle/>
                    <a:p>
                      <a:pPr marL="0" indent="0">
                        <a:buFont typeface="Arial" panose="020B0604020202020204" pitchFamily="34" charset="0"/>
                        <a:buNone/>
                      </a:pPr>
                      <a:r>
                        <a:rPr lang="en-SG" sz="1350" dirty="0">
                          <a:latin typeface="Chivo" panose="020B0604020202020204" charset="0"/>
                        </a:rPr>
                        <a:t>Difference in total number and unique number of client IDs</a:t>
                      </a:r>
                    </a:p>
                  </a:txBody>
                  <a:tcPr>
                    <a:solidFill>
                      <a:schemeClr val="accent3">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350" dirty="0">
                          <a:latin typeface="Chivo" panose="020B0604020202020204" charset="0"/>
                        </a:rPr>
                        <a:t>Identify and remove the non-unique client IDs</a:t>
                      </a:r>
                    </a:p>
                  </a:txBody>
                  <a:tcPr>
                    <a:solidFill>
                      <a:schemeClr val="accent3">
                        <a:lumMod val="60000"/>
                        <a:lumOff val="40000"/>
                      </a:schemeClr>
                    </a:solidFill>
                  </a:tcPr>
                </a:tc>
                <a:extLst>
                  <a:ext uri="{0D108BD9-81ED-4DB2-BD59-A6C34878D82A}">
                    <a16:rowId xmlns:a16="http://schemas.microsoft.com/office/drawing/2014/main" val="1833427089"/>
                  </a:ext>
                </a:extLst>
              </a:tr>
              <a:tr h="423828">
                <a:tc>
                  <a:txBody>
                    <a:bodyPr/>
                    <a:lstStyle/>
                    <a:p>
                      <a:pPr marL="0" indent="0">
                        <a:buFont typeface="Arial" panose="020B0604020202020204" pitchFamily="34" charset="0"/>
                        <a:buNone/>
                      </a:pPr>
                      <a:r>
                        <a:rPr lang="en-SG" sz="1350" dirty="0">
                          <a:latin typeface="Chivo" panose="020B0604020202020204" charset="0"/>
                        </a:rPr>
                        <a:t>Client details like birth date and employment period counted backwards in terms of days</a:t>
                      </a:r>
                    </a:p>
                    <a:p>
                      <a:pPr marL="285750" lvl="3" indent="-285750">
                        <a:buFont typeface="Arial" panose="020B0604020202020204" pitchFamily="34" charset="0"/>
                        <a:buChar char="•"/>
                      </a:pPr>
                      <a:r>
                        <a:rPr lang="en-SG" sz="1350" dirty="0">
                          <a:latin typeface="Chivo" panose="020B0604020202020204" charset="0"/>
                        </a:rPr>
                        <a:t>DAYS_EMPLOYED</a:t>
                      </a:r>
                    </a:p>
                    <a:p>
                      <a:pPr marL="285750" lvl="3" indent="-285750">
                        <a:buFont typeface="Arial" panose="020B0604020202020204" pitchFamily="34" charset="0"/>
                        <a:buChar char="•"/>
                      </a:pPr>
                      <a:r>
                        <a:rPr lang="en-SG" sz="1350" dirty="0">
                          <a:latin typeface="Chivo" panose="020B0604020202020204" charset="0"/>
                        </a:rPr>
                        <a:t>DAYS_BIRTH</a:t>
                      </a:r>
                    </a:p>
                  </a:txBody>
                  <a:tcPr>
                    <a:solidFill>
                      <a:schemeClr val="accent3">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350" dirty="0">
                          <a:latin typeface="Chivo" panose="020B0604020202020204" charset="0"/>
                        </a:rPr>
                        <a:t>Converted days to years by dividing by ‘365’ (no. days in a year)</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SG" sz="1350" dirty="0">
                          <a:latin typeface="Chivo" panose="020B0604020202020204" charset="0"/>
                        </a:rPr>
                        <a:t>YEARS_EMPLOYED</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SG" sz="1350" dirty="0">
                          <a:latin typeface="Chivo" panose="020B0604020202020204" charset="0"/>
                        </a:rPr>
                        <a:t>AGE_YEARS</a:t>
                      </a:r>
                    </a:p>
                  </a:txBody>
                  <a:tcPr>
                    <a:solidFill>
                      <a:schemeClr val="accent3">
                        <a:lumMod val="60000"/>
                        <a:lumOff val="40000"/>
                      </a:schemeClr>
                    </a:solidFill>
                  </a:tcPr>
                </a:tc>
                <a:extLst>
                  <a:ext uri="{0D108BD9-81ED-4DB2-BD59-A6C34878D82A}">
                    <a16:rowId xmlns:a16="http://schemas.microsoft.com/office/drawing/2014/main" val="3185773523"/>
                  </a:ext>
                </a:extLst>
              </a:tr>
              <a:tr h="423828">
                <a:tc>
                  <a:txBody>
                    <a:bodyPr/>
                    <a:lstStyle/>
                    <a:p>
                      <a:pPr marL="0" indent="0">
                        <a:buFont typeface="Arial" panose="020B0604020202020204" pitchFamily="34" charset="0"/>
                        <a:buNone/>
                      </a:pPr>
                      <a:r>
                        <a:rPr lang="en-SG" sz="1350" dirty="0">
                          <a:latin typeface="Chivo" panose="020B0604020202020204" charset="0"/>
                        </a:rPr>
                        <a:t>Type of data indicated wrongly (e.g. family member count indicated as </a:t>
                      </a:r>
                      <a:r>
                        <a:rPr lang="en-SG" sz="1350" i="1" dirty="0">
                          <a:latin typeface="Chivo" panose="020B0604020202020204" charset="0"/>
                        </a:rPr>
                        <a:t>‘float’ </a:t>
                      </a:r>
                      <a:r>
                        <a:rPr lang="en-SG" sz="1350" dirty="0">
                          <a:latin typeface="Chivo" panose="020B0604020202020204" charset="0"/>
                        </a:rPr>
                        <a:t>type)</a:t>
                      </a:r>
                    </a:p>
                  </a:txBody>
                  <a:tcPr>
                    <a:solidFill>
                      <a:schemeClr val="accent3">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350" dirty="0">
                          <a:latin typeface="Chivo" panose="020B0604020202020204" charset="0"/>
                        </a:rPr>
                        <a:t>Converted them into their respective correct data types (e.g. family member count to ‘</a:t>
                      </a:r>
                      <a:r>
                        <a:rPr lang="en-SG" sz="1350" i="1" dirty="0">
                          <a:latin typeface="Chivo" panose="020B0604020202020204" charset="0"/>
                        </a:rPr>
                        <a:t>int’</a:t>
                      </a:r>
                      <a:r>
                        <a:rPr lang="en-SG" sz="1350" dirty="0">
                          <a:latin typeface="Chivo" panose="020B0604020202020204" charset="0"/>
                        </a:rPr>
                        <a:t>)</a:t>
                      </a:r>
                    </a:p>
                  </a:txBody>
                  <a:tcPr>
                    <a:solidFill>
                      <a:schemeClr val="accent3">
                        <a:lumMod val="60000"/>
                        <a:lumOff val="40000"/>
                      </a:schemeClr>
                    </a:solidFill>
                  </a:tcPr>
                </a:tc>
                <a:extLst>
                  <a:ext uri="{0D108BD9-81ED-4DB2-BD59-A6C34878D82A}">
                    <a16:rowId xmlns:a16="http://schemas.microsoft.com/office/drawing/2014/main" val="3431035709"/>
                  </a:ext>
                </a:extLst>
              </a:tr>
              <a:tr h="361785">
                <a:tc>
                  <a:txBody>
                    <a:bodyPr/>
                    <a:lstStyle/>
                    <a:p>
                      <a:pPr marL="0" indent="0">
                        <a:buFont typeface="Arial" panose="020B0604020202020204" pitchFamily="34" charset="0"/>
                        <a:buNone/>
                      </a:pPr>
                      <a:r>
                        <a:rPr lang="en-SG" sz="1350" i="1" dirty="0">
                          <a:latin typeface="Chivo" panose="020B0604020202020204" charset="0"/>
                        </a:rPr>
                        <a:t>null </a:t>
                      </a:r>
                      <a:r>
                        <a:rPr lang="en-SG" sz="1350" i="0" dirty="0">
                          <a:latin typeface="Chivo" panose="020B0604020202020204" charset="0"/>
                        </a:rPr>
                        <a:t>value for the Occupation type of clients</a:t>
                      </a:r>
                      <a:endParaRPr lang="en-SG" sz="1350" i="1" dirty="0">
                        <a:latin typeface="Chivo" panose="020B0604020202020204" charset="0"/>
                      </a:endParaRPr>
                    </a:p>
                  </a:txBody>
                  <a:tcPr>
                    <a:solidFill>
                      <a:schemeClr val="accent3">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SG" sz="1350" dirty="0">
                          <a:latin typeface="Chivo" panose="020B0604020202020204" charset="0"/>
                        </a:rPr>
                        <a:t>Since </a:t>
                      </a:r>
                      <a:r>
                        <a:rPr lang="en-SG" sz="1350" b="0" dirty="0">
                          <a:latin typeface="Chivo" panose="020B0604020202020204" charset="0"/>
                        </a:rPr>
                        <a:t>not all </a:t>
                      </a:r>
                      <a:r>
                        <a:rPr lang="en-SG" sz="1350" b="0" i="1" dirty="0">
                          <a:latin typeface="Chivo" panose="020B0604020202020204" charset="0"/>
                        </a:rPr>
                        <a:t>null</a:t>
                      </a:r>
                      <a:r>
                        <a:rPr lang="en-SG" sz="1350" b="0" i="0" dirty="0">
                          <a:latin typeface="Chivo" panose="020B0604020202020204" charset="0"/>
                        </a:rPr>
                        <a:t> value for Occupation type meant unemployed, we ensured correctness by comparing against ‘days_employed’ field. </a:t>
                      </a:r>
                      <a:endParaRPr lang="en-SG" sz="1350" dirty="0">
                        <a:latin typeface="Chivo" panose="020B0604020202020204" charset="0"/>
                      </a:endParaRPr>
                    </a:p>
                  </a:txBody>
                  <a:tcPr>
                    <a:solidFill>
                      <a:schemeClr val="accent3">
                        <a:lumMod val="60000"/>
                        <a:lumOff val="40000"/>
                      </a:schemeClr>
                    </a:solidFill>
                  </a:tcPr>
                </a:tc>
                <a:extLst>
                  <a:ext uri="{0D108BD9-81ED-4DB2-BD59-A6C34878D82A}">
                    <a16:rowId xmlns:a16="http://schemas.microsoft.com/office/drawing/2014/main" val="3613887686"/>
                  </a:ext>
                </a:extLst>
              </a:tr>
            </a:tbl>
          </a:graphicData>
        </a:graphic>
      </p:graphicFrame>
    </p:spTree>
    <p:extLst>
      <p:ext uri="{BB962C8B-B14F-4D97-AF65-F5344CB8AC3E}">
        <p14:creationId xmlns:p14="http://schemas.microsoft.com/office/powerpoint/2010/main" val="132754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5" name="Google Shape;1005;p41"/>
          <p:cNvSpPr txBox="1">
            <a:spLocks noGrp="1"/>
          </p:cNvSpPr>
          <p:nvPr>
            <p:ph type="body" idx="1"/>
          </p:nvPr>
        </p:nvSpPr>
        <p:spPr>
          <a:xfrm>
            <a:off x="1092819" y="1282391"/>
            <a:ext cx="7114478" cy="2464419"/>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dirty="0"/>
              <a:t>There are two</a:t>
            </a:r>
            <a:r>
              <a:rPr lang="en-US" sz="2000" b="0" u="none" dirty="0"/>
              <a:t> excel</a:t>
            </a:r>
            <a:r>
              <a:rPr lang="en-US" sz="2000" dirty="0"/>
              <a:t> files included from Dataset:</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2000" dirty="0"/>
          </a:p>
          <a:p>
            <a:pPr marL="971550" lvl="1" indent="-514350">
              <a:buFont typeface="+mj-lt"/>
              <a:buAutoNum type="arabicPeriod"/>
            </a:pPr>
            <a:r>
              <a:rPr lang="en-SG" sz="2000" dirty="0"/>
              <a:t>Client’s Details – Gender, if they own a car, if they 		     own a property etc</a:t>
            </a:r>
          </a:p>
          <a:p>
            <a:pPr marL="971550" lvl="1" indent="-514350">
              <a:buFont typeface="+mj-lt"/>
              <a:buAutoNum type="arabicPeriod"/>
            </a:pPr>
            <a:r>
              <a:rPr lang="en-SG" sz="2000" dirty="0"/>
              <a:t>Client’s ‘Status’ – ‘</a:t>
            </a:r>
            <a:r>
              <a:rPr lang="en-SG" sz="2000" dirty="0">
                <a:solidFill>
                  <a:schemeClr val="accent1"/>
                </a:solidFill>
              </a:rPr>
              <a:t>X</a:t>
            </a:r>
            <a:r>
              <a:rPr lang="en-SG" sz="2000" dirty="0"/>
              <a:t>’, ‘</a:t>
            </a:r>
            <a:r>
              <a:rPr lang="en-SG" sz="2000" dirty="0">
                <a:solidFill>
                  <a:schemeClr val="accent1"/>
                </a:solidFill>
              </a:rPr>
              <a:t>C</a:t>
            </a:r>
            <a:r>
              <a:rPr lang="en-SG" sz="2000" dirty="0"/>
              <a:t>’, ‘</a:t>
            </a:r>
            <a:r>
              <a:rPr lang="en-SG" sz="2000" dirty="0">
                <a:solidFill>
                  <a:schemeClr val="accent1"/>
                </a:solidFill>
              </a:rPr>
              <a:t>0</a:t>
            </a:r>
            <a:r>
              <a:rPr lang="en-SG" sz="2000" dirty="0"/>
              <a:t>’, </a:t>
            </a:r>
          </a:p>
          <a:p>
            <a:pPr marL="457200" lvl="1" indent="0">
              <a:buNone/>
            </a:pPr>
            <a:r>
              <a:rPr lang="en-SG" sz="2000" dirty="0"/>
              <a:t>			      ‘</a:t>
            </a:r>
            <a:r>
              <a:rPr lang="en-SG" sz="2000" dirty="0">
                <a:solidFill>
                  <a:srgbClr val="FF0000"/>
                </a:solidFill>
              </a:rPr>
              <a:t>1</a:t>
            </a:r>
            <a:r>
              <a:rPr lang="en-SG" sz="2000" dirty="0"/>
              <a:t>’, ‘</a:t>
            </a:r>
            <a:r>
              <a:rPr lang="en-SG" sz="2000" dirty="0">
                <a:solidFill>
                  <a:srgbClr val="FF0000"/>
                </a:solidFill>
              </a:rPr>
              <a:t>2</a:t>
            </a:r>
            <a:r>
              <a:rPr lang="en-SG" sz="2000" dirty="0"/>
              <a:t>’, ‘</a:t>
            </a:r>
            <a:r>
              <a:rPr lang="en-SG" sz="2000" dirty="0">
                <a:solidFill>
                  <a:srgbClr val="FF0000"/>
                </a:solidFill>
              </a:rPr>
              <a:t>3</a:t>
            </a:r>
            <a:r>
              <a:rPr lang="en-SG" sz="2000" dirty="0"/>
              <a:t>’, ‘</a:t>
            </a:r>
            <a:r>
              <a:rPr lang="en-SG" sz="2000" dirty="0">
                <a:solidFill>
                  <a:srgbClr val="FF0000"/>
                </a:solidFill>
              </a:rPr>
              <a:t>4</a:t>
            </a:r>
            <a:r>
              <a:rPr lang="en-SG" sz="2000" dirty="0"/>
              <a:t>’, ‘</a:t>
            </a:r>
            <a:r>
              <a:rPr lang="en-SG" sz="2000" dirty="0">
                <a:solidFill>
                  <a:srgbClr val="FF0000"/>
                </a:solidFill>
              </a:rPr>
              <a:t>5</a:t>
            </a:r>
            <a:r>
              <a:rPr lang="en-SG" sz="2000" dirty="0"/>
              <a:t>’</a:t>
            </a:r>
          </a:p>
          <a:p>
            <a:pPr marL="457200" lvl="1" indent="0">
              <a:buNone/>
            </a:pPr>
            <a:endParaRPr sz="2000" dirty="0"/>
          </a:p>
        </p:txBody>
      </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a:t>
            </a:r>
            <a:endParaRPr dirty="0"/>
          </a:p>
        </p:txBody>
      </p:sp>
      <p:sp>
        <p:nvSpPr>
          <p:cNvPr id="7" name="Right Brace 6">
            <a:extLst>
              <a:ext uri="{FF2B5EF4-FFF2-40B4-BE49-F238E27FC236}">
                <a16:creationId xmlns:a16="http://schemas.microsoft.com/office/drawing/2014/main" id="{9236F726-4B16-4A5F-B46D-FCA14AFBDD99}"/>
              </a:ext>
            </a:extLst>
          </p:cNvPr>
          <p:cNvSpPr/>
          <p:nvPr/>
        </p:nvSpPr>
        <p:spPr>
          <a:xfrm>
            <a:off x="6130925" y="2971800"/>
            <a:ext cx="292100" cy="3175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Right Brace 17">
            <a:extLst>
              <a:ext uri="{FF2B5EF4-FFF2-40B4-BE49-F238E27FC236}">
                <a16:creationId xmlns:a16="http://schemas.microsoft.com/office/drawing/2014/main" id="{960679D3-CACF-48B7-8F75-756EA17337EC}"/>
              </a:ext>
            </a:extLst>
          </p:cNvPr>
          <p:cNvSpPr/>
          <p:nvPr/>
        </p:nvSpPr>
        <p:spPr>
          <a:xfrm>
            <a:off x="5473700" y="2663825"/>
            <a:ext cx="292100" cy="3175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 name="TextBox 1">
            <a:extLst>
              <a:ext uri="{FF2B5EF4-FFF2-40B4-BE49-F238E27FC236}">
                <a16:creationId xmlns:a16="http://schemas.microsoft.com/office/drawing/2014/main" id="{2B8D60EF-9EB5-4C98-8BF1-835C2A5DB318}"/>
              </a:ext>
            </a:extLst>
          </p:cNvPr>
          <p:cNvSpPr txBox="1"/>
          <p:nvPr/>
        </p:nvSpPr>
        <p:spPr>
          <a:xfrm>
            <a:off x="5823485" y="2685449"/>
            <a:ext cx="2050516" cy="261610"/>
          </a:xfrm>
          <a:prstGeom prst="rect">
            <a:avLst/>
          </a:prstGeom>
          <a:solidFill>
            <a:schemeClr val="bg1"/>
          </a:solidFill>
          <a:ln>
            <a:solidFill>
              <a:schemeClr val="accent1"/>
            </a:solidFill>
          </a:ln>
        </p:spPr>
        <p:txBody>
          <a:bodyPr wrap="square" rtlCol="0">
            <a:spAutoFit/>
          </a:bodyPr>
          <a:lstStyle/>
          <a:p>
            <a:r>
              <a:rPr lang="en-SG" sz="1100" dirty="0">
                <a:solidFill>
                  <a:schemeClr val="accent1"/>
                </a:solidFill>
                <a:latin typeface="Chivo" panose="020B0604020202020204" charset="0"/>
              </a:rPr>
              <a:t>GOOD_OR_BAD_CLIENT = 0</a:t>
            </a:r>
          </a:p>
        </p:txBody>
      </p:sp>
      <p:sp>
        <p:nvSpPr>
          <p:cNvPr id="16" name="TextBox 15">
            <a:extLst>
              <a:ext uri="{FF2B5EF4-FFF2-40B4-BE49-F238E27FC236}">
                <a16:creationId xmlns:a16="http://schemas.microsoft.com/office/drawing/2014/main" id="{6A28A2BD-501A-4E9D-93BE-7FDF93E9C6B7}"/>
              </a:ext>
            </a:extLst>
          </p:cNvPr>
          <p:cNvSpPr txBox="1"/>
          <p:nvPr/>
        </p:nvSpPr>
        <p:spPr>
          <a:xfrm>
            <a:off x="6456947" y="3023403"/>
            <a:ext cx="2064753" cy="261610"/>
          </a:xfrm>
          <a:prstGeom prst="rect">
            <a:avLst/>
          </a:prstGeom>
          <a:solidFill>
            <a:schemeClr val="bg1"/>
          </a:solidFill>
          <a:ln>
            <a:solidFill>
              <a:srgbClr val="FF0000"/>
            </a:solidFill>
          </a:ln>
        </p:spPr>
        <p:txBody>
          <a:bodyPr wrap="square" rtlCol="0">
            <a:spAutoFit/>
          </a:bodyPr>
          <a:lstStyle/>
          <a:p>
            <a:r>
              <a:rPr lang="en-SG" sz="1100" dirty="0">
                <a:solidFill>
                  <a:srgbClr val="FF0000"/>
                </a:solidFill>
                <a:latin typeface="Chivo" panose="020B0604020202020204" charset="0"/>
              </a:rPr>
              <a:t>GOOD_OR_BAD_CLIENT = 1</a:t>
            </a:r>
          </a:p>
        </p:txBody>
      </p:sp>
      <p:pic>
        <p:nvPicPr>
          <p:cNvPr id="4" name="Picture 3">
            <a:extLst>
              <a:ext uri="{FF2B5EF4-FFF2-40B4-BE49-F238E27FC236}">
                <a16:creationId xmlns:a16="http://schemas.microsoft.com/office/drawing/2014/main" id="{9AC86FAA-2BDE-45EC-8103-9718461EE1A3}"/>
              </a:ext>
            </a:extLst>
          </p:cNvPr>
          <p:cNvPicPr>
            <a:picLocks noChangeAspect="1"/>
          </p:cNvPicPr>
          <p:nvPr/>
        </p:nvPicPr>
        <p:blipFill>
          <a:blip r:embed="rId3"/>
          <a:stretch>
            <a:fillRect/>
          </a:stretch>
        </p:blipFill>
        <p:spPr>
          <a:xfrm>
            <a:off x="252080" y="3263480"/>
            <a:ext cx="4149799" cy="522206"/>
          </a:xfrm>
          <a:prstGeom prst="rect">
            <a:avLst/>
          </a:prstGeom>
        </p:spPr>
      </p:pic>
      <p:pic>
        <p:nvPicPr>
          <p:cNvPr id="6" name="Picture 5">
            <a:extLst>
              <a:ext uri="{FF2B5EF4-FFF2-40B4-BE49-F238E27FC236}">
                <a16:creationId xmlns:a16="http://schemas.microsoft.com/office/drawing/2014/main" id="{7B07C074-00DE-476D-AD54-3F6964508404}"/>
              </a:ext>
            </a:extLst>
          </p:cNvPr>
          <p:cNvPicPr>
            <a:picLocks noChangeAspect="1"/>
          </p:cNvPicPr>
          <p:nvPr/>
        </p:nvPicPr>
        <p:blipFill>
          <a:blip r:embed="rId4"/>
          <a:stretch>
            <a:fillRect/>
          </a:stretch>
        </p:blipFill>
        <p:spPr>
          <a:xfrm>
            <a:off x="255182" y="3780368"/>
            <a:ext cx="4146697" cy="850073"/>
          </a:xfrm>
          <a:prstGeom prst="rect">
            <a:avLst/>
          </a:prstGeom>
        </p:spPr>
      </p:pic>
    </p:spTree>
    <p:extLst>
      <p:ext uri="{BB962C8B-B14F-4D97-AF65-F5344CB8AC3E}">
        <p14:creationId xmlns:p14="http://schemas.microsoft.com/office/powerpoint/2010/main" val="260218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5" name="Google Shape;1005;p41"/>
          <p:cNvSpPr txBox="1">
            <a:spLocks noGrp="1"/>
          </p:cNvSpPr>
          <p:nvPr>
            <p:ph type="body" idx="1"/>
          </p:nvPr>
        </p:nvSpPr>
        <p:spPr>
          <a:xfrm>
            <a:off x="1092819" y="1282391"/>
            <a:ext cx="7114478" cy="2464419"/>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dirty="0"/>
              <a:t>Aggregation (in-built function in pandas)</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2000" dirty="0"/>
          </a:p>
          <a:p>
            <a:pPr marL="971550" lvl="1" indent="-514350">
              <a:buFont typeface="+mj-lt"/>
              <a:buAutoNum type="arabicPeriod"/>
            </a:pPr>
            <a:r>
              <a:rPr lang="en-SG" sz="2000" u="sng" dirty="0"/>
              <a:t>Case 1 </a:t>
            </a:r>
            <a:r>
              <a:rPr lang="en-SG" sz="2000" dirty="0"/>
              <a:t>(</a:t>
            </a:r>
            <a:r>
              <a:rPr lang="en-SG" sz="2000" dirty="0">
                <a:solidFill>
                  <a:srgbClr val="FF0000"/>
                </a:solidFill>
              </a:rPr>
              <a:t>bad client</a:t>
            </a:r>
            <a:r>
              <a:rPr lang="en-SG" sz="2000" dirty="0"/>
              <a:t>) – </a:t>
            </a:r>
            <a:r>
              <a:rPr lang="en-SG" sz="2000" dirty="0">
                <a:solidFill>
                  <a:srgbClr val="FF0000"/>
                </a:solidFill>
              </a:rPr>
              <a:t>4 months </a:t>
            </a:r>
            <a:r>
              <a:rPr lang="en-SG" sz="2000" dirty="0"/>
              <a:t>of bad record (i.e. ‘</a:t>
            </a:r>
            <a:r>
              <a:rPr lang="en-SG" sz="2000" dirty="0">
                <a:solidFill>
                  <a:srgbClr val="FF0000"/>
                </a:solidFill>
              </a:rPr>
              <a:t>1</a:t>
            </a:r>
            <a:r>
              <a:rPr lang="en-SG" sz="2000" dirty="0"/>
              <a:t>’), </a:t>
            </a:r>
            <a:r>
              <a:rPr lang="en-SG" sz="2000" dirty="0">
                <a:solidFill>
                  <a:schemeClr val="accent1"/>
                </a:solidFill>
              </a:rPr>
              <a:t>1 months </a:t>
            </a:r>
            <a:r>
              <a:rPr lang="en-SG" sz="2000" dirty="0"/>
              <a:t>of good record (i.e. ‘</a:t>
            </a:r>
            <a:r>
              <a:rPr lang="en-SG" sz="2000" dirty="0">
                <a:solidFill>
                  <a:schemeClr val="accent1"/>
                </a:solidFill>
              </a:rPr>
              <a:t>0</a:t>
            </a:r>
            <a:r>
              <a:rPr lang="en-SG" sz="2000" dirty="0"/>
              <a:t>’)</a:t>
            </a:r>
          </a:p>
          <a:p>
            <a:pPr marL="971550" lvl="1" indent="-514350">
              <a:buFont typeface="+mj-lt"/>
              <a:buAutoNum type="arabicPeriod"/>
            </a:pPr>
            <a:r>
              <a:rPr lang="en-SG" sz="2000" u="sng" dirty="0"/>
              <a:t>Case 2 </a:t>
            </a:r>
            <a:r>
              <a:rPr lang="en-SG" sz="2000" dirty="0"/>
              <a:t>(</a:t>
            </a:r>
            <a:r>
              <a:rPr lang="en-SG" sz="2000" dirty="0">
                <a:solidFill>
                  <a:schemeClr val="accent1"/>
                </a:solidFill>
              </a:rPr>
              <a:t>good client</a:t>
            </a:r>
            <a:r>
              <a:rPr lang="en-SG" sz="2000" dirty="0"/>
              <a:t>) – </a:t>
            </a:r>
            <a:r>
              <a:rPr lang="en-SG" sz="2000" dirty="0">
                <a:solidFill>
                  <a:schemeClr val="accent1"/>
                </a:solidFill>
              </a:rPr>
              <a:t>4 months </a:t>
            </a:r>
            <a:r>
              <a:rPr lang="en-SG" sz="2000" dirty="0"/>
              <a:t>of good record (i.e. ‘</a:t>
            </a:r>
            <a:r>
              <a:rPr lang="en-SG" sz="2000" dirty="0">
                <a:solidFill>
                  <a:schemeClr val="accent1"/>
                </a:solidFill>
              </a:rPr>
              <a:t>0</a:t>
            </a:r>
            <a:r>
              <a:rPr lang="en-SG" sz="2000" dirty="0"/>
              <a:t>’), </a:t>
            </a:r>
            <a:r>
              <a:rPr lang="en-SG" sz="2000" dirty="0">
                <a:solidFill>
                  <a:srgbClr val="FF0000"/>
                </a:solidFill>
              </a:rPr>
              <a:t>1 months</a:t>
            </a:r>
            <a:r>
              <a:rPr lang="en-SG" sz="2000" dirty="0"/>
              <a:t> of good record (i.e. ‘</a:t>
            </a:r>
            <a:r>
              <a:rPr lang="en-SG" sz="2000" dirty="0">
                <a:solidFill>
                  <a:srgbClr val="FF0000"/>
                </a:solidFill>
              </a:rPr>
              <a:t>1</a:t>
            </a:r>
            <a:r>
              <a:rPr lang="en-SG" sz="2000" dirty="0"/>
              <a:t>’)</a:t>
            </a:r>
          </a:p>
          <a:p>
            <a:pPr marL="971550" lvl="1" indent="-514350">
              <a:buFont typeface="+mj-lt"/>
              <a:buAutoNum type="arabicPeriod"/>
            </a:pPr>
            <a:endParaRPr sz="2000" dirty="0"/>
          </a:p>
        </p:txBody>
      </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endParaRPr dirty="0"/>
          </a:p>
        </p:txBody>
      </p:sp>
    </p:spTree>
    <p:extLst>
      <p:ext uri="{BB962C8B-B14F-4D97-AF65-F5344CB8AC3E}">
        <p14:creationId xmlns:p14="http://schemas.microsoft.com/office/powerpoint/2010/main" val="163896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38"/>
          <p:cNvGrpSpPr/>
          <p:nvPr/>
        </p:nvGrpSpPr>
        <p:grpSpPr>
          <a:xfrm>
            <a:off x="1765001" y="378947"/>
            <a:ext cx="5613998" cy="778303"/>
            <a:chOff x="1828775" y="-454378"/>
            <a:chExt cx="5613998" cy="778303"/>
          </a:xfrm>
        </p:grpSpPr>
        <p:sp>
          <p:nvSpPr>
            <p:cNvPr id="879" name="Google Shape;879;p3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84" name="Google Shape;884;p3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909" name="Google Shape;909;p38"/>
          <p:cNvSpPr txBox="1">
            <a:spLocks noGrp="1"/>
          </p:cNvSpPr>
          <p:nvPr>
            <p:ph type="title" idx="9"/>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latin typeface="Fjalla One"/>
              <a:ea typeface="Fjalla One"/>
              <a:cs typeface="Fjalla One"/>
              <a:sym typeface="Fjalla One"/>
            </a:endParaRPr>
          </a:p>
        </p:txBody>
      </p:sp>
      <p:sp>
        <p:nvSpPr>
          <p:cNvPr id="911" name="Google Shape;911;p38"/>
          <p:cNvSpPr txBox="1">
            <a:spLocks noGrp="1"/>
          </p:cNvSpPr>
          <p:nvPr>
            <p:ph type="title"/>
          </p:nvPr>
        </p:nvSpPr>
        <p:spPr>
          <a:xfrm>
            <a:off x="1374740" y="1839011"/>
            <a:ext cx="3569100" cy="3657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DATASET</a:t>
            </a:r>
            <a:endParaRPr dirty="0"/>
          </a:p>
        </p:txBody>
      </p:sp>
      <p:sp>
        <p:nvSpPr>
          <p:cNvPr id="912" name="Google Shape;912;p38"/>
          <p:cNvSpPr txBox="1">
            <a:spLocks noGrp="1"/>
          </p:cNvSpPr>
          <p:nvPr>
            <p:ph type="subTitle" idx="1"/>
          </p:nvPr>
        </p:nvSpPr>
        <p:spPr>
          <a:xfrm>
            <a:off x="1599708" y="2188613"/>
            <a:ext cx="2609400" cy="484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Background information and Prob</a:t>
            </a:r>
            <a:r>
              <a:rPr lang="en-SG" sz="1200" dirty="0"/>
              <a:t>le</a:t>
            </a:r>
            <a:r>
              <a:rPr lang="en" sz="1200" dirty="0"/>
              <a:t>m Defintion</a:t>
            </a:r>
            <a:endParaRPr sz="1200" dirty="0"/>
          </a:p>
        </p:txBody>
      </p:sp>
      <p:grpSp>
        <p:nvGrpSpPr>
          <p:cNvPr id="919" name="Google Shape;919;p38"/>
          <p:cNvGrpSpPr/>
          <p:nvPr/>
        </p:nvGrpSpPr>
        <p:grpSpPr>
          <a:xfrm>
            <a:off x="7447022" y="3473575"/>
            <a:ext cx="1849378" cy="1669925"/>
            <a:chOff x="5106841" y="1631950"/>
            <a:chExt cx="3402300" cy="3424675"/>
          </a:xfrm>
        </p:grpSpPr>
        <p:sp>
          <p:nvSpPr>
            <p:cNvPr id="920" name="Google Shape;920;p38"/>
            <p:cNvSpPr/>
            <p:nvPr/>
          </p:nvSpPr>
          <p:spPr>
            <a:xfrm>
              <a:off x="5106841" y="4780375"/>
              <a:ext cx="34023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38"/>
            <p:cNvPicPr preferRelativeResize="0"/>
            <p:nvPr/>
          </p:nvPicPr>
          <p:blipFill>
            <a:blip r:embed="rId3">
              <a:alphaModFix/>
            </a:blip>
            <a:stretch>
              <a:fillRect/>
            </a:stretch>
          </p:blipFill>
          <p:spPr>
            <a:xfrm>
              <a:off x="5154050" y="1631950"/>
              <a:ext cx="3228825" cy="3424675"/>
            </a:xfrm>
            <a:prstGeom prst="rect">
              <a:avLst/>
            </a:prstGeom>
            <a:noFill/>
            <a:ln>
              <a:noFill/>
            </a:ln>
          </p:spPr>
        </p:pic>
      </p:grpSp>
      <p:pic>
        <p:nvPicPr>
          <p:cNvPr id="922" name="Google Shape;922;p38"/>
          <p:cNvPicPr preferRelativeResize="0"/>
          <p:nvPr/>
        </p:nvPicPr>
        <p:blipFill>
          <a:blip r:embed="rId4">
            <a:alphaModFix/>
          </a:blip>
          <a:stretch>
            <a:fillRect/>
          </a:stretch>
        </p:blipFill>
        <p:spPr>
          <a:xfrm>
            <a:off x="8695267" y="4707466"/>
            <a:ext cx="448733" cy="436033"/>
          </a:xfrm>
          <a:prstGeom prst="rect">
            <a:avLst/>
          </a:prstGeom>
          <a:noFill/>
          <a:ln>
            <a:noFill/>
          </a:ln>
        </p:spPr>
      </p:pic>
      <p:grpSp>
        <p:nvGrpSpPr>
          <p:cNvPr id="59" name="Google Shape;901;p38">
            <a:extLst>
              <a:ext uri="{FF2B5EF4-FFF2-40B4-BE49-F238E27FC236}">
                <a16:creationId xmlns:a16="http://schemas.microsoft.com/office/drawing/2014/main" id="{F74F6C1E-4709-4FD5-90B4-6282080F6B53}"/>
              </a:ext>
            </a:extLst>
          </p:cNvPr>
          <p:cNvGrpSpPr/>
          <p:nvPr/>
        </p:nvGrpSpPr>
        <p:grpSpPr>
          <a:xfrm>
            <a:off x="4916266" y="1869403"/>
            <a:ext cx="385528" cy="490871"/>
            <a:chOff x="3335286" y="601670"/>
            <a:chExt cx="804678" cy="932160"/>
          </a:xfrm>
        </p:grpSpPr>
        <p:sp>
          <p:nvSpPr>
            <p:cNvPr id="60" name="Google Shape;902;p38">
              <a:extLst>
                <a:ext uri="{FF2B5EF4-FFF2-40B4-BE49-F238E27FC236}">
                  <a16:creationId xmlns:a16="http://schemas.microsoft.com/office/drawing/2014/main" id="{8E1AB595-EFDA-4D1F-8E5E-CFBD91FF1B90}"/>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03;p38">
              <a:extLst>
                <a:ext uri="{FF2B5EF4-FFF2-40B4-BE49-F238E27FC236}">
                  <a16:creationId xmlns:a16="http://schemas.microsoft.com/office/drawing/2014/main" id="{8165B5F0-84B9-4656-A1B4-A41139016CD5}"/>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904;p38">
              <a:extLst>
                <a:ext uri="{FF2B5EF4-FFF2-40B4-BE49-F238E27FC236}">
                  <a16:creationId xmlns:a16="http://schemas.microsoft.com/office/drawing/2014/main" id="{0F5BE835-3A69-476C-BD5D-7A78F94DEA60}"/>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05;p38">
              <a:extLst>
                <a:ext uri="{FF2B5EF4-FFF2-40B4-BE49-F238E27FC236}">
                  <a16:creationId xmlns:a16="http://schemas.microsoft.com/office/drawing/2014/main" id="{40929F81-D09D-49FD-8510-F215F1E71D5F}"/>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06;p38">
              <a:extLst>
                <a:ext uri="{FF2B5EF4-FFF2-40B4-BE49-F238E27FC236}">
                  <a16:creationId xmlns:a16="http://schemas.microsoft.com/office/drawing/2014/main" id="{012EBA19-2A8E-4800-A1D1-DC78CE6D9FA2}"/>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7;p38">
              <a:extLst>
                <a:ext uri="{FF2B5EF4-FFF2-40B4-BE49-F238E27FC236}">
                  <a16:creationId xmlns:a16="http://schemas.microsoft.com/office/drawing/2014/main" id="{61C715DF-E3A7-4EC8-97D2-C80C8490AE11}"/>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8;p38">
              <a:extLst>
                <a:ext uri="{FF2B5EF4-FFF2-40B4-BE49-F238E27FC236}">
                  <a16:creationId xmlns:a16="http://schemas.microsoft.com/office/drawing/2014/main" id="{7C009224-DE6A-4BB0-AEDC-CE14D888CB86}"/>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911;p38">
            <a:extLst>
              <a:ext uri="{FF2B5EF4-FFF2-40B4-BE49-F238E27FC236}">
                <a16:creationId xmlns:a16="http://schemas.microsoft.com/office/drawing/2014/main" id="{8D25A2FB-36BE-4E7F-82F3-3E65E446E1E1}"/>
              </a:ext>
            </a:extLst>
          </p:cNvPr>
          <p:cNvSpPr txBox="1">
            <a:spLocks/>
          </p:cNvSpPr>
          <p:nvPr/>
        </p:nvSpPr>
        <p:spPr>
          <a:xfrm>
            <a:off x="5281953" y="1827898"/>
            <a:ext cx="3569100" cy="3657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jalla One"/>
              <a:buNone/>
              <a:defRPr sz="22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SG" dirty="0"/>
              <a:t>DATA ENGINEERING</a:t>
            </a:r>
          </a:p>
        </p:txBody>
      </p:sp>
      <p:sp>
        <p:nvSpPr>
          <p:cNvPr id="68" name="Google Shape;912;p38">
            <a:extLst>
              <a:ext uri="{FF2B5EF4-FFF2-40B4-BE49-F238E27FC236}">
                <a16:creationId xmlns:a16="http://schemas.microsoft.com/office/drawing/2014/main" id="{C9C8479F-D10C-47BA-8992-452A39DDDE1B}"/>
              </a:ext>
            </a:extLst>
          </p:cNvPr>
          <p:cNvSpPr txBox="1">
            <a:spLocks/>
          </p:cNvSpPr>
          <p:nvPr/>
        </p:nvSpPr>
        <p:spPr>
          <a:xfrm>
            <a:off x="5506921" y="2177500"/>
            <a:ext cx="2609400" cy="4848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US" sz="1200" dirty="0"/>
              <a:t>Data wrangling, Exploratory DA and Data insights </a:t>
            </a:r>
          </a:p>
        </p:txBody>
      </p:sp>
      <p:sp>
        <p:nvSpPr>
          <p:cNvPr id="69" name="Google Shape;916;p38">
            <a:extLst>
              <a:ext uri="{FF2B5EF4-FFF2-40B4-BE49-F238E27FC236}">
                <a16:creationId xmlns:a16="http://schemas.microsoft.com/office/drawing/2014/main" id="{F706B9E7-2E10-4242-8FD7-1C8580F4DAAD}"/>
              </a:ext>
            </a:extLst>
          </p:cNvPr>
          <p:cNvSpPr txBox="1">
            <a:spLocks/>
          </p:cNvSpPr>
          <p:nvPr/>
        </p:nvSpPr>
        <p:spPr>
          <a:xfrm>
            <a:off x="4915269" y="2017189"/>
            <a:ext cx="379267" cy="240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jalla One"/>
              <a:buNone/>
              <a:defRPr sz="2500" b="1" i="0" u="none" strike="noStrike" cap="none">
                <a:solidFill>
                  <a:schemeClr val="lt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800" dirty="0"/>
              <a:t>2</a:t>
            </a:r>
          </a:p>
        </p:txBody>
      </p:sp>
      <p:grpSp>
        <p:nvGrpSpPr>
          <p:cNvPr id="73" name="Google Shape;901;p38">
            <a:extLst>
              <a:ext uri="{FF2B5EF4-FFF2-40B4-BE49-F238E27FC236}">
                <a16:creationId xmlns:a16="http://schemas.microsoft.com/office/drawing/2014/main" id="{B1C309BE-263A-4F3F-857E-2BFDA0F012BC}"/>
              </a:ext>
            </a:extLst>
          </p:cNvPr>
          <p:cNvGrpSpPr/>
          <p:nvPr/>
        </p:nvGrpSpPr>
        <p:grpSpPr>
          <a:xfrm>
            <a:off x="4908998" y="3309233"/>
            <a:ext cx="385528" cy="490871"/>
            <a:chOff x="3335286" y="601670"/>
            <a:chExt cx="804678" cy="932160"/>
          </a:xfrm>
        </p:grpSpPr>
        <p:sp>
          <p:nvSpPr>
            <p:cNvPr id="74" name="Google Shape;902;p38">
              <a:extLst>
                <a:ext uri="{FF2B5EF4-FFF2-40B4-BE49-F238E27FC236}">
                  <a16:creationId xmlns:a16="http://schemas.microsoft.com/office/drawing/2014/main" id="{6DE01C72-E52E-48E5-AE94-EF4AD6FA601B}"/>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03;p38">
              <a:extLst>
                <a:ext uri="{FF2B5EF4-FFF2-40B4-BE49-F238E27FC236}">
                  <a16:creationId xmlns:a16="http://schemas.microsoft.com/office/drawing/2014/main" id="{9691D2FD-34EE-46A5-B02E-91A0C1E0204D}"/>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04;p38">
              <a:extLst>
                <a:ext uri="{FF2B5EF4-FFF2-40B4-BE49-F238E27FC236}">
                  <a16:creationId xmlns:a16="http://schemas.microsoft.com/office/drawing/2014/main" id="{C5A69471-0A77-4E29-8C86-5B8931151818}"/>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05;p38">
              <a:extLst>
                <a:ext uri="{FF2B5EF4-FFF2-40B4-BE49-F238E27FC236}">
                  <a16:creationId xmlns:a16="http://schemas.microsoft.com/office/drawing/2014/main" id="{05D04345-A6F8-4767-A7EE-BCCCFCDD83FD}"/>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06;p38">
              <a:extLst>
                <a:ext uri="{FF2B5EF4-FFF2-40B4-BE49-F238E27FC236}">
                  <a16:creationId xmlns:a16="http://schemas.microsoft.com/office/drawing/2014/main" id="{1EC1DC5D-2A6E-4068-9534-8113FE3F0D1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07;p38">
              <a:extLst>
                <a:ext uri="{FF2B5EF4-FFF2-40B4-BE49-F238E27FC236}">
                  <a16:creationId xmlns:a16="http://schemas.microsoft.com/office/drawing/2014/main" id="{1775E0C9-A052-4456-BDBF-42A288C4ECD4}"/>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08;p38">
              <a:extLst>
                <a:ext uri="{FF2B5EF4-FFF2-40B4-BE49-F238E27FC236}">
                  <a16:creationId xmlns:a16="http://schemas.microsoft.com/office/drawing/2014/main" id="{979849BE-961A-468C-A822-77DFBE7F554E}"/>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911;p38">
            <a:extLst>
              <a:ext uri="{FF2B5EF4-FFF2-40B4-BE49-F238E27FC236}">
                <a16:creationId xmlns:a16="http://schemas.microsoft.com/office/drawing/2014/main" id="{2E9EA394-B424-4A01-B02A-DB83170507F6}"/>
              </a:ext>
            </a:extLst>
          </p:cNvPr>
          <p:cNvSpPr txBox="1">
            <a:spLocks/>
          </p:cNvSpPr>
          <p:nvPr/>
        </p:nvSpPr>
        <p:spPr>
          <a:xfrm>
            <a:off x="5350884" y="3308364"/>
            <a:ext cx="3005715" cy="3657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jalla One"/>
              <a:buNone/>
              <a:defRPr sz="22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SG" dirty="0"/>
              <a:t>CONCLUSION &amp; OUTCOME</a:t>
            </a:r>
          </a:p>
        </p:txBody>
      </p:sp>
      <p:sp>
        <p:nvSpPr>
          <p:cNvPr id="82" name="Google Shape;912;p38">
            <a:extLst>
              <a:ext uri="{FF2B5EF4-FFF2-40B4-BE49-F238E27FC236}">
                <a16:creationId xmlns:a16="http://schemas.microsoft.com/office/drawing/2014/main" id="{0DCF389D-81E4-44D9-824D-BB5673B500FB}"/>
              </a:ext>
            </a:extLst>
          </p:cNvPr>
          <p:cNvSpPr txBox="1">
            <a:spLocks/>
          </p:cNvSpPr>
          <p:nvPr/>
        </p:nvSpPr>
        <p:spPr>
          <a:xfrm>
            <a:off x="5575853" y="3632568"/>
            <a:ext cx="2609400" cy="4848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US" sz="1200" dirty="0"/>
              <a:t>Data driven insights and recommendations</a:t>
            </a:r>
          </a:p>
        </p:txBody>
      </p:sp>
      <p:sp>
        <p:nvSpPr>
          <p:cNvPr id="83" name="Google Shape;916;p38">
            <a:extLst>
              <a:ext uri="{FF2B5EF4-FFF2-40B4-BE49-F238E27FC236}">
                <a16:creationId xmlns:a16="http://schemas.microsoft.com/office/drawing/2014/main" id="{2E914262-4611-4C92-9CC5-89B173B23596}"/>
              </a:ext>
            </a:extLst>
          </p:cNvPr>
          <p:cNvSpPr txBox="1">
            <a:spLocks/>
          </p:cNvSpPr>
          <p:nvPr/>
        </p:nvSpPr>
        <p:spPr>
          <a:xfrm>
            <a:off x="4908001" y="3436699"/>
            <a:ext cx="379267" cy="240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jalla One"/>
              <a:buNone/>
              <a:defRPr sz="2500" b="1" i="0" u="none" strike="noStrike" cap="none">
                <a:solidFill>
                  <a:schemeClr val="lt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800" dirty="0"/>
              <a:t>4</a:t>
            </a:r>
          </a:p>
        </p:txBody>
      </p:sp>
      <p:grpSp>
        <p:nvGrpSpPr>
          <p:cNvPr id="94" name="Google Shape;901;p38">
            <a:extLst>
              <a:ext uri="{FF2B5EF4-FFF2-40B4-BE49-F238E27FC236}">
                <a16:creationId xmlns:a16="http://schemas.microsoft.com/office/drawing/2014/main" id="{4FA0F589-52C0-4631-9A30-0F44D7B8110B}"/>
              </a:ext>
            </a:extLst>
          </p:cNvPr>
          <p:cNvGrpSpPr/>
          <p:nvPr/>
        </p:nvGrpSpPr>
        <p:grpSpPr>
          <a:xfrm>
            <a:off x="991120" y="1857544"/>
            <a:ext cx="385528" cy="490871"/>
            <a:chOff x="3335286" y="601670"/>
            <a:chExt cx="804678" cy="932160"/>
          </a:xfrm>
        </p:grpSpPr>
        <p:sp>
          <p:nvSpPr>
            <p:cNvPr id="95" name="Google Shape;902;p38">
              <a:extLst>
                <a:ext uri="{FF2B5EF4-FFF2-40B4-BE49-F238E27FC236}">
                  <a16:creationId xmlns:a16="http://schemas.microsoft.com/office/drawing/2014/main" id="{7343322C-731B-47C7-9E26-ADC3CB8E3B27}"/>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03;p38">
              <a:extLst>
                <a:ext uri="{FF2B5EF4-FFF2-40B4-BE49-F238E27FC236}">
                  <a16:creationId xmlns:a16="http://schemas.microsoft.com/office/drawing/2014/main" id="{94A7C7CF-4D23-4248-B507-0AB34AB79CB1}"/>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04;p38">
              <a:extLst>
                <a:ext uri="{FF2B5EF4-FFF2-40B4-BE49-F238E27FC236}">
                  <a16:creationId xmlns:a16="http://schemas.microsoft.com/office/drawing/2014/main" id="{A1F9CC2C-B2AB-43C7-9040-5F4FED44CFEF}"/>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05;p38">
              <a:extLst>
                <a:ext uri="{FF2B5EF4-FFF2-40B4-BE49-F238E27FC236}">
                  <a16:creationId xmlns:a16="http://schemas.microsoft.com/office/drawing/2014/main" id="{C2972832-6FC6-4C8F-8B8F-E27851CB61D6}"/>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06;p38">
              <a:extLst>
                <a:ext uri="{FF2B5EF4-FFF2-40B4-BE49-F238E27FC236}">
                  <a16:creationId xmlns:a16="http://schemas.microsoft.com/office/drawing/2014/main" id="{33987656-94E8-4FAD-9839-1EDC75A1CFC2}"/>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07;p38">
              <a:extLst>
                <a:ext uri="{FF2B5EF4-FFF2-40B4-BE49-F238E27FC236}">
                  <a16:creationId xmlns:a16="http://schemas.microsoft.com/office/drawing/2014/main" id="{99C6F8AC-6465-48D5-85AA-6C3A69D45960}"/>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08;p38">
              <a:extLst>
                <a:ext uri="{FF2B5EF4-FFF2-40B4-BE49-F238E27FC236}">
                  <a16:creationId xmlns:a16="http://schemas.microsoft.com/office/drawing/2014/main" id="{33F41372-E1CD-4DE1-921F-10E655C1D17E}"/>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916;p38">
            <a:extLst>
              <a:ext uri="{FF2B5EF4-FFF2-40B4-BE49-F238E27FC236}">
                <a16:creationId xmlns:a16="http://schemas.microsoft.com/office/drawing/2014/main" id="{2DFA02F6-6231-4A86-8472-D57FED5801A5}"/>
              </a:ext>
            </a:extLst>
          </p:cNvPr>
          <p:cNvSpPr txBox="1">
            <a:spLocks/>
          </p:cNvSpPr>
          <p:nvPr/>
        </p:nvSpPr>
        <p:spPr>
          <a:xfrm>
            <a:off x="990123" y="2005330"/>
            <a:ext cx="379267" cy="240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jalla One"/>
              <a:buNone/>
              <a:defRPr sz="2500" b="1" i="0" u="none" strike="noStrike" cap="none">
                <a:solidFill>
                  <a:schemeClr val="lt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800" dirty="0"/>
              <a:t>1</a:t>
            </a:r>
          </a:p>
        </p:txBody>
      </p:sp>
      <p:grpSp>
        <p:nvGrpSpPr>
          <p:cNvPr id="114" name="Google Shape;901;p38">
            <a:extLst>
              <a:ext uri="{FF2B5EF4-FFF2-40B4-BE49-F238E27FC236}">
                <a16:creationId xmlns:a16="http://schemas.microsoft.com/office/drawing/2014/main" id="{E214C9B9-5C16-48AE-B336-B931F16EB5D7}"/>
              </a:ext>
            </a:extLst>
          </p:cNvPr>
          <p:cNvGrpSpPr/>
          <p:nvPr/>
        </p:nvGrpSpPr>
        <p:grpSpPr>
          <a:xfrm>
            <a:off x="998597" y="3319363"/>
            <a:ext cx="385528" cy="490871"/>
            <a:chOff x="3335286" y="601670"/>
            <a:chExt cx="804678" cy="932160"/>
          </a:xfrm>
        </p:grpSpPr>
        <p:sp>
          <p:nvSpPr>
            <p:cNvPr id="115" name="Google Shape;902;p38">
              <a:extLst>
                <a:ext uri="{FF2B5EF4-FFF2-40B4-BE49-F238E27FC236}">
                  <a16:creationId xmlns:a16="http://schemas.microsoft.com/office/drawing/2014/main" id="{79EFD27B-52C4-4EEF-A65C-678C37EF6788}"/>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03;p38">
              <a:extLst>
                <a:ext uri="{FF2B5EF4-FFF2-40B4-BE49-F238E27FC236}">
                  <a16:creationId xmlns:a16="http://schemas.microsoft.com/office/drawing/2014/main" id="{F9D07B47-B134-49C7-90CA-B4713D73748A}"/>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904;p38">
              <a:extLst>
                <a:ext uri="{FF2B5EF4-FFF2-40B4-BE49-F238E27FC236}">
                  <a16:creationId xmlns:a16="http://schemas.microsoft.com/office/drawing/2014/main" id="{12A0B055-9FAF-42F6-AFE9-A438F3DB85B5}"/>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05;p38">
              <a:extLst>
                <a:ext uri="{FF2B5EF4-FFF2-40B4-BE49-F238E27FC236}">
                  <a16:creationId xmlns:a16="http://schemas.microsoft.com/office/drawing/2014/main" id="{3FA0C3F4-715D-4786-A94D-263CC540DBFD}"/>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06;p38">
              <a:extLst>
                <a:ext uri="{FF2B5EF4-FFF2-40B4-BE49-F238E27FC236}">
                  <a16:creationId xmlns:a16="http://schemas.microsoft.com/office/drawing/2014/main" id="{90D9D95B-673A-4B87-B253-E2CD0B96AEDA}"/>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07;p38">
              <a:extLst>
                <a:ext uri="{FF2B5EF4-FFF2-40B4-BE49-F238E27FC236}">
                  <a16:creationId xmlns:a16="http://schemas.microsoft.com/office/drawing/2014/main" id="{6A6CD4FE-ACD4-464A-AA07-52AA5EE22478}"/>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08;p38">
              <a:extLst>
                <a:ext uri="{FF2B5EF4-FFF2-40B4-BE49-F238E27FC236}">
                  <a16:creationId xmlns:a16="http://schemas.microsoft.com/office/drawing/2014/main" id="{50946E25-B83E-4BDA-9C7C-062DEADE75E9}"/>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911;p38">
            <a:extLst>
              <a:ext uri="{FF2B5EF4-FFF2-40B4-BE49-F238E27FC236}">
                <a16:creationId xmlns:a16="http://schemas.microsoft.com/office/drawing/2014/main" id="{DCBB9850-14F9-45BB-BB75-B4BA06FBFC72}"/>
              </a:ext>
            </a:extLst>
          </p:cNvPr>
          <p:cNvSpPr txBox="1">
            <a:spLocks/>
          </p:cNvSpPr>
          <p:nvPr/>
        </p:nvSpPr>
        <p:spPr>
          <a:xfrm>
            <a:off x="1457417" y="3293098"/>
            <a:ext cx="2126904" cy="3657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jalla One"/>
              <a:buNone/>
              <a:defRPr sz="22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SG" dirty="0"/>
              <a:t>CORE ANALYSIS</a:t>
            </a:r>
          </a:p>
        </p:txBody>
      </p:sp>
      <p:sp>
        <p:nvSpPr>
          <p:cNvPr id="123" name="Google Shape;912;p38">
            <a:extLst>
              <a:ext uri="{FF2B5EF4-FFF2-40B4-BE49-F238E27FC236}">
                <a16:creationId xmlns:a16="http://schemas.microsoft.com/office/drawing/2014/main" id="{E42CCC87-D7C2-4D52-8A65-A709B79530DB}"/>
              </a:ext>
            </a:extLst>
          </p:cNvPr>
          <p:cNvSpPr txBox="1">
            <a:spLocks/>
          </p:cNvSpPr>
          <p:nvPr/>
        </p:nvSpPr>
        <p:spPr>
          <a:xfrm>
            <a:off x="1665452" y="3617296"/>
            <a:ext cx="2609400" cy="4848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US" sz="1200" dirty="0"/>
              <a:t>Machine Learning models and new techniques learnt</a:t>
            </a:r>
          </a:p>
        </p:txBody>
      </p:sp>
      <p:sp>
        <p:nvSpPr>
          <p:cNvPr id="124" name="Google Shape;916;p38">
            <a:extLst>
              <a:ext uri="{FF2B5EF4-FFF2-40B4-BE49-F238E27FC236}">
                <a16:creationId xmlns:a16="http://schemas.microsoft.com/office/drawing/2014/main" id="{98F8D9FE-9878-4662-A4AE-9A6EA4FBD773}"/>
              </a:ext>
            </a:extLst>
          </p:cNvPr>
          <p:cNvSpPr txBox="1">
            <a:spLocks/>
          </p:cNvSpPr>
          <p:nvPr/>
        </p:nvSpPr>
        <p:spPr>
          <a:xfrm>
            <a:off x="997600" y="3446829"/>
            <a:ext cx="379267" cy="2400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jalla One"/>
              <a:buNone/>
              <a:defRPr sz="2500" b="1" i="0" u="none" strike="noStrike" cap="none">
                <a:solidFill>
                  <a:schemeClr val="lt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1800" dirty="0"/>
              <a:t>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5" name="Google Shape;1005;p41"/>
          <p:cNvSpPr txBox="1">
            <a:spLocks noGrp="1"/>
          </p:cNvSpPr>
          <p:nvPr>
            <p:ph type="body" idx="1"/>
          </p:nvPr>
        </p:nvSpPr>
        <p:spPr>
          <a:xfrm>
            <a:off x="1092819" y="1282391"/>
            <a:ext cx="7114478" cy="2464419"/>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dirty="0"/>
              <a:t>Aggregation (in-built function in pandas)</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US" sz="2000" dirty="0"/>
          </a:p>
          <a:p>
            <a:pPr marL="971550" lvl="1" indent="-514350">
              <a:buFont typeface="+mj-lt"/>
              <a:buAutoNum type="arabicPeriod"/>
            </a:pPr>
            <a:r>
              <a:rPr lang="en-SG" sz="2000" u="sng" dirty="0"/>
              <a:t>Case 1 </a:t>
            </a:r>
            <a:r>
              <a:rPr lang="en-SG" sz="2000" dirty="0"/>
              <a:t>(</a:t>
            </a:r>
            <a:r>
              <a:rPr lang="en-SG" sz="2000" dirty="0">
                <a:solidFill>
                  <a:srgbClr val="FF0000"/>
                </a:solidFill>
              </a:rPr>
              <a:t>bad client</a:t>
            </a:r>
            <a:r>
              <a:rPr lang="en-SG" sz="2000" dirty="0"/>
              <a:t>) – </a:t>
            </a:r>
            <a:r>
              <a:rPr lang="en-SG" sz="2000" dirty="0">
                <a:solidFill>
                  <a:srgbClr val="FF0000"/>
                </a:solidFill>
              </a:rPr>
              <a:t>4 months </a:t>
            </a:r>
            <a:r>
              <a:rPr lang="en-SG" sz="2000" dirty="0"/>
              <a:t>of bad record (i.e. ‘</a:t>
            </a:r>
            <a:r>
              <a:rPr lang="en-SG" sz="2000" dirty="0">
                <a:solidFill>
                  <a:srgbClr val="FF0000"/>
                </a:solidFill>
              </a:rPr>
              <a:t>1</a:t>
            </a:r>
            <a:r>
              <a:rPr lang="en-SG" sz="2000" dirty="0"/>
              <a:t>’), </a:t>
            </a:r>
            <a:r>
              <a:rPr lang="en-SG" sz="2000" dirty="0">
                <a:solidFill>
                  <a:schemeClr val="accent1"/>
                </a:solidFill>
              </a:rPr>
              <a:t>1 months </a:t>
            </a:r>
            <a:r>
              <a:rPr lang="en-SG" sz="2000" dirty="0"/>
              <a:t>of good record (i.e. ‘</a:t>
            </a:r>
            <a:r>
              <a:rPr lang="en-SG" sz="2000" dirty="0">
                <a:solidFill>
                  <a:schemeClr val="accent1"/>
                </a:solidFill>
              </a:rPr>
              <a:t>0</a:t>
            </a:r>
            <a:r>
              <a:rPr lang="en-SG" sz="2000" dirty="0"/>
              <a:t>’)</a:t>
            </a:r>
          </a:p>
          <a:p>
            <a:pPr marL="971550" lvl="1" indent="-514350">
              <a:buFont typeface="+mj-lt"/>
              <a:buAutoNum type="arabicPeriod"/>
            </a:pPr>
            <a:r>
              <a:rPr lang="en-SG" sz="2000" u="sng" dirty="0"/>
              <a:t>Case 2 </a:t>
            </a:r>
            <a:r>
              <a:rPr lang="en-SG" sz="2000" dirty="0"/>
              <a:t>(</a:t>
            </a:r>
            <a:r>
              <a:rPr lang="en-SG" sz="2000" dirty="0">
                <a:solidFill>
                  <a:schemeClr val="accent1"/>
                </a:solidFill>
              </a:rPr>
              <a:t>good client</a:t>
            </a:r>
            <a:r>
              <a:rPr lang="en-SG" sz="2000" dirty="0"/>
              <a:t>) – </a:t>
            </a:r>
            <a:r>
              <a:rPr lang="en-SG" sz="2000" dirty="0">
                <a:solidFill>
                  <a:schemeClr val="accent1"/>
                </a:solidFill>
              </a:rPr>
              <a:t>4 months </a:t>
            </a:r>
            <a:r>
              <a:rPr lang="en-SG" sz="2000" dirty="0"/>
              <a:t>of good record (i.e. ‘</a:t>
            </a:r>
            <a:r>
              <a:rPr lang="en-SG" sz="2000" dirty="0">
                <a:solidFill>
                  <a:schemeClr val="accent1"/>
                </a:solidFill>
              </a:rPr>
              <a:t>0</a:t>
            </a:r>
            <a:r>
              <a:rPr lang="en-SG" sz="2000" dirty="0"/>
              <a:t>’), </a:t>
            </a:r>
            <a:r>
              <a:rPr lang="en-SG" sz="2000" dirty="0">
                <a:solidFill>
                  <a:srgbClr val="FF0000"/>
                </a:solidFill>
              </a:rPr>
              <a:t>1 months</a:t>
            </a:r>
            <a:r>
              <a:rPr lang="en-SG" sz="2000" dirty="0"/>
              <a:t> of good record (i.e. ‘</a:t>
            </a:r>
            <a:r>
              <a:rPr lang="en-SG" sz="2000" dirty="0">
                <a:solidFill>
                  <a:srgbClr val="FF0000"/>
                </a:solidFill>
              </a:rPr>
              <a:t>1</a:t>
            </a:r>
            <a:r>
              <a:rPr lang="en-SG" sz="2000" dirty="0"/>
              <a:t>’)</a:t>
            </a:r>
          </a:p>
          <a:p>
            <a:pPr marL="971550" lvl="1" indent="-514350">
              <a:buFont typeface="+mj-lt"/>
              <a:buAutoNum type="arabicPeriod"/>
            </a:pPr>
            <a:endParaRPr sz="2000" dirty="0"/>
          </a:p>
        </p:txBody>
      </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endParaRPr dirty="0"/>
          </a:p>
        </p:txBody>
      </p:sp>
      <p:pic>
        <p:nvPicPr>
          <p:cNvPr id="3" name="Picture 2">
            <a:extLst>
              <a:ext uri="{FF2B5EF4-FFF2-40B4-BE49-F238E27FC236}">
                <a16:creationId xmlns:a16="http://schemas.microsoft.com/office/drawing/2014/main" id="{57864C03-F46E-4E26-B37C-75B75D0296C6}"/>
              </a:ext>
            </a:extLst>
          </p:cNvPr>
          <p:cNvPicPr>
            <a:picLocks noChangeAspect="1"/>
          </p:cNvPicPr>
          <p:nvPr/>
        </p:nvPicPr>
        <p:blipFill>
          <a:blip r:embed="rId3"/>
          <a:stretch>
            <a:fillRect/>
          </a:stretch>
        </p:blipFill>
        <p:spPr>
          <a:xfrm>
            <a:off x="1808162" y="3516312"/>
            <a:ext cx="5705475" cy="1057275"/>
          </a:xfrm>
          <a:prstGeom prst="rect">
            <a:avLst/>
          </a:prstGeom>
        </p:spPr>
      </p:pic>
    </p:spTree>
    <p:extLst>
      <p:ext uri="{BB962C8B-B14F-4D97-AF65-F5344CB8AC3E}">
        <p14:creationId xmlns:p14="http://schemas.microsoft.com/office/powerpoint/2010/main" val="331421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1026" name="Picture 2" descr="Arrows, converge, combine, join, watchkit icon - Download on Iconfinder">
            <a:extLst>
              <a:ext uri="{FF2B5EF4-FFF2-40B4-BE49-F238E27FC236}">
                <a16:creationId xmlns:a16="http://schemas.microsoft.com/office/drawing/2014/main" id="{1D240C35-BB6B-418B-902B-8E173E1C2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3783404" y="2150984"/>
            <a:ext cx="1884033" cy="15219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4E4973F-C7CA-479D-8216-65D18196418B}"/>
              </a:ext>
            </a:extLst>
          </p:cNvPr>
          <p:cNvSpPr/>
          <p:nvPr/>
        </p:nvSpPr>
        <p:spPr>
          <a:xfrm>
            <a:off x="2737079" y="3027682"/>
            <a:ext cx="1432988" cy="2070422"/>
          </a:xfrm>
          <a:prstGeom prst="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u="sng" dirty="0"/>
              <a:t>Aggregation</a:t>
            </a:r>
            <a:endParaRPr lang="en-US" u="sng"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SG" dirty="0"/>
          </a:p>
        </p:txBody>
      </p:sp>
      <p:grpSp>
        <p:nvGrpSpPr>
          <p:cNvPr id="998" name="Google Shape;998;p41"/>
          <p:cNvGrpSpPr/>
          <p:nvPr/>
        </p:nvGrpSpPr>
        <p:grpSpPr>
          <a:xfrm>
            <a:off x="1765001" y="378947"/>
            <a:ext cx="5613998" cy="778303"/>
            <a:chOff x="1828775" y="-454378"/>
            <a:chExt cx="5613998" cy="778303"/>
          </a:xfrm>
        </p:grpSpPr>
        <p:sp>
          <p:nvSpPr>
            <p:cNvPr id="999" name="Google Shape;999;p41"/>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41"/>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004" name="Google Shape;1004;p41"/>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006" name="Google Shape;1006;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Merging Records</a:t>
            </a:r>
            <a:endParaRPr dirty="0"/>
          </a:p>
        </p:txBody>
      </p:sp>
      <p:pic>
        <p:nvPicPr>
          <p:cNvPr id="6" name="Picture 5">
            <a:extLst>
              <a:ext uri="{FF2B5EF4-FFF2-40B4-BE49-F238E27FC236}">
                <a16:creationId xmlns:a16="http://schemas.microsoft.com/office/drawing/2014/main" id="{A31E8BAF-CF9F-4B93-ABE7-F4DF993F2496}"/>
              </a:ext>
            </a:extLst>
          </p:cNvPr>
          <p:cNvPicPr>
            <a:picLocks noChangeAspect="1"/>
          </p:cNvPicPr>
          <p:nvPr/>
        </p:nvPicPr>
        <p:blipFill>
          <a:blip r:embed="rId4"/>
          <a:stretch>
            <a:fillRect/>
          </a:stretch>
        </p:blipFill>
        <p:spPr>
          <a:xfrm>
            <a:off x="5494734" y="1775932"/>
            <a:ext cx="3277830" cy="2488319"/>
          </a:xfrm>
          <a:prstGeom prst="rect">
            <a:avLst/>
          </a:prstGeom>
        </p:spPr>
      </p:pic>
      <p:pic>
        <p:nvPicPr>
          <p:cNvPr id="11" name="Picture 10">
            <a:extLst>
              <a:ext uri="{FF2B5EF4-FFF2-40B4-BE49-F238E27FC236}">
                <a16:creationId xmlns:a16="http://schemas.microsoft.com/office/drawing/2014/main" id="{380F954A-F041-4853-908D-DDE920818211}"/>
              </a:ext>
            </a:extLst>
          </p:cNvPr>
          <p:cNvPicPr>
            <a:picLocks noChangeAspect="1"/>
          </p:cNvPicPr>
          <p:nvPr/>
        </p:nvPicPr>
        <p:blipFill>
          <a:blip r:embed="rId5"/>
          <a:stretch>
            <a:fillRect/>
          </a:stretch>
        </p:blipFill>
        <p:spPr>
          <a:xfrm>
            <a:off x="212166" y="3020358"/>
            <a:ext cx="2230244" cy="2123142"/>
          </a:xfrm>
          <a:prstGeom prst="rect">
            <a:avLst/>
          </a:prstGeom>
        </p:spPr>
      </p:pic>
      <p:pic>
        <p:nvPicPr>
          <p:cNvPr id="3" name="Picture 2">
            <a:extLst>
              <a:ext uri="{FF2B5EF4-FFF2-40B4-BE49-F238E27FC236}">
                <a16:creationId xmlns:a16="http://schemas.microsoft.com/office/drawing/2014/main" id="{E26CA51F-320C-4698-BCE8-19A20B838245}"/>
              </a:ext>
            </a:extLst>
          </p:cNvPr>
          <p:cNvPicPr>
            <a:picLocks noChangeAspect="1"/>
          </p:cNvPicPr>
          <p:nvPr/>
        </p:nvPicPr>
        <p:blipFill>
          <a:blip r:embed="rId6"/>
          <a:stretch>
            <a:fillRect/>
          </a:stretch>
        </p:blipFill>
        <p:spPr>
          <a:xfrm>
            <a:off x="202316" y="1692893"/>
            <a:ext cx="3973078" cy="973190"/>
          </a:xfrm>
          <a:prstGeom prst="rect">
            <a:avLst/>
          </a:prstGeom>
        </p:spPr>
      </p:pic>
      <p:sp>
        <p:nvSpPr>
          <p:cNvPr id="16" name="Right Brace 15">
            <a:extLst>
              <a:ext uri="{FF2B5EF4-FFF2-40B4-BE49-F238E27FC236}">
                <a16:creationId xmlns:a16="http://schemas.microsoft.com/office/drawing/2014/main" id="{9522DD85-9700-45A3-98EC-5359868DEE27}"/>
              </a:ext>
            </a:extLst>
          </p:cNvPr>
          <p:cNvSpPr/>
          <p:nvPr/>
        </p:nvSpPr>
        <p:spPr>
          <a:xfrm>
            <a:off x="2479830" y="3234432"/>
            <a:ext cx="350266" cy="600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7" name="TextBox 16">
            <a:extLst>
              <a:ext uri="{FF2B5EF4-FFF2-40B4-BE49-F238E27FC236}">
                <a16:creationId xmlns:a16="http://schemas.microsoft.com/office/drawing/2014/main" id="{42B0D03A-E2B4-42C1-8503-4AEF77ABEC87}"/>
              </a:ext>
            </a:extLst>
          </p:cNvPr>
          <p:cNvSpPr txBox="1"/>
          <p:nvPr/>
        </p:nvSpPr>
        <p:spPr>
          <a:xfrm>
            <a:off x="2854756" y="3441324"/>
            <a:ext cx="1204911" cy="184666"/>
          </a:xfrm>
          <a:prstGeom prst="rect">
            <a:avLst/>
          </a:prstGeom>
          <a:solidFill>
            <a:schemeClr val="bg1"/>
          </a:solidFill>
          <a:ln>
            <a:solidFill>
              <a:schemeClr val="accent1"/>
            </a:solidFill>
          </a:ln>
        </p:spPr>
        <p:txBody>
          <a:bodyPr wrap="square" rtlCol="0">
            <a:spAutoFit/>
          </a:bodyPr>
          <a:lstStyle/>
          <a:p>
            <a:r>
              <a:rPr lang="en-SG" sz="600" dirty="0">
                <a:solidFill>
                  <a:schemeClr val="accent1"/>
                </a:solidFill>
                <a:latin typeface="Chivo" panose="020B0604020202020204" charset="0"/>
              </a:rPr>
              <a:t>GOOD_OR_BAD_CLIENT = 0</a:t>
            </a:r>
          </a:p>
        </p:txBody>
      </p:sp>
      <p:sp>
        <p:nvSpPr>
          <p:cNvPr id="19" name="Right Brace 18">
            <a:extLst>
              <a:ext uri="{FF2B5EF4-FFF2-40B4-BE49-F238E27FC236}">
                <a16:creationId xmlns:a16="http://schemas.microsoft.com/office/drawing/2014/main" id="{38D2AFBC-1CF6-42FE-959D-88B3670572ED}"/>
              </a:ext>
            </a:extLst>
          </p:cNvPr>
          <p:cNvSpPr/>
          <p:nvPr/>
        </p:nvSpPr>
        <p:spPr>
          <a:xfrm>
            <a:off x="2470886" y="4362450"/>
            <a:ext cx="368733" cy="740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Right Brace 20">
            <a:extLst>
              <a:ext uri="{FF2B5EF4-FFF2-40B4-BE49-F238E27FC236}">
                <a16:creationId xmlns:a16="http://schemas.microsoft.com/office/drawing/2014/main" id="{670410AD-08C7-425A-B657-F7A0F9333E13}"/>
              </a:ext>
            </a:extLst>
          </p:cNvPr>
          <p:cNvSpPr/>
          <p:nvPr/>
        </p:nvSpPr>
        <p:spPr>
          <a:xfrm>
            <a:off x="2480441" y="3880819"/>
            <a:ext cx="332609" cy="2593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3" name="TextBox 22">
            <a:extLst>
              <a:ext uri="{FF2B5EF4-FFF2-40B4-BE49-F238E27FC236}">
                <a16:creationId xmlns:a16="http://schemas.microsoft.com/office/drawing/2014/main" id="{E80110E5-AFE8-4427-8B55-DC6D0A0C5E40}"/>
              </a:ext>
            </a:extLst>
          </p:cNvPr>
          <p:cNvSpPr txBox="1"/>
          <p:nvPr/>
        </p:nvSpPr>
        <p:spPr>
          <a:xfrm>
            <a:off x="2862116" y="3916211"/>
            <a:ext cx="1204911" cy="184666"/>
          </a:xfrm>
          <a:prstGeom prst="rect">
            <a:avLst/>
          </a:prstGeom>
          <a:solidFill>
            <a:schemeClr val="bg1"/>
          </a:solidFill>
          <a:ln>
            <a:solidFill>
              <a:schemeClr val="accent1"/>
            </a:solidFill>
          </a:ln>
        </p:spPr>
        <p:txBody>
          <a:bodyPr wrap="square" rtlCol="0">
            <a:spAutoFit/>
          </a:bodyPr>
          <a:lstStyle/>
          <a:p>
            <a:r>
              <a:rPr lang="en-SG" sz="600" dirty="0">
                <a:solidFill>
                  <a:schemeClr val="accent1"/>
                </a:solidFill>
                <a:latin typeface="Chivo" panose="020B0604020202020204" charset="0"/>
              </a:rPr>
              <a:t>GOOD_OR_BAD_CLIENT = 0</a:t>
            </a:r>
          </a:p>
        </p:txBody>
      </p:sp>
      <p:sp>
        <p:nvSpPr>
          <p:cNvPr id="24" name="TextBox 23">
            <a:extLst>
              <a:ext uri="{FF2B5EF4-FFF2-40B4-BE49-F238E27FC236}">
                <a16:creationId xmlns:a16="http://schemas.microsoft.com/office/drawing/2014/main" id="{287F1AA5-9BCB-4F84-BC7B-EEEA07748BD5}"/>
              </a:ext>
            </a:extLst>
          </p:cNvPr>
          <p:cNvSpPr txBox="1"/>
          <p:nvPr/>
        </p:nvSpPr>
        <p:spPr>
          <a:xfrm>
            <a:off x="2849395" y="4599881"/>
            <a:ext cx="1204911" cy="184666"/>
          </a:xfrm>
          <a:prstGeom prst="rect">
            <a:avLst/>
          </a:prstGeom>
          <a:solidFill>
            <a:schemeClr val="bg1"/>
          </a:solidFill>
          <a:ln>
            <a:solidFill>
              <a:schemeClr val="accent1"/>
            </a:solidFill>
          </a:ln>
        </p:spPr>
        <p:txBody>
          <a:bodyPr wrap="square" rtlCol="0">
            <a:spAutoFit/>
          </a:bodyPr>
          <a:lstStyle/>
          <a:p>
            <a:r>
              <a:rPr lang="en-SG" sz="600" dirty="0">
                <a:solidFill>
                  <a:schemeClr val="accent1"/>
                </a:solidFill>
                <a:latin typeface="Chivo" panose="020B0604020202020204" charset="0"/>
              </a:rPr>
              <a:t>GOOD_OR_BAD_CLIENT = 0</a:t>
            </a:r>
          </a:p>
        </p:txBody>
      </p:sp>
      <p:sp>
        <p:nvSpPr>
          <p:cNvPr id="30" name="TextBox 29">
            <a:extLst>
              <a:ext uri="{FF2B5EF4-FFF2-40B4-BE49-F238E27FC236}">
                <a16:creationId xmlns:a16="http://schemas.microsoft.com/office/drawing/2014/main" id="{C3EA169C-4CB3-47F3-BFE1-EE4E4A93EAB8}"/>
              </a:ext>
            </a:extLst>
          </p:cNvPr>
          <p:cNvSpPr txBox="1"/>
          <p:nvPr/>
        </p:nvSpPr>
        <p:spPr>
          <a:xfrm>
            <a:off x="2862116" y="4163861"/>
            <a:ext cx="1204911" cy="184666"/>
          </a:xfrm>
          <a:prstGeom prst="rect">
            <a:avLst/>
          </a:prstGeom>
          <a:solidFill>
            <a:schemeClr val="bg1"/>
          </a:solidFill>
          <a:ln>
            <a:solidFill>
              <a:srgbClr val="FF0000"/>
            </a:solidFill>
          </a:ln>
        </p:spPr>
        <p:txBody>
          <a:bodyPr wrap="square" rtlCol="0">
            <a:spAutoFit/>
          </a:bodyPr>
          <a:lstStyle/>
          <a:p>
            <a:r>
              <a:rPr lang="en-SG" sz="600" dirty="0">
                <a:solidFill>
                  <a:srgbClr val="FF0000"/>
                </a:solidFill>
                <a:latin typeface="Chivo" panose="020B0604020202020204" charset="0"/>
              </a:rPr>
              <a:t>GOOD_OR_BAD_CLIENT = 1</a:t>
            </a:r>
          </a:p>
        </p:txBody>
      </p:sp>
      <p:sp>
        <p:nvSpPr>
          <p:cNvPr id="31" name="Right Brace 30">
            <a:extLst>
              <a:ext uri="{FF2B5EF4-FFF2-40B4-BE49-F238E27FC236}">
                <a16:creationId xmlns:a16="http://schemas.microsoft.com/office/drawing/2014/main" id="{AEA2E1EE-5309-4C1B-95A0-9E0A97139358}"/>
              </a:ext>
            </a:extLst>
          </p:cNvPr>
          <p:cNvSpPr/>
          <p:nvPr/>
        </p:nvSpPr>
        <p:spPr>
          <a:xfrm>
            <a:off x="2476619" y="4172919"/>
            <a:ext cx="355481" cy="14508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TextBox 4">
            <a:extLst>
              <a:ext uri="{FF2B5EF4-FFF2-40B4-BE49-F238E27FC236}">
                <a16:creationId xmlns:a16="http://schemas.microsoft.com/office/drawing/2014/main" id="{2D5DC040-B094-4C35-81C9-ECEE598CF66E}"/>
              </a:ext>
            </a:extLst>
          </p:cNvPr>
          <p:cNvSpPr txBox="1"/>
          <p:nvPr/>
        </p:nvSpPr>
        <p:spPr>
          <a:xfrm>
            <a:off x="2524685" y="1472821"/>
            <a:ext cx="1783992" cy="261610"/>
          </a:xfrm>
          <a:prstGeom prst="rect">
            <a:avLst/>
          </a:prstGeom>
          <a:noFill/>
        </p:spPr>
        <p:txBody>
          <a:bodyPr wrap="square" rtlCol="0">
            <a:spAutoFit/>
          </a:bodyPr>
          <a:lstStyle/>
          <a:p>
            <a:r>
              <a:rPr lang="en-US" sz="1100" dirty="0">
                <a:solidFill>
                  <a:schemeClr val="accent3"/>
                </a:solidFill>
                <a:latin typeface="Chivo" panose="020B0604020202020204" charset="0"/>
              </a:rPr>
              <a:t>Application_Record.csv</a:t>
            </a:r>
            <a:endParaRPr lang="en-SG" sz="1100" dirty="0">
              <a:solidFill>
                <a:schemeClr val="accent3"/>
              </a:solidFill>
              <a:latin typeface="Chivo" panose="020B0604020202020204" charset="0"/>
            </a:endParaRPr>
          </a:p>
        </p:txBody>
      </p:sp>
      <p:sp>
        <p:nvSpPr>
          <p:cNvPr id="28" name="TextBox 27">
            <a:extLst>
              <a:ext uri="{FF2B5EF4-FFF2-40B4-BE49-F238E27FC236}">
                <a16:creationId xmlns:a16="http://schemas.microsoft.com/office/drawing/2014/main" id="{E77786F2-51E7-4C64-9F48-4C538EE69807}"/>
              </a:ext>
            </a:extLst>
          </p:cNvPr>
          <p:cNvSpPr txBox="1"/>
          <p:nvPr/>
        </p:nvSpPr>
        <p:spPr>
          <a:xfrm>
            <a:off x="1145585" y="2799750"/>
            <a:ext cx="1476503" cy="261610"/>
          </a:xfrm>
          <a:prstGeom prst="rect">
            <a:avLst/>
          </a:prstGeom>
          <a:noFill/>
        </p:spPr>
        <p:txBody>
          <a:bodyPr wrap="square" rtlCol="0">
            <a:spAutoFit/>
          </a:bodyPr>
          <a:lstStyle/>
          <a:p>
            <a:r>
              <a:rPr lang="en-US" sz="1100" dirty="0">
                <a:solidFill>
                  <a:schemeClr val="accent3"/>
                </a:solidFill>
                <a:latin typeface="Chivo" panose="020B0604020202020204" charset="0"/>
              </a:rPr>
              <a:t>Credit_Record.csv</a:t>
            </a:r>
            <a:endParaRPr lang="en-SG" sz="1100" dirty="0">
              <a:solidFill>
                <a:schemeClr val="accent3"/>
              </a:solidFill>
              <a:latin typeface="Chivo" panose="020B0604020202020204" charset="0"/>
            </a:endParaRPr>
          </a:p>
        </p:txBody>
      </p:sp>
    </p:spTree>
    <p:extLst>
      <p:ext uri="{BB962C8B-B14F-4D97-AF65-F5344CB8AC3E}">
        <p14:creationId xmlns:p14="http://schemas.microsoft.com/office/powerpoint/2010/main" val="18724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Flow</a:t>
            </a:r>
            <a:endParaRPr dirty="0"/>
          </a:p>
        </p:txBody>
      </p:sp>
      <p:sp>
        <p:nvSpPr>
          <p:cNvPr id="1787" name="Google Shape;1787;p58"/>
          <p:cNvSpPr txBox="1"/>
          <p:nvPr/>
        </p:nvSpPr>
        <p:spPr>
          <a:xfrm flipH="1">
            <a:off x="722262"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Intro to Dataset</a:t>
            </a:r>
            <a:endParaRPr sz="2200" b="1" dirty="0">
              <a:solidFill>
                <a:schemeClr val="tx1"/>
              </a:solidFill>
              <a:latin typeface="Fjalla One"/>
              <a:ea typeface="Fjalla One"/>
              <a:cs typeface="Fjalla One"/>
              <a:sym typeface="Fjalla One"/>
            </a:endParaRPr>
          </a:p>
        </p:txBody>
      </p:sp>
      <p:sp>
        <p:nvSpPr>
          <p:cNvPr id="1789" name="Google Shape;1789;p58"/>
          <p:cNvSpPr txBox="1"/>
          <p:nvPr/>
        </p:nvSpPr>
        <p:spPr>
          <a:xfrm flipH="1">
            <a:off x="2689904"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Data Engineering</a:t>
            </a:r>
            <a:endParaRPr sz="2200" b="1" dirty="0">
              <a:solidFill>
                <a:schemeClr val="tx1"/>
              </a:solidFill>
              <a:latin typeface="Fjalla One"/>
              <a:ea typeface="Fjalla One"/>
              <a:cs typeface="Fjalla One"/>
              <a:sym typeface="Fjalla One"/>
            </a:endParaRPr>
          </a:p>
        </p:txBody>
      </p:sp>
      <p:sp>
        <p:nvSpPr>
          <p:cNvPr id="1791" name="Google Shape;1791;p58"/>
          <p:cNvSpPr txBox="1"/>
          <p:nvPr/>
        </p:nvSpPr>
        <p:spPr>
          <a:xfrm flipH="1">
            <a:off x="4655596"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Core </a:t>
            </a:r>
          </a:p>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Analysis</a:t>
            </a:r>
            <a:endParaRPr sz="2200" b="1" dirty="0">
              <a:solidFill>
                <a:schemeClr val="accent3"/>
              </a:solidFill>
              <a:latin typeface="Fjalla One"/>
              <a:ea typeface="Fjalla One"/>
              <a:cs typeface="Fjalla One"/>
              <a:sym typeface="Fjalla One"/>
            </a:endParaRPr>
          </a:p>
        </p:txBody>
      </p:sp>
      <p:sp>
        <p:nvSpPr>
          <p:cNvPr id="1792" name="Google Shape;1792;p58"/>
          <p:cNvSpPr txBox="1"/>
          <p:nvPr/>
        </p:nvSpPr>
        <p:spPr>
          <a:xfrm flipH="1">
            <a:off x="6621287" y="326221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Conclusion &amp; Outcome</a:t>
            </a:r>
            <a:endParaRPr sz="2200" b="1" dirty="0">
              <a:solidFill>
                <a:schemeClr val="dk1"/>
              </a:solidFill>
              <a:latin typeface="Fjalla One"/>
              <a:ea typeface="Fjalla One"/>
              <a:cs typeface="Fjalla One"/>
              <a:sym typeface="Fjalla One"/>
            </a:endParaRPr>
          </a:p>
        </p:txBody>
      </p:sp>
      <p:grpSp>
        <p:nvGrpSpPr>
          <p:cNvPr id="1794" name="Google Shape;1794;p58"/>
          <p:cNvGrpSpPr/>
          <p:nvPr/>
        </p:nvGrpSpPr>
        <p:grpSpPr>
          <a:xfrm>
            <a:off x="1185308" y="2068967"/>
            <a:ext cx="875409" cy="1015029"/>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152950" y="2068967"/>
            <a:ext cx="875409" cy="1015029"/>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118641" y="2068967"/>
            <a:ext cx="875409" cy="1015029"/>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084333" y="2068967"/>
            <a:ext cx="875409" cy="1015029"/>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633150"/>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01</a:t>
            </a:r>
            <a:endParaRPr sz="2200" b="1" dirty="0">
              <a:solidFill>
                <a:schemeClr val="tx1"/>
              </a:solidFill>
              <a:latin typeface="Fjalla One"/>
              <a:ea typeface="Fjalla One"/>
              <a:cs typeface="Fjalla One"/>
              <a:sym typeface="Fjalla One"/>
            </a:endParaRPr>
          </a:p>
        </p:txBody>
      </p:sp>
      <p:sp>
        <p:nvSpPr>
          <p:cNvPr id="1827" name="Google Shape;1827;p58"/>
          <p:cNvSpPr txBox="1"/>
          <p:nvPr/>
        </p:nvSpPr>
        <p:spPr>
          <a:xfrm flipH="1">
            <a:off x="3069404"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02</a:t>
            </a:r>
            <a:endParaRPr sz="2200" b="1" dirty="0">
              <a:solidFill>
                <a:schemeClr val="tx1"/>
              </a:solidFill>
              <a:latin typeface="Fjalla One"/>
              <a:ea typeface="Fjalla One"/>
              <a:cs typeface="Fjalla One"/>
              <a:sym typeface="Fjalla One"/>
            </a:endParaRPr>
          </a:p>
        </p:txBody>
      </p:sp>
      <p:sp>
        <p:nvSpPr>
          <p:cNvPr id="1828" name="Google Shape;1828;p58"/>
          <p:cNvSpPr txBox="1"/>
          <p:nvPr/>
        </p:nvSpPr>
        <p:spPr>
          <a:xfrm flipH="1">
            <a:off x="5035096"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03</a:t>
            </a:r>
            <a:endParaRPr sz="2200" b="1" dirty="0">
              <a:solidFill>
                <a:schemeClr val="accent3"/>
              </a:solidFill>
              <a:latin typeface="Fjalla One"/>
              <a:ea typeface="Fjalla One"/>
              <a:cs typeface="Fjalla One"/>
              <a:sym typeface="Fjalla One"/>
            </a:endParaRPr>
          </a:p>
        </p:txBody>
      </p:sp>
      <p:sp>
        <p:nvSpPr>
          <p:cNvPr id="1829" name="Google Shape;1829;p58"/>
          <p:cNvSpPr txBox="1"/>
          <p:nvPr/>
        </p:nvSpPr>
        <p:spPr>
          <a:xfrm flipH="1">
            <a:off x="7000787"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04</a:t>
            </a:r>
            <a:endParaRPr sz="2200" b="1">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2144412" y="1816000"/>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815988"/>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815988"/>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46" name="Google Shape;1846;p58"/>
          <p:cNvGrpSpPr/>
          <p:nvPr/>
        </p:nvGrpSpPr>
        <p:grpSpPr>
          <a:xfrm>
            <a:off x="3358550" y="2350872"/>
            <a:ext cx="528986" cy="529595"/>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1415233" y="2285171"/>
            <a:ext cx="431984" cy="530368"/>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280;p67">
            <a:extLst>
              <a:ext uri="{FF2B5EF4-FFF2-40B4-BE49-F238E27FC236}">
                <a16:creationId xmlns:a16="http://schemas.microsoft.com/office/drawing/2014/main" id="{41753EA0-DBE1-487C-93D7-C5BDCE9DD236}"/>
              </a:ext>
            </a:extLst>
          </p:cNvPr>
          <p:cNvGrpSpPr/>
          <p:nvPr/>
        </p:nvGrpSpPr>
        <p:grpSpPr>
          <a:xfrm>
            <a:off x="5316353" y="2396210"/>
            <a:ext cx="529266" cy="484066"/>
            <a:chOff x="3163450" y="1984800"/>
            <a:chExt cx="446600" cy="407600"/>
          </a:xfrm>
        </p:grpSpPr>
        <p:sp>
          <p:nvSpPr>
            <p:cNvPr id="125" name="Google Shape;2281;p67">
              <a:extLst>
                <a:ext uri="{FF2B5EF4-FFF2-40B4-BE49-F238E27FC236}">
                  <a16:creationId xmlns:a16="http://schemas.microsoft.com/office/drawing/2014/main" id="{F7E47B59-9DF4-44EF-B225-4F3AE8FB3A1C}"/>
                </a:ext>
              </a:extLst>
            </p:cNvPr>
            <p:cNvSpPr/>
            <p:nvPr/>
          </p:nvSpPr>
          <p:spPr>
            <a:xfrm>
              <a:off x="3316775" y="2186675"/>
              <a:ext cx="139950" cy="175700"/>
            </a:xfrm>
            <a:custGeom>
              <a:avLst/>
              <a:gdLst/>
              <a:ahLst/>
              <a:cxnLst/>
              <a:rect l="l" t="t" r="r" b="b"/>
              <a:pathLst>
                <a:path w="5598" h="7028" extrusionOk="0">
                  <a:moveTo>
                    <a:pt x="2786" y="1125"/>
                  </a:moveTo>
                  <a:lnTo>
                    <a:pt x="3093" y="1150"/>
                  </a:lnTo>
                  <a:lnTo>
                    <a:pt x="3374" y="1253"/>
                  </a:lnTo>
                  <a:lnTo>
                    <a:pt x="3604" y="1380"/>
                  </a:lnTo>
                  <a:lnTo>
                    <a:pt x="3834" y="1559"/>
                  </a:lnTo>
                  <a:lnTo>
                    <a:pt x="4013" y="1764"/>
                  </a:lnTo>
                  <a:lnTo>
                    <a:pt x="4141" y="2019"/>
                  </a:lnTo>
                  <a:lnTo>
                    <a:pt x="4217" y="2300"/>
                  </a:lnTo>
                  <a:lnTo>
                    <a:pt x="4243" y="2581"/>
                  </a:lnTo>
                  <a:lnTo>
                    <a:pt x="4243" y="3527"/>
                  </a:lnTo>
                  <a:lnTo>
                    <a:pt x="4217" y="3808"/>
                  </a:lnTo>
                  <a:lnTo>
                    <a:pt x="4141" y="4089"/>
                  </a:lnTo>
                  <a:lnTo>
                    <a:pt x="4013" y="4345"/>
                  </a:lnTo>
                  <a:lnTo>
                    <a:pt x="3834" y="4549"/>
                  </a:lnTo>
                  <a:lnTo>
                    <a:pt x="3604" y="4728"/>
                  </a:lnTo>
                  <a:lnTo>
                    <a:pt x="3374" y="4856"/>
                  </a:lnTo>
                  <a:lnTo>
                    <a:pt x="3093" y="4958"/>
                  </a:lnTo>
                  <a:lnTo>
                    <a:pt x="2786" y="4984"/>
                  </a:lnTo>
                  <a:lnTo>
                    <a:pt x="2505" y="4958"/>
                  </a:lnTo>
                  <a:lnTo>
                    <a:pt x="2224" y="4856"/>
                  </a:lnTo>
                  <a:lnTo>
                    <a:pt x="1969" y="4728"/>
                  </a:lnTo>
                  <a:lnTo>
                    <a:pt x="1764" y="4549"/>
                  </a:lnTo>
                  <a:lnTo>
                    <a:pt x="1585" y="4345"/>
                  </a:lnTo>
                  <a:lnTo>
                    <a:pt x="1458" y="4089"/>
                  </a:lnTo>
                  <a:lnTo>
                    <a:pt x="1355" y="3808"/>
                  </a:lnTo>
                  <a:lnTo>
                    <a:pt x="1330" y="3527"/>
                  </a:lnTo>
                  <a:lnTo>
                    <a:pt x="1330" y="2581"/>
                  </a:lnTo>
                  <a:lnTo>
                    <a:pt x="1355" y="2300"/>
                  </a:lnTo>
                  <a:lnTo>
                    <a:pt x="1458" y="2019"/>
                  </a:lnTo>
                  <a:lnTo>
                    <a:pt x="1585" y="1764"/>
                  </a:lnTo>
                  <a:lnTo>
                    <a:pt x="1764" y="1559"/>
                  </a:lnTo>
                  <a:lnTo>
                    <a:pt x="1969" y="1380"/>
                  </a:lnTo>
                  <a:lnTo>
                    <a:pt x="2224" y="1253"/>
                  </a:lnTo>
                  <a:lnTo>
                    <a:pt x="2505" y="1150"/>
                  </a:lnTo>
                  <a:lnTo>
                    <a:pt x="2786" y="1125"/>
                  </a:lnTo>
                  <a:close/>
                  <a:moveTo>
                    <a:pt x="1" y="0"/>
                  </a:moveTo>
                  <a:lnTo>
                    <a:pt x="1" y="7028"/>
                  </a:lnTo>
                  <a:lnTo>
                    <a:pt x="5597" y="7028"/>
                  </a:lnTo>
                  <a:lnTo>
                    <a:pt x="55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82;p67">
              <a:extLst>
                <a:ext uri="{FF2B5EF4-FFF2-40B4-BE49-F238E27FC236}">
                  <a16:creationId xmlns:a16="http://schemas.microsoft.com/office/drawing/2014/main" id="{FDD88605-2F3C-41FF-8086-E45964C67F49}"/>
                </a:ext>
              </a:extLst>
            </p:cNvPr>
            <p:cNvSpPr/>
            <p:nvPr/>
          </p:nvSpPr>
          <p:spPr>
            <a:xfrm>
              <a:off x="3281000" y="2355325"/>
              <a:ext cx="211500" cy="37075"/>
            </a:xfrm>
            <a:custGeom>
              <a:avLst/>
              <a:gdLst/>
              <a:ahLst/>
              <a:cxnLst/>
              <a:rect l="l" t="t" r="r" b="b"/>
              <a:pathLst>
                <a:path w="8460" h="1483" extrusionOk="0">
                  <a:moveTo>
                    <a:pt x="359" y="1"/>
                  </a:moveTo>
                  <a:lnTo>
                    <a:pt x="256" y="26"/>
                  </a:lnTo>
                  <a:lnTo>
                    <a:pt x="180" y="77"/>
                  </a:lnTo>
                  <a:lnTo>
                    <a:pt x="129" y="129"/>
                  </a:lnTo>
                  <a:lnTo>
                    <a:pt x="78" y="205"/>
                  </a:lnTo>
                  <a:lnTo>
                    <a:pt x="26" y="256"/>
                  </a:lnTo>
                  <a:lnTo>
                    <a:pt x="1" y="359"/>
                  </a:lnTo>
                  <a:lnTo>
                    <a:pt x="1" y="435"/>
                  </a:lnTo>
                  <a:lnTo>
                    <a:pt x="1" y="1049"/>
                  </a:lnTo>
                  <a:lnTo>
                    <a:pt x="1" y="1125"/>
                  </a:lnTo>
                  <a:lnTo>
                    <a:pt x="26" y="1202"/>
                  </a:lnTo>
                  <a:lnTo>
                    <a:pt x="78" y="1278"/>
                  </a:lnTo>
                  <a:lnTo>
                    <a:pt x="129" y="1355"/>
                  </a:lnTo>
                  <a:lnTo>
                    <a:pt x="180" y="1406"/>
                  </a:lnTo>
                  <a:lnTo>
                    <a:pt x="256" y="1457"/>
                  </a:lnTo>
                  <a:lnTo>
                    <a:pt x="359" y="1483"/>
                  </a:lnTo>
                  <a:lnTo>
                    <a:pt x="8102" y="1483"/>
                  </a:lnTo>
                  <a:lnTo>
                    <a:pt x="8178" y="1457"/>
                  </a:lnTo>
                  <a:lnTo>
                    <a:pt x="8255" y="1406"/>
                  </a:lnTo>
                  <a:lnTo>
                    <a:pt x="8332" y="1355"/>
                  </a:lnTo>
                  <a:lnTo>
                    <a:pt x="8383" y="1278"/>
                  </a:lnTo>
                  <a:lnTo>
                    <a:pt x="8434" y="1202"/>
                  </a:lnTo>
                  <a:lnTo>
                    <a:pt x="8459" y="1125"/>
                  </a:lnTo>
                  <a:lnTo>
                    <a:pt x="8459" y="1049"/>
                  </a:lnTo>
                  <a:lnTo>
                    <a:pt x="8459" y="435"/>
                  </a:lnTo>
                  <a:lnTo>
                    <a:pt x="8459" y="359"/>
                  </a:lnTo>
                  <a:lnTo>
                    <a:pt x="8434" y="256"/>
                  </a:lnTo>
                  <a:lnTo>
                    <a:pt x="8383" y="205"/>
                  </a:lnTo>
                  <a:lnTo>
                    <a:pt x="8332" y="129"/>
                  </a:lnTo>
                  <a:lnTo>
                    <a:pt x="8255" y="77"/>
                  </a:lnTo>
                  <a:lnTo>
                    <a:pt x="8178" y="26"/>
                  </a:lnTo>
                  <a:lnTo>
                    <a:pt x="8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83;p67">
              <a:extLst>
                <a:ext uri="{FF2B5EF4-FFF2-40B4-BE49-F238E27FC236}">
                  <a16:creationId xmlns:a16="http://schemas.microsoft.com/office/drawing/2014/main" id="{7E4EF858-B387-40C5-BF82-E38A054C8FB5}"/>
                </a:ext>
              </a:extLst>
            </p:cNvPr>
            <p:cNvSpPr/>
            <p:nvPr/>
          </p:nvSpPr>
          <p:spPr>
            <a:xfrm>
              <a:off x="3163450" y="2214775"/>
              <a:ext cx="446600" cy="56250"/>
            </a:xfrm>
            <a:custGeom>
              <a:avLst/>
              <a:gdLst/>
              <a:ahLst/>
              <a:cxnLst/>
              <a:rect l="l" t="t" r="r" b="b"/>
              <a:pathLst>
                <a:path w="17864" h="2250" extrusionOk="0">
                  <a:moveTo>
                    <a:pt x="8919" y="1"/>
                  </a:moveTo>
                  <a:lnTo>
                    <a:pt x="1" y="333"/>
                  </a:lnTo>
                  <a:lnTo>
                    <a:pt x="1" y="1560"/>
                  </a:lnTo>
                  <a:lnTo>
                    <a:pt x="26" y="1687"/>
                  </a:lnTo>
                  <a:lnTo>
                    <a:pt x="52" y="1815"/>
                  </a:lnTo>
                  <a:lnTo>
                    <a:pt x="129" y="1943"/>
                  </a:lnTo>
                  <a:lnTo>
                    <a:pt x="205" y="2045"/>
                  </a:lnTo>
                  <a:lnTo>
                    <a:pt x="308" y="2122"/>
                  </a:lnTo>
                  <a:lnTo>
                    <a:pt x="435" y="2198"/>
                  </a:lnTo>
                  <a:lnTo>
                    <a:pt x="563" y="2224"/>
                  </a:lnTo>
                  <a:lnTo>
                    <a:pt x="716" y="2250"/>
                  </a:lnTo>
                  <a:lnTo>
                    <a:pt x="17148" y="2250"/>
                  </a:lnTo>
                  <a:lnTo>
                    <a:pt x="17301" y="2224"/>
                  </a:lnTo>
                  <a:lnTo>
                    <a:pt x="17429" y="2198"/>
                  </a:lnTo>
                  <a:lnTo>
                    <a:pt x="17531" y="2122"/>
                  </a:lnTo>
                  <a:lnTo>
                    <a:pt x="17659" y="2045"/>
                  </a:lnTo>
                  <a:lnTo>
                    <a:pt x="17736" y="1943"/>
                  </a:lnTo>
                  <a:lnTo>
                    <a:pt x="17787" y="1815"/>
                  </a:lnTo>
                  <a:lnTo>
                    <a:pt x="17838" y="1687"/>
                  </a:lnTo>
                  <a:lnTo>
                    <a:pt x="17863" y="1560"/>
                  </a:lnTo>
                  <a:lnTo>
                    <a:pt x="17863" y="333"/>
                  </a:lnTo>
                  <a:lnTo>
                    <a:pt x="8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84;p67">
              <a:extLst>
                <a:ext uri="{FF2B5EF4-FFF2-40B4-BE49-F238E27FC236}">
                  <a16:creationId xmlns:a16="http://schemas.microsoft.com/office/drawing/2014/main" id="{AF616F43-C46D-404B-9354-71A0A35B5033}"/>
                </a:ext>
              </a:extLst>
            </p:cNvPr>
            <p:cNvSpPr/>
            <p:nvPr/>
          </p:nvSpPr>
          <p:spPr>
            <a:xfrm>
              <a:off x="3163450" y="2001400"/>
              <a:ext cx="446600" cy="221725"/>
            </a:xfrm>
            <a:custGeom>
              <a:avLst/>
              <a:gdLst/>
              <a:ahLst/>
              <a:cxnLst/>
              <a:rect l="l" t="t" r="r" b="b"/>
              <a:pathLst>
                <a:path w="17864" h="8869" extrusionOk="0">
                  <a:moveTo>
                    <a:pt x="716" y="1"/>
                  </a:moveTo>
                  <a:lnTo>
                    <a:pt x="563" y="26"/>
                  </a:lnTo>
                  <a:lnTo>
                    <a:pt x="435" y="52"/>
                  </a:lnTo>
                  <a:lnTo>
                    <a:pt x="308" y="128"/>
                  </a:lnTo>
                  <a:lnTo>
                    <a:pt x="205" y="205"/>
                  </a:lnTo>
                  <a:lnTo>
                    <a:pt x="129" y="307"/>
                  </a:lnTo>
                  <a:lnTo>
                    <a:pt x="52" y="435"/>
                  </a:lnTo>
                  <a:lnTo>
                    <a:pt x="26" y="563"/>
                  </a:lnTo>
                  <a:lnTo>
                    <a:pt x="1" y="691"/>
                  </a:lnTo>
                  <a:lnTo>
                    <a:pt x="1" y="8868"/>
                  </a:lnTo>
                  <a:lnTo>
                    <a:pt x="17863" y="8868"/>
                  </a:lnTo>
                  <a:lnTo>
                    <a:pt x="17863" y="691"/>
                  </a:lnTo>
                  <a:lnTo>
                    <a:pt x="17838" y="563"/>
                  </a:lnTo>
                  <a:lnTo>
                    <a:pt x="17787" y="435"/>
                  </a:lnTo>
                  <a:lnTo>
                    <a:pt x="17736" y="307"/>
                  </a:lnTo>
                  <a:lnTo>
                    <a:pt x="17659" y="205"/>
                  </a:lnTo>
                  <a:lnTo>
                    <a:pt x="17531" y="128"/>
                  </a:lnTo>
                  <a:lnTo>
                    <a:pt x="17429" y="52"/>
                  </a:lnTo>
                  <a:lnTo>
                    <a:pt x="17301" y="26"/>
                  </a:lnTo>
                  <a:lnTo>
                    <a:pt x="17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85;p67">
              <a:extLst>
                <a:ext uri="{FF2B5EF4-FFF2-40B4-BE49-F238E27FC236}">
                  <a16:creationId xmlns:a16="http://schemas.microsoft.com/office/drawing/2014/main" id="{76D20888-3828-431C-86A6-3D042F42D2C0}"/>
                </a:ext>
              </a:extLst>
            </p:cNvPr>
            <p:cNvSpPr/>
            <p:nvPr/>
          </p:nvSpPr>
          <p:spPr>
            <a:xfrm>
              <a:off x="3163450" y="1984800"/>
              <a:ext cx="446600" cy="37075"/>
            </a:xfrm>
            <a:custGeom>
              <a:avLst/>
              <a:gdLst/>
              <a:ahLst/>
              <a:cxnLst/>
              <a:rect l="l" t="t" r="r" b="b"/>
              <a:pathLst>
                <a:path w="17864" h="1483" extrusionOk="0">
                  <a:moveTo>
                    <a:pt x="716" y="0"/>
                  </a:moveTo>
                  <a:lnTo>
                    <a:pt x="563" y="26"/>
                  </a:lnTo>
                  <a:lnTo>
                    <a:pt x="435" y="51"/>
                  </a:lnTo>
                  <a:lnTo>
                    <a:pt x="308" y="128"/>
                  </a:lnTo>
                  <a:lnTo>
                    <a:pt x="205" y="205"/>
                  </a:lnTo>
                  <a:lnTo>
                    <a:pt x="129" y="307"/>
                  </a:lnTo>
                  <a:lnTo>
                    <a:pt x="52" y="435"/>
                  </a:lnTo>
                  <a:lnTo>
                    <a:pt x="26" y="562"/>
                  </a:lnTo>
                  <a:lnTo>
                    <a:pt x="1" y="716"/>
                  </a:lnTo>
                  <a:lnTo>
                    <a:pt x="1" y="1482"/>
                  </a:lnTo>
                  <a:lnTo>
                    <a:pt x="17863" y="1482"/>
                  </a:lnTo>
                  <a:lnTo>
                    <a:pt x="17863" y="716"/>
                  </a:lnTo>
                  <a:lnTo>
                    <a:pt x="17838" y="562"/>
                  </a:lnTo>
                  <a:lnTo>
                    <a:pt x="17787" y="435"/>
                  </a:lnTo>
                  <a:lnTo>
                    <a:pt x="17736" y="307"/>
                  </a:lnTo>
                  <a:lnTo>
                    <a:pt x="17659" y="205"/>
                  </a:lnTo>
                  <a:lnTo>
                    <a:pt x="17531" y="128"/>
                  </a:lnTo>
                  <a:lnTo>
                    <a:pt x="17429" y="51"/>
                  </a:lnTo>
                  <a:lnTo>
                    <a:pt x="17301" y="26"/>
                  </a:lnTo>
                  <a:lnTo>
                    <a:pt x="17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86;p67">
              <a:extLst>
                <a:ext uri="{FF2B5EF4-FFF2-40B4-BE49-F238E27FC236}">
                  <a16:creationId xmlns:a16="http://schemas.microsoft.com/office/drawing/2014/main" id="{E8213E14-AB2A-4B79-BA2D-2E03BCCBAB13}"/>
                </a:ext>
              </a:extLst>
            </p:cNvPr>
            <p:cNvSpPr/>
            <p:nvPr/>
          </p:nvSpPr>
          <p:spPr>
            <a:xfrm>
              <a:off x="3215200" y="2054425"/>
              <a:ext cx="138675" cy="32600"/>
            </a:xfrm>
            <a:custGeom>
              <a:avLst/>
              <a:gdLst/>
              <a:ahLst/>
              <a:cxnLst/>
              <a:rect l="l" t="t" r="r" b="b"/>
              <a:pathLst>
                <a:path w="5547" h="1304" extrusionOk="0">
                  <a:moveTo>
                    <a:pt x="307" y="1"/>
                  </a:moveTo>
                  <a:lnTo>
                    <a:pt x="231" y="26"/>
                  </a:lnTo>
                  <a:lnTo>
                    <a:pt x="103" y="103"/>
                  </a:lnTo>
                  <a:lnTo>
                    <a:pt x="26" y="231"/>
                  </a:lnTo>
                  <a:lnTo>
                    <a:pt x="1" y="307"/>
                  </a:lnTo>
                  <a:lnTo>
                    <a:pt x="1" y="384"/>
                  </a:lnTo>
                  <a:lnTo>
                    <a:pt x="1" y="895"/>
                  </a:lnTo>
                  <a:lnTo>
                    <a:pt x="1" y="997"/>
                  </a:lnTo>
                  <a:lnTo>
                    <a:pt x="26" y="1048"/>
                  </a:lnTo>
                  <a:lnTo>
                    <a:pt x="103" y="1176"/>
                  </a:lnTo>
                  <a:lnTo>
                    <a:pt x="231" y="1253"/>
                  </a:lnTo>
                  <a:lnTo>
                    <a:pt x="307" y="1278"/>
                  </a:lnTo>
                  <a:lnTo>
                    <a:pt x="384" y="1304"/>
                  </a:lnTo>
                  <a:lnTo>
                    <a:pt x="5163" y="1304"/>
                  </a:lnTo>
                  <a:lnTo>
                    <a:pt x="5239" y="1278"/>
                  </a:lnTo>
                  <a:lnTo>
                    <a:pt x="5316" y="1253"/>
                  </a:lnTo>
                  <a:lnTo>
                    <a:pt x="5444" y="1176"/>
                  </a:lnTo>
                  <a:lnTo>
                    <a:pt x="5521" y="1048"/>
                  </a:lnTo>
                  <a:lnTo>
                    <a:pt x="5546" y="997"/>
                  </a:lnTo>
                  <a:lnTo>
                    <a:pt x="5546" y="895"/>
                  </a:lnTo>
                  <a:lnTo>
                    <a:pt x="5546" y="384"/>
                  </a:lnTo>
                  <a:lnTo>
                    <a:pt x="5546" y="307"/>
                  </a:lnTo>
                  <a:lnTo>
                    <a:pt x="5521" y="231"/>
                  </a:lnTo>
                  <a:lnTo>
                    <a:pt x="5444" y="103"/>
                  </a:lnTo>
                  <a:lnTo>
                    <a:pt x="5316" y="26"/>
                  </a:lnTo>
                  <a:lnTo>
                    <a:pt x="52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87;p67">
              <a:extLst>
                <a:ext uri="{FF2B5EF4-FFF2-40B4-BE49-F238E27FC236}">
                  <a16:creationId xmlns:a16="http://schemas.microsoft.com/office/drawing/2014/main" id="{377E1673-AFFC-49C7-AD0C-4000EEEDEB01}"/>
                </a:ext>
              </a:extLst>
            </p:cNvPr>
            <p:cNvSpPr/>
            <p:nvPr/>
          </p:nvSpPr>
          <p:spPr>
            <a:xfrm>
              <a:off x="3318700" y="2054425"/>
              <a:ext cx="35175" cy="32600"/>
            </a:xfrm>
            <a:custGeom>
              <a:avLst/>
              <a:gdLst/>
              <a:ahLst/>
              <a:cxnLst/>
              <a:rect l="l" t="t" r="r" b="b"/>
              <a:pathLst>
                <a:path w="1407" h="1304" extrusionOk="0">
                  <a:moveTo>
                    <a:pt x="1" y="1"/>
                  </a:moveTo>
                  <a:lnTo>
                    <a:pt x="154" y="26"/>
                  </a:lnTo>
                  <a:lnTo>
                    <a:pt x="256" y="103"/>
                  </a:lnTo>
                  <a:lnTo>
                    <a:pt x="333" y="205"/>
                  </a:lnTo>
                  <a:lnTo>
                    <a:pt x="358" y="358"/>
                  </a:lnTo>
                  <a:lnTo>
                    <a:pt x="358" y="946"/>
                  </a:lnTo>
                  <a:lnTo>
                    <a:pt x="333" y="1074"/>
                  </a:lnTo>
                  <a:lnTo>
                    <a:pt x="256" y="1202"/>
                  </a:lnTo>
                  <a:lnTo>
                    <a:pt x="154" y="1278"/>
                  </a:lnTo>
                  <a:lnTo>
                    <a:pt x="1" y="1304"/>
                  </a:lnTo>
                  <a:lnTo>
                    <a:pt x="1023" y="1304"/>
                  </a:lnTo>
                  <a:lnTo>
                    <a:pt x="1099" y="1278"/>
                  </a:lnTo>
                  <a:lnTo>
                    <a:pt x="1176" y="1253"/>
                  </a:lnTo>
                  <a:lnTo>
                    <a:pt x="1304" y="1176"/>
                  </a:lnTo>
                  <a:lnTo>
                    <a:pt x="1381" y="1048"/>
                  </a:lnTo>
                  <a:lnTo>
                    <a:pt x="1406" y="997"/>
                  </a:lnTo>
                  <a:lnTo>
                    <a:pt x="1406" y="895"/>
                  </a:lnTo>
                  <a:lnTo>
                    <a:pt x="1406" y="384"/>
                  </a:lnTo>
                  <a:lnTo>
                    <a:pt x="1406" y="307"/>
                  </a:lnTo>
                  <a:lnTo>
                    <a:pt x="1381" y="231"/>
                  </a:lnTo>
                  <a:lnTo>
                    <a:pt x="1304" y="103"/>
                  </a:lnTo>
                  <a:lnTo>
                    <a:pt x="1176" y="26"/>
                  </a:lnTo>
                  <a:lnTo>
                    <a:pt x="109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88;p67">
              <a:extLst>
                <a:ext uri="{FF2B5EF4-FFF2-40B4-BE49-F238E27FC236}">
                  <a16:creationId xmlns:a16="http://schemas.microsoft.com/office/drawing/2014/main" id="{DC018983-1DF6-4076-8C24-6D760ECD7534}"/>
                </a:ext>
              </a:extLst>
            </p:cNvPr>
            <p:cNvSpPr/>
            <p:nvPr/>
          </p:nvSpPr>
          <p:spPr>
            <a:xfrm>
              <a:off x="3533350" y="1996925"/>
              <a:ext cx="13450" cy="13450"/>
            </a:xfrm>
            <a:custGeom>
              <a:avLst/>
              <a:gdLst/>
              <a:ahLst/>
              <a:cxnLst/>
              <a:rect l="l" t="t" r="r" b="b"/>
              <a:pathLst>
                <a:path w="538" h="538" extrusionOk="0">
                  <a:moveTo>
                    <a:pt x="256" y="1"/>
                  </a:moveTo>
                  <a:lnTo>
                    <a:pt x="154" y="26"/>
                  </a:lnTo>
                  <a:lnTo>
                    <a:pt x="78" y="77"/>
                  </a:lnTo>
                  <a:lnTo>
                    <a:pt x="1" y="154"/>
                  </a:lnTo>
                  <a:lnTo>
                    <a:pt x="1" y="256"/>
                  </a:lnTo>
                  <a:lnTo>
                    <a:pt x="1" y="359"/>
                  </a:lnTo>
                  <a:lnTo>
                    <a:pt x="78" y="461"/>
                  </a:lnTo>
                  <a:lnTo>
                    <a:pt x="154" y="512"/>
                  </a:lnTo>
                  <a:lnTo>
                    <a:pt x="256" y="537"/>
                  </a:lnTo>
                  <a:lnTo>
                    <a:pt x="359" y="512"/>
                  </a:lnTo>
                  <a:lnTo>
                    <a:pt x="461" y="461"/>
                  </a:lnTo>
                  <a:lnTo>
                    <a:pt x="512" y="359"/>
                  </a:lnTo>
                  <a:lnTo>
                    <a:pt x="538" y="256"/>
                  </a:lnTo>
                  <a:lnTo>
                    <a:pt x="512" y="154"/>
                  </a:lnTo>
                  <a:lnTo>
                    <a:pt x="461"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89;p67">
              <a:extLst>
                <a:ext uri="{FF2B5EF4-FFF2-40B4-BE49-F238E27FC236}">
                  <a16:creationId xmlns:a16="http://schemas.microsoft.com/office/drawing/2014/main" id="{68B91A93-F8EB-4BFC-AB48-C88676421FFA}"/>
                </a:ext>
              </a:extLst>
            </p:cNvPr>
            <p:cNvSpPr/>
            <p:nvPr/>
          </p:nvSpPr>
          <p:spPr>
            <a:xfrm>
              <a:off x="3558925" y="1996925"/>
              <a:ext cx="13425" cy="13450"/>
            </a:xfrm>
            <a:custGeom>
              <a:avLst/>
              <a:gdLst/>
              <a:ahLst/>
              <a:cxnLst/>
              <a:rect l="l" t="t" r="r" b="b"/>
              <a:pathLst>
                <a:path w="537" h="538" extrusionOk="0">
                  <a:moveTo>
                    <a:pt x="256" y="1"/>
                  </a:moveTo>
                  <a:lnTo>
                    <a:pt x="153" y="26"/>
                  </a:lnTo>
                  <a:lnTo>
                    <a:pt x="77" y="77"/>
                  </a:lnTo>
                  <a:lnTo>
                    <a:pt x="0" y="154"/>
                  </a:lnTo>
                  <a:lnTo>
                    <a:pt x="0" y="256"/>
                  </a:lnTo>
                  <a:lnTo>
                    <a:pt x="0" y="359"/>
                  </a:lnTo>
                  <a:lnTo>
                    <a:pt x="77" y="461"/>
                  </a:lnTo>
                  <a:lnTo>
                    <a:pt x="153" y="512"/>
                  </a:lnTo>
                  <a:lnTo>
                    <a:pt x="256" y="537"/>
                  </a:lnTo>
                  <a:lnTo>
                    <a:pt x="358" y="512"/>
                  </a:lnTo>
                  <a:lnTo>
                    <a:pt x="460" y="461"/>
                  </a:lnTo>
                  <a:lnTo>
                    <a:pt x="511" y="359"/>
                  </a:lnTo>
                  <a:lnTo>
                    <a:pt x="537" y="256"/>
                  </a:lnTo>
                  <a:lnTo>
                    <a:pt x="511" y="154"/>
                  </a:lnTo>
                  <a:lnTo>
                    <a:pt x="460"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90;p67">
              <a:extLst>
                <a:ext uri="{FF2B5EF4-FFF2-40B4-BE49-F238E27FC236}">
                  <a16:creationId xmlns:a16="http://schemas.microsoft.com/office/drawing/2014/main" id="{4EE93B9E-B93C-4902-84B7-EB94A3DEBFEC}"/>
                </a:ext>
              </a:extLst>
            </p:cNvPr>
            <p:cNvSpPr/>
            <p:nvPr/>
          </p:nvSpPr>
          <p:spPr>
            <a:xfrm>
              <a:off x="3215200" y="2118950"/>
              <a:ext cx="93300" cy="13450"/>
            </a:xfrm>
            <a:custGeom>
              <a:avLst/>
              <a:gdLst/>
              <a:ahLst/>
              <a:cxnLst/>
              <a:rect l="l" t="t" r="r" b="b"/>
              <a:pathLst>
                <a:path w="3732" h="538" extrusionOk="0">
                  <a:moveTo>
                    <a:pt x="256" y="1"/>
                  </a:moveTo>
                  <a:lnTo>
                    <a:pt x="154" y="26"/>
                  </a:lnTo>
                  <a:lnTo>
                    <a:pt x="77" y="77"/>
                  </a:lnTo>
                  <a:lnTo>
                    <a:pt x="1" y="154"/>
                  </a:lnTo>
                  <a:lnTo>
                    <a:pt x="1" y="282"/>
                  </a:lnTo>
                  <a:lnTo>
                    <a:pt x="1" y="384"/>
                  </a:lnTo>
                  <a:lnTo>
                    <a:pt x="77" y="461"/>
                  </a:lnTo>
                  <a:lnTo>
                    <a:pt x="154" y="512"/>
                  </a:lnTo>
                  <a:lnTo>
                    <a:pt x="256" y="537"/>
                  </a:lnTo>
                  <a:lnTo>
                    <a:pt x="3451" y="537"/>
                  </a:lnTo>
                  <a:lnTo>
                    <a:pt x="3553" y="512"/>
                  </a:lnTo>
                  <a:lnTo>
                    <a:pt x="3655" y="461"/>
                  </a:lnTo>
                  <a:lnTo>
                    <a:pt x="3706" y="384"/>
                  </a:lnTo>
                  <a:lnTo>
                    <a:pt x="3732" y="282"/>
                  </a:lnTo>
                  <a:lnTo>
                    <a:pt x="3706" y="154"/>
                  </a:lnTo>
                  <a:lnTo>
                    <a:pt x="3655" y="77"/>
                  </a:lnTo>
                  <a:lnTo>
                    <a:pt x="3553" y="26"/>
                  </a:lnTo>
                  <a:lnTo>
                    <a:pt x="3451"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91;p67">
              <a:extLst>
                <a:ext uri="{FF2B5EF4-FFF2-40B4-BE49-F238E27FC236}">
                  <a16:creationId xmlns:a16="http://schemas.microsoft.com/office/drawing/2014/main" id="{DCE45493-92D6-401A-B440-C36AC962336B}"/>
                </a:ext>
              </a:extLst>
            </p:cNvPr>
            <p:cNvSpPr/>
            <p:nvPr/>
          </p:nvSpPr>
          <p:spPr>
            <a:xfrm>
              <a:off x="3215200" y="2151525"/>
              <a:ext cx="145700" cy="13450"/>
            </a:xfrm>
            <a:custGeom>
              <a:avLst/>
              <a:gdLst/>
              <a:ahLst/>
              <a:cxnLst/>
              <a:rect l="l" t="t" r="r" b="b"/>
              <a:pathLst>
                <a:path w="5828" h="538" extrusionOk="0">
                  <a:moveTo>
                    <a:pt x="256" y="1"/>
                  </a:moveTo>
                  <a:lnTo>
                    <a:pt x="154" y="26"/>
                  </a:lnTo>
                  <a:lnTo>
                    <a:pt x="77" y="78"/>
                  </a:lnTo>
                  <a:lnTo>
                    <a:pt x="1" y="154"/>
                  </a:lnTo>
                  <a:lnTo>
                    <a:pt x="1" y="256"/>
                  </a:lnTo>
                  <a:lnTo>
                    <a:pt x="1" y="359"/>
                  </a:lnTo>
                  <a:lnTo>
                    <a:pt x="77" y="461"/>
                  </a:lnTo>
                  <a:lnTo>
                    <a:pt x="154" y="512"/>
                  </a:lnTo>
                  <a:lnTo>
                    <a:pt x="256" y="538"/>
                  </a:lnTo>
                  <a:lnTo>
                    <a:pt x="5546" y="538"/>
                  </a:lnTo>
                  <a:lnTo>
                    <a:pt x="5648" y="512"/>
                  </a:lnTo>
                  <a:lnTo>
                    <a:pt x="5751" y="461"/>
                  </a:lnTo>
                  <a:lnTo>
                    <a:pt x="5802" y="359"/>
                  </a:lnTo>
                  <a:lnTo>
                    <a:pt x="5827" y="256"/>
                  </a:lnTo>
                  <a:lnTo>
                    <a:pt x="5802" y="154"/>
                  </a:lnTo>
                  <a:lnTo>
                    <a:pt x="5751" y="78"/>
                  </a:lnTo>
                  <a:lnTo>
                    <a:pt x="5648" y="26"/>
                  </a:lnTo>
                  <a:lnTo>
                    <a:pt x="5546"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92;p67">
              <a:extLst>
                <a:ext uri="{FF2B5EF4-FFF2-40B4-BE49-F238E27FC236}">
                  <a16:creationId xmlns:a16="http://schemas.microsoft.com/office/drawing/2014/main" id="{012B56BB-87F4-4950-BC28-A18A982DAC34}"/>
                </a:ext>
              </a:extLst>
            </p:cNvPr>
            <p:cNvSpPr/>
            <p:nvPr/>
          </p:nvSpPr>
          <p:spPr>
            <a:xfrm>
              <a:off x="3215200" y="2184125"/>
              <a:ext cx="145700" cy="13425"/>
            </a:xfrm>
            <a:custGeom>
              <a:avLst/>
              <a:gdLst/>
              <a:ahLst/>
              <a:cxnLst/>
              <a:rect l="l" t="t" r="r" b="b"/>
              <a:pathLst>
                <a:path w="5828" h="537" extrusionOk="0">
                  <a:moveTo>
                    <a:pt x="256" y="0"/>
                  </a:moveTo>
                  <a:lnTo>
                    <a:pt x="154" y="26"/>
                  </a:lnTo>
                  <a:lnTo>
                    <a:pt x="77" y="77"/>
                  </a:lnTo>
                  <a:lnTo>
                    <a:pt x="1" y="154"/>
                  </a:lnTo>
                  <a:lnTo>
                    <a:pt x="1" y="281"/>
                  </a:lnTo>
                  <a:lnTo>
                    <a:pt x="1" y="384"/>
                  </a:lnTo>
                  <a:lnTo>
                    <a:pt x="77" y="460"/>
                  </a:lnTo>
                  <a:lnTo>
                    <a:pt x="154" y="511"/>
                  </a:lnTo>
                  <a:lnTo>
                    <a:pt x="256" y="537"/>
                  </a:lnTo>
                  <a:lnTo>
                    <a:pt x="5546" y="537"/>
                  </a:lnTo>
                  <a:lnTo>
                    <a:pt x="5648" y="511"/>
                  </a:lnTo>
                  <a:lnTo>
                    <a:pt x="5751" y="460"/>
                  </a:lnTo>
                  <a:lnTo>
                    <a:pt x="5802" y="384"/>
                  </a:lnTo>
                  <a:lnTo>
                    <a:pt x="5827" y="281"/>
                  </a:lnTo>
                  <a:lnTo>
                    <a:pt x="5802" y="154"/>
                  </a:lnTo>
                  <a:lnTo>
                    <a:pt x="5751" y="77"/>
                  </a:lnTo>
                  <a:lnTo>
                    <a:pt x="5648" y="26"/>
                  </a:lnTo>
                  <a:lnTo>
                    <a:pt x="5546"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93;p67">
              <a:extLst>
                <a:ext uri="{FF2B5EF4-FFF2-40B4-BE49-F238E27FC236}">
                  <a16:creationId xmlns:a16="http://schemas.microsoft.com/office/drawing/2014/main" id="{A5F307D0-F143-43D4-B074-BA74B08756FC}"/>
                </a:ext>
              </a:extLst>
            </p:cNvPr>
            <p:cNvSpPr/>
            <p:nvPr/>
          </p:nvSpPr>
          <p:spPr>
            <a:xfrm>
              <a:off x="3411350" y="2049950"/>
              <a:ext cx="147600" cy="147600"/>
            </a:xfrm>
            <a:custGeom>
              <a:avLst/>
              <a:gdLst/>
              <a:ahLst/>
              <a:cxnLst/>
              <a:rect l="l" t="t" r="r" b="b"/>
              <a:pathLst>
                <a:path w="5904" h="5904" extrusionOk="0">
                  <a:moveTo>
                    <a:pt x="5545" y="1"/>
                  </a:moveTo>
                  <a:lnTo>
                    <a:pt x="5443" y="77"/>
                  </a:lnTo>
                  <a:lnTo>
                    <a:pt x="77" y="5444"/>
                  </a:lnTo>
                  <a:lnTo>
                    <a:pt x="0" y="5546"/>
                  </a:lnTo>
                  <a:lnTo>
                    <a:pt x="0" y="5648"/>
                  </a:lnTo>
                  <a:lnTo>
                    <a:pt x="0" y="5751"/>
                  </a:lnTo>
                  <a:lnTo>
                    <a:pt x="77" y="5827"/>
                  </a:lnTo>
                  <a:lnTo>
                    <a:pt x="153" y="5878"/>
                  </a:lnTo>
                  <a:lnTo>
                    <a:pt x="256" y="5904"/>
                  </a:lnTo>
                  <a:lnTo>
                    <a:pt x="358" y="5878"/>
                  </a:lnTo>
                  <a:lnTo>
                    <a:pt x="460" y="5827"/>
                  </a:lnTo>
                  <a:lnTo>
                    <a:pt x="5826" y="461"/>
                  </a:lnTo>
                  <a:lnTo>
                    <a:pt x="5878" y="359"/>
                  </a:lnTo>
                  <a:lnTo>
                    <a:pt x="5903" y="256"/>
                  </a:lnTo>
                  <a:lnTo>
                    <a:pt x="5878" y="154"/>
                  </a:lnTo>
                  <a:lnTo>
                    <a:pt x="5826" y="77"/>
                  </a:lnTo>
                  <a:lnTo>
                    <a:pt x="575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94;p67">
              <a:extLst>
                <a:ext uri="{FF2B5EF4-FFF2-40B4-BE49-F238E27FC236}">
                  <a16:creationId xmlns:a16="http://schemas.microsoft.com/office/drawing/2014/main" id="{17EFF830-1D86-4253-B6B1-6DDF515905A2}"/>
                </a:ext>
              </a:extLst>
            </p:cNvPr>
            <p:cNvSpPr/>
            <p:nvPr/>
          </p:nvSpPr>
          <p:spPr>
            <a:xfrm>
              <a:off x="3411350" y="2047400"/>
              <a:ext cx="153975" cy="150150"/>
            </a:xfrm>
            <a:custGeom>
              <a:avLst/>
              <a:gdLst/>
              <a:ahLst/>
              <a:cxnLst/>
              <a:rect l="l" t="t" r="r" b="b"/>
              <a:pathLst>
                <a:path w="6159" h="6006" extrusionOk="0">
                  <a:moveTo>
                    <a:pt x="256" y="1"/>
                  </a:moveTo>
                  <a:lnTo>
                    <a:pt x="153" y="26"/>
                  </a:lnTo>
                  <a:lnTo>
                    <a:pt x="77" y="77"/>
                  </a:lnTo>
                  <a:lnTo>
                    <a:pt x="0" y="179"/>
                  </a:lnTo>
                  <a:lnTo>
                    <a:pt x="0" y="282"/>
                  </a:lnTo>
                  <a:lnTo>
                    <a:pt x="0" y="5750"/>
                  </a:lnTo>
                  <a:lnTo>
                    <a:pt x="0" y="5853"/>
                  </a:lnTo>
                  <a:lnTo>
                    <a:pt x="77" y="5929"/>
                  </a:lnTo>
                  <a:lnTo>
                    <a:pt x="153" y="5980"/>
                  </a:lnTo>
                  <a:lnTo>
                    <a:pt x="256" y="6006"/>
                  </a:lnTo>
                  <a:lnTo>
                    <a:pt x="5903" y="6006"/>
                  </a:lnTo>
                  <a:lnTo>
                    <a:pt x="6005" y="5980"/>
                  </a:lnTo>
                  <a:lnTo>
                    <a:pt x="6082" y="5929"/>
                  </a:lnTo>
                  <a:lnTo>
                    <a:pt x="6133" y="5853"/>
                  </a:lnTo>
                  <a:lnTo>
                    <a:pt x="6159" y="5750"/>
                  </a:lnTo>
                  <a:lnTo>
                    <a:pt x="6133" y="5623"/>
                  </a:lnTo>
                  <a:lnTo>
                    <a:pt x="6082" y="5546"/>
                  </a:lnTo>
                  <a:lnTo>
                    <a:pt x="6005" y="5495"/>
                  </a:lnTo>
                  <a:lnTo>
                    <a:pt x="5903" y="5469"/>
                  </a:lnTo>
                  <a:lnTo>
                    <a:pt x="537" y="5469"/>
                  </a:lnTo>
                  <a:lnTo>
                    <a:pt x="537" y="282"/>
                  </a:lnTo>
                  <a:lnTo>
                    <a:pt x="511" y="179"/>
                  </a:lnTo>
                  <a:lnTo>
                    <a:pt x="460" y="77"/>
                  </a:lnTo>
                  <a:lnTo>
                    <a:pt x="358" y="26"/>
                  </a:lnTo>
                  <a:lnTo>
                    <a:pt x="256"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95;p67">
              <a:extLst>
                <a:ext uri="{FF2B5EF4-FFF2-40B4-BE49-F238E27FC236}">
                  <a16:creationId xmlns:a16="http://schemas.microsoft.com/office/drawing/2014/main" id="{CF3A6AA5-338A-41E1-AFBD-DCD333879517}"/>
                </a:ext>
              </a:extLst>
            </p:cNvPr>
            <p:cNvSpPr/>
            <p:nvPr/>
          </p:nvSpPr>
          <p:spPr>
            <a:xfrm>
              <a:off x="3443925" y="2064650"/>
              <a:ext cx="102225" cy="97125"/>
            </a:xfrm>
            <a:custGeom>
              <a:avLst/>
              <a:gdLst/>
              <a:ahLst/>
              <a:cxnLst/>
              <a:rect l="l" t="t" r="r" b="b"/>
              <a:pathLst>
                <a:path w="4089" h="3885" extrusionOk="0">
                  <a:moveTo>
                    <a:pt x="256" y="1"/>
                  </a:moveTo>
                  <a:lnTo>
                    <a:pt x="154" y="26"/>
                  </a:lnTo>
                  <a:lnTo>
                    <a:pt x="77" y="103"/>
                  </a:lnTo>
                  <a:lnTo>
                    <a:pt x="26" y="179"/>
                  </a:lnTo>
                  <a:lnTo>
                    <a:pt x="0" y="307"/>
                  </a:lnTo>
                  <a:lnTo>
                    <a:pt x="26" y="461"/>
                  </a:lnTo>
                  <a:lnTo>
                    <a:pt x="128" y="869"/>
                  </a:lnTo>
                  <a:lnTo>
                    <a:pt x="205" y="1150"/>
                  </a:lnTo>
                  <a:lnTo>
                    <a:pt x="307" y="1432"/>
                  </a:lnTo>
                  <a:lnTo>
                    <a:pt x="460" y="1764"/>
                  </a:lnTo>
                  <a:lnTo>
                    <a:pt x="639" y="2096"/>
                  </a:lnTo>
                  <a:lnTo>
                    <a:pt x="818" y="2403"/>
                  </a:lnTo>
                  <a:lnTo>
                    <a:pt x="1074" y="2709"/>
                  </a:lnTo>
                  <a:lnTo>
                    <a:pt x="1380" y="3016"/>
                  </a:lnTo>
                  <a:lnTo>
                    <a:pt x="1534" y="3169"/>
                  </a:lnTo>
                  <a:lnTo>
                    <a:pt x="1738" y="3297"/>
                  </a:lnTo>
                  <a:lnTo>
                    <a:pt x="1917" y="3425"/>
                  </a:lnTo>
                  <a:lnTo>
                    <a:pt x="2147" y="3527"/>
                  </a:lnTo>
                  <a:lnTo>
                    <a:pt x="2377" y="3629"/>
                  </a:lnTo>
                  <a:lnTo>
                    <a:pt x="2607" y="3706"/>
                  </a:lnTo>
                  <a:lnTo>
                    <a:pt x="2888" y="3783"/>
                  </a:lnTo>
                  <a:lnTo>
                    <a:pt x="3169" y="3834"/>
                  </a:lnTo>
                  <a:lnTo>
                    <a:pt x="3450" y="3859"/>
                  </a:lnTo>
                  <a:lnTo>
                    <a:pt x="3782" y="3885"/>
                  </a:lnTo>
                  <a:lnTo>
                    <a:pt x="3808" y="3885"/>
                  </a:lnTo>
                  <a:lnTo>
                    <a:pt x="3910" y="3859"/>
                  </a:lnTo>
                  <a:lnTo>
                    <a:pt x="4012" y="3808"/>
                  </a:lnTo>
                  <a:lnTo>
                    <a:pt x="4063" y="3706"/>
                  </a:lnTo>
                  <a:lnTo>
                    <a:pt x="4089" y="3604"/>
                  </a:lnTo>
                  <a:lnTo>
                    <a:pt x="4063" y="3501"/>
                  </a:lnTo>
                  <a:lnTo>
                    <a:pt x="4012" y="3425"/>
                  </a:lnTo>
                  <a:lnTo>
                    <a:pt x="3910" y="3374"/>
                  </a:lnTo>
                  <a:lnTo>
                    <a:pt x="3808" y="3348"/>
                  </a:lnTo>
                  <a:lnTo>
                    <a:pt x="3782" y="3348"/>
                  </a:lnTo>
                  <a:lnTo>
                    <a:pt x="3348" y="3323"/>
                  </a:lnTo>
                  <a:lnTo>
                    <a:pt x="2939" y="3246"/>
                  </a:lnTo>
                  <a:lnTo>
                    <a:pt x="2556" y="3118"/>
                  </a:lnTo>
                  <a:lnTo>
                    <a:pt x="2224" y="2965"/>
                  </a:lnTo>
                  <a:lnTo>
                    <a:pt x="1891" y="2760"/>
                  </a:lnTo>
                  <a:lnTo>
                    <a:pt x="1610" y="2479"/>
                  </a:lnTo>
                  <a:lnTo>
                    <a:pt x="1329" y="2173"/>
                  </a:lnTo>
                  <a:lnTo>
                    <a:pt x="1099" y="1840"/>
                  </a:lnTo>
                  <a:lnTo>
                    <a:pt x="946" y="1534"/>
                  </a:lnTo>
                  <a:lnTo>
                    <a:pt x="818" y="1253"/>
                  </a:lnTo>
                  <a:lnTo>
                    <a:pt x="716" y="997"/>
                  </a:lnTo>
                  <a:lnTo>
                    <a:pt x="665" y="742"/>
                  </a:lnTo>
                  <a:lnTo>
                    <a:pt x="562" y="384"/>
                  </a:lnTo>
                  <a:lnTo>
                    <a:pt x="537" y="231"/>
                  </a:lnTo>
                  <a:lnTo>
                    <a:pt x="511" y="128"/>
                  </a:lnTo>
                  <a:lnTo>
                    <a:pt x="460" y="52"/>
                  </a:lnTo>
                  <a:lnTo>
                    <a:pt x="358"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076;p71">
            <a:extLst>
              <a:ext uri="{FF2B5EF4-FFF2-40B4-BE49-F238E27FC236}">
                <a16:creationId xmlns:a16="http://schemas.microsoft.com/office/drawing/2014/main" id="{D69E7D37-60F5-4564-8229-1DBBD3942FE1}"/>
              </a:ext>
            </a:extLst>
          </p:cNvPr>
          <p:cNvGrpSpPr/>
          <p:nvPr/>
        </p:nvGrpSpPr>
        <p:grpSpPr>
          <a:xfrm>
            <a:off x="7304772" y="2401893"/>
            <a:ext cx="445950" cy="446575"/>
            <a:chOff x="272600" y="3319375"/>
            <a:chExt cx="445950" cy="446575"/>
          </a:xfrm>
        </p:grpSpPr>
        <p:sp>
          <p:nvSpPr>
            <p:cNvPr id="154" name="Google Shape;3077;p71">
              <a:extLst>
                <a:ext uri="{FF2B5EF4-FFF2-40B4-BE49-F238E27FC236}">
                  <a16:creationId xmlns:a16="http://schemas.microsoft.com/office/drawing/2014/main" id="{768B4215-660A-49B5-9759-7C9F1FF4B26E}"/>
                </a:ext>
              </a:extLst>
            </p:cNvPr>
            <p:cNvSpPr/>
            <p:nvPr/>
          </p:nvSpPr>
          <p:spPr>
            <a:xfrm>
              <a:off x="279000" y="3325750"/>
              <a:ext cx="433175" cy="433175"/>
            </a:xfrm>
            <a:custGeom>
              <a:avLst/>
              <a:gdLst/>
              <a:ahLst/>
              <a:cxnLst/>
              <a:rect l="l" t="t" r="r" b="b"/>
              <a:pathLst>
                <a:path w="17327" h="17327" extrusionOk="0">
                  <a:moveTo>
                    <a:pt x="8663" y="1"/>
                  </a:moveTo>
                  <a:lnTo>
                    <a:pt x="8229" y="26"/>
                  </a:lnTo>
                  <a:lnTo>
                    <a:pt x="7795" y="52"/>
                  </a:lnTo>
                  <a:lnTo>
                    <a:pt x="7360" y="103"/>
                  </a:lnTo>
                  <a:lnTo>
                    <a:pt x="6926" y="180"/>
                  </a:lnTo>
                  <a:lnTo>
                    <a:pt x="6491" y="282"/>
                  </a:lnTo>
                  <a:lnTo>
                    <a:pt x="6082" y="410"/>
                  </a:lnTo>
                  <a:lnTo>
                    <a:pt x="5699" y="537"/>
                  </a:lnTo>
                  <a:lnTo>
                    <a:pt x="5290" y="691"/>
                  </a:lnTo>
                  <a:lnTo>
                    <a:pt x="4907" y="870"/>
                  </a:lnTo>
                  <a:lnTo>
                    <a:pt x="4549" y="1049"/>
                  </a:lnTo>
                  <a:lnTo>
                    <a:pt x="4166" y="1253"/>
                  </a:lnTo>
                  <a:lnTo>
                    <a:pt x="3834" y="1483"/>
                  </a:lnTo>
                  <a:lnTo>
                    <a:pt x="3476" y="1739"/>
                  </a:lnTo>
                  <a:lnTo>
                    <a:pt x="3169" y="1994"/>
                  </a:lnTo>
                  <a:lnTo>
                    <a:pt x="2837" y="2250"/>
                  </a:lnTo>
                  <a:lnTo>
                    <a:pt x="2530" y="2556"/>
                  </a:lnTo>
                  <a:lnTo>
                    <a:pt x="2249" y="2837"/>
                  </a:lnTo>
                  <a:lnTo>
                    <a:pt x="1994" y="3170"/>
                  </a:lnTo>
                  <a:lnTo>
                    <a:pt x="1738" y="3502"/>
                  </a:lnTo>
                  <a:lnTo>
                    <a:pt x="1483" y="3834"/>
                  </a:lnTo>
                  <a:lnTo>
                    <a:pt x="1253" y="4192"/>
                  </a:lnTo>
                  <a:lnTo>
                    <a:pt x="1048" y="4550"/>
                  </a:lnTo>
                  <a:lnTo>
                    <a:pt x="869" y="4907"/>
                  </a:lnTo>
                  <a:lnTo>
                    <a:pt x="690" y="5291"/>
                  </a:lnTo>
                  <a:lnTo>
                    <a:pt x="537" y="5699"/>
                  </a:lnTo>
                  <a:lnTo>
                    <a:pt x="384" y="6108"/>
                  </a:lnTo>
                  <a:lnTo>
                    <a:pt x="282" y="6517"/>
                  </a:lnTo>
                  <a:lnTo>
                    <a:pt x="179" y="6926"/>
                  </a:lnTo>
                  <a:lnTo>
                    <a:pt x="103" y="7361"/>
                  </a:lnTo>
                  <a:lnTo>
                    <a:pt x="52" y="7795"/>
                  </a:lnTo>
                  <a:lnTo>
                    <a:pt x="26" y="8229"/>
                  </a:lnTo>
                  <a:lnTo>
                    <a:pt x="0" y="8664"/>
                  </a:lnTo>
                  <a:lnTo>
                    <a:pt x="26" y="9124"/>
                  </a:lnTo>
                  <a:lnTo>
                    <a:pt x="52" y="9558"/>
                  </a:lnTo>
                  <a:lnTo>
                    <a:pt x="103" y="9993"/>
                  </a:lnTo>
                  <a:lnTo>
                    <a:pt x="179" y="10427"/>
                  </a:lnTo>
                  <a:lnTo>
                    <a:pt x="282" y="10836"/>
                  </a:lnTo>
                  <a:lnTo>
                    <a:pt x="384" y="11245"/>
                  </a:lnTo>
                  <a:lnTo>
                    <a:pt x="537" y="11654"/>
                  </a:lnTo>
                  <a:lnTo>
                    <a:pt x="690" y="12037"/>
                  </a:lnTo>
                  <a:lnTo>
                    <a:pt x="869" y="12420"/>
                  </a:lnTo>
                  <a:lnTo>
                    <a:pt x="1048" y="12804"/>
                  </a:lnTo>
                  <a:lnTo>
                    <a:pt x="1253" y="13161"/>
                  </a:lnTo>
                  <a:lnTo>
                    <a:pt x="1483" y="13519"/>
                  </a:lnTo>
                  <a:lnTo>
                    <a:pt x="1738" y="13851"/>
                  </a:lnTo>
                  <a:lnTo>
                    <a:pt x="1994" y="14184"/>
                  </a:lnTo>
                  <a:lnTo>
                    <a:pt x="2249" y="14490"/>
                  </a:lnTo>
                  <a:lnTo>
                    <a:pt x="2530" y="14797"/>
                  </a:lnTo>
                  <a:lnTo>
                    <a:pt x="2837" y="15078"/>
                  </a:lnTo>
                  <a:lnTo>
                    <a:pt x="3169" y="15359"/>
                  </a:lnTo>
                  <a:lnTo>
                    <a:pt x="3476" y="15615"/>
                  </a:lnTo>
                  <a:lnTo>
                    <a:pt x="3834" y="15845"/>
                  </a:lnTo>
                  <a:lnTo>
                    <a:pt x="4166" y="16075"/>
                  </a:lnTo>
                  <a:lnTo>
                    <a:pt x="4549" y="16279"/>
                  </a:lnTo>
                  <a:lnTo>
                    <a:pt x="4907" y="16483"/>
                  </a:lnTo>
                  <a:lnTo>
                    <a:pt x="5290" y="16662"/>
                  </a:lnTo>
                  <a:lnTo>
                    <a:pt x="5699" y="16816"/>
                  </a:lnTo>
                  <a:lnTo>
                    <a:pt x="6082" y="16943"/>
                  </a:lnTo>
                  <a:lnTo>
                    <a:pt x="6491" y="17071"/>
                  </a:lnTo>
                  <a:lnTo>
                    <a:pt x="6926" y="17148"/>
                  </a:lnTo>
                  <a:lnTo>
                    <a:pt x="7360" y="17224"/>
                  </a:lnTo>
                  <a:lnTo>
                    <a:pt x="7795" y="17301"/>
                  </a:lnTo>
                  <a:lnTo>
                    <a:pt x="8229" y="17327"/>
                  </a:lnTo>
                  <a:lnTo>
                    <a:pt x="9123" y="17327"/>
                  </a:lnTo>
                  <a:lnTo>
                    <a:pt x="9558" y="17301"/>
                  </a:lnTo>
                  <a:lnTo>
                    <a:pt x="9992" y="17224"/>
                  </a:lnTo>
                  <a:lnTo>
                    <a:pt x="10401" y="17148"/>
                  </a:lnTo>
                  <a:lnTo>
                    <a:pt x="10836" y="17071"/>
                  </a:lnTo>
                  <a:lnTo>
                    <a:pt x="11244" y="16943"/>
                  </a:lnTo>
                  <a:lnTo>
                    <a:pt x="11653" y="16816"/>
                  </a:lnTo>
                  <a:lnTo>
                    <a:pt x="12037" y="16662"/>
                  </a:lnTo>
                  <a:lnTo>
                    <a:pt x="12420" y="16483"/>
                  </a:lnTo>
                  <a:lnTo>
                    <a:pt x="12803" y="16279"/>
                  </a:lnTo>
                  <a:lnTo>
                    <a:pt x="13161" y="16075"/>
                  </a:lnTo>
                  <a:lnTo>
                    <a:pt x="13519" y="15845"/>
                  </a:lnTo>
                  <a:lnTo>
                    <a:pt x="13851" y="15615"/>
                  </a:lnTo>
                  <a:lnTo>
                    <a:pt x="14183" y="15359"/>
                  </a:lnTo>
                  <a:lnTo>
                    <a:pt x="14490" y="15078"/>
                  </a:lnTo>
                  <a:lnTo>
                    <a:pt x="14797" y="14797"/>
                  </a:lnTo>
                  <a:lnTo>
                    <a:pt x="15078" y="14490"/>
                  </a:lnTo>
                  <a:lnTo>
                    <a:pt x="15359" y="14184"/>
                  </a:lnTo>
                  <a:lnTo>
                    <a:pt x="15614" y="13851"/>
                  </a:lnTo>
                  <a:lnTo>
                    <a:pt x="15844" y="13519"/>
                  </a:lnTo>
                  <a:lnTo>
                    <a:pt x="16074" y="13161"/>
                  </a:lnTo>
                  <a:lnTo>
                    <a:pt x="16279" y="12804"/>
                  </a:lnTo>
                  <a:lnTo>
                    <a:pt x="16483" y="12420"/>
                  </a:lnTo>
                  <a:lnTo>
                    <a:pt x="16662" y="12037"/>
                  </a:lnTo>
                  <a:lnTo>
                    <a:pt x="16815" y="11654"/>
                  </a:lnTo>
                  <a:lnTo>
                    <a:pt x="16943" y="11245"/>
                  </a:lnTo>
                  <a:lnTo>
                    <a:pt x="17045" y="10836"/>
                  </a:lnTo>
                  <a:lnTo>
                    <a:pt x="17148" y="10427"/>
                  </a:lnTo>
                  <a:lnTo>
                    <a:pt x="17224" y="9993"/>
                  </a:lnTo>
                  <a:lnTo>
                    <a:pt x="17275" y="9558"/>
                  </a:lnTo>
                  <a:lnTo>
                    <a:pt x="17326" y="9124"/>
                  </a:lnTo>
                  <a:lnTo>
                    <a:pt x="17326" y="8664"/>
                  </a:lnTo>
                  <a:lnTo>
                    <a:pt x="17326" y="8229"/>
                  </a:lnTo>
                  <a:lnTo>
                    <a:pt x="17275" y="7795"/>
                  </a:lnTo>
                  <a:lnTo>
                    <a:pt x="17224" y="7361"/>
                  </a:lnTo>
                  <a:lnTo>
                    <a:pt x="17148" y="6926"/>
                  </a:lnTo>
                  <a:lnTo>
                    <a:pt x="17045" y="6517"/>
                  </a:lnTo>
                  <a:lnTo>
                    <a:pt x="16943" y="6108"/>
                  </a:lnTo>
                  <a:lnTo>
                    <a:pt x="16815" y="5699"/>
                  </a:lnTo>
                  <a:lnTo>
                    <a:pt x="16662" y="5291"/>
                  </a:lnTo>
                  <a:lnTo>
                    <a:pt x="16483" y="4907"/>
                  </a:lnTo>
                  <a:lnTo>
                    <a:pt x="16279" y="4550"/>
                  </a:lnTo>
                  <a:lnTo>
                    <a:pt x="16074" y="4192"/>
                  </a:lnTo>
                  <a:lnTo>
                    <a:pt x="15844" y="3834"/>
                  </a:lnTo>
                  <a:lnTo>
                    <a:pt x="15614" y="3502"/>
                  </a:lnTo>
                  <a:lnTo>
                    <a:pt x="15359" y="3170"/>
                  </a:lnTo>
                  <a:lnTo>
                    <a:pt x="15078" y="2837"/>
                  </a:lnTo>
                  <a:lnTo>
                    <a:pt x="14797" y="2556"/>
                  </a:lnTo>
                  <a:lnTo>
                    <a:pt x="14490" y="2250"/>
                  </a:lnTo>
                  <a:lnTo>
                    <a:pt x="14183" y="1994"/>
                  </a:lnTo>
                  <a:lnTo>
                    <a:pt x="13851" y="1739"/>
                  </a:lnTo>
                  <a:lnTo>
                    <a:pt x="13519" y="1483"/>
                  </a:lnTo>
                  <a:lnTo>
                    <a:pt x="13161" y="1253"/>
                  </a:lnTo>
                  <a:lnTo>
                    <a:pt x="12803" y="1049"/>
                  </a:lnTo>
                  <a:lnTo>
                    <a:pt x="12420" y="870"/>
                  </a:lnTo>
                  <a:lnTo>
                    <a:pt x="12037" y="691"/>
                  </a:lnTo>
                  <a:lnTo>
                    <a:pt x="11653" y="537"/>
                  </a:lnTo>
                  <a:lnTo>
                    <a:pt x="11244" y="410"/>
                  </a:lnTo>
                  <a:lnTo>
                    <a:pt x="10836" y="282"/>
                  </a:lnTo>
                  <a:lnTo>
                    <a:pt x="10401" y="180"/>
                  </a:lnTo>
                  <a:lnTo>
                    <a:pt x="9992" y="103"/>
                  </a:lnTo>
                  <a:lnTo>
                    <a:pt x="9558" y="52"/>
                  </a:lnTo>
                  <a:lnTo>
                    <a:pt x="9123" y="26"/>
                  </a:lnTo>
                  <a:lnTo>
                    <a:pt x="866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8;p71">
              <a:extLst>
                <a:ext uri="{FF2B5EF4-FFF2-40B4-BE49-F238E27FC236}">
                  <a16:creationId xmlns:a16="http://schemas.microsoft.com/office/drawing/2014/main" id="{4021CC28-B656-4ED2-8D4A-58F6AFD2FD8C}"/>
                </a:ext>
              </a:extLst>
            </p:cNvPr>
            <p:cNvSpPr/>
            <p:nvPr/>
          </p:nvSpPr>
          <p:spPr>
            <a:xfrm>
              <a:off x="479600" y="3325750"/>
              <a:ext cx="232575" cy="433175"/>
            </a:xfrm>
            <a:custGeom>
              <a:avLst/>
              <a:gdLst/>
              <a:ahLst/>
              <a:cxnLst/>
              <a:rect l="l" t="t" r="r" b="b"/>
              <a:pathLst>
                <a:path w="9303" h="17327" extrusionOk="0">
                  <a:moveTo>
                    <a:pt x="639" y="1"/>
                  </a:moveTo>
                  <a:lnTo>
                    <a:pt x="1" y="26"/>
                  </a:lnTo>
                  <a:lnTo>
                    <a:pt x="409" y="78"/>
                  </a:lnTo>
                  <a:lnTo>
                    <a:pt x="818" y="129"/>
                  </a:lnTo>
                  <a:lnTo>
                    <a:pt x="1227" y="205"/>
                  </a:lnTo>
                  <a:lnTo>
                    <a:pt x="1611" y="308"/>
                  </a:lnTo>
                  <a:lnTo>
                    <a:pt x="2019" y="435"/>
                  </a:lnTo>
                  <a:lnTo>
                    <a:pt x="2403" y="563"/>
                  </a:lnTo>
                  <a:lnTo>
                    <a:pt x="2760" y="716"/>
                  </a:lnTo>
                  <a:lnTo>
                    <a:pt x="3144" y="895"/>
                  </a:lnTo>
                  <a:lnTo>
                    <a:pt x="3476" y="1074"/>
                  </a:lnTo>
                  <a:lnTo>
                    <a:pt x="3834" y="1279"/>
                  </a:lnTo>
                  <a:lnTo>
                    <a:pt x="4166" y="1483"/>
                  </a:lnTo>
                  <a:lnTo>
                    <a:pt x="4498" y="1713"/>
                  </a:lnTo>
                  <a:lnTo>
                    <a:pt x="4805" y="1943"/>
                  </a:lnTo>
                  <a:lnTo>
                    <a:pt x="5111" y="2224"/>
                  </a:lnTo>
                  <a:lnTo>
                    <a:pt x="5393" y="2480"/>
                  </a:lnTo>
                  <a:lnTo>
                    <a:pt x="5674" y="2761"/>
                  </a:lnTo>
                  <a:lnTo>
                    <a:pt x="5929" y="3067"/>
                  </a:lnTo>
                  <a:lnTo>
                    <a:pt x="6185" y="3374"/>
                  </a:lnTo>
                  <a:lnTo>
                    <a:pt x="6415" y="3681"/>
                  </a:lnTo>
                  <a:lnTo>
                    <a:pt x="6645" y="4013"/>
                  </a:lnTo>
                  <a:lnTo>
                    <a:pt x="6849" y="4371"/>
                  </a:lnTo>
                  <a:lnTo>
                    <a:pt x="7054" y="4703"/>
                  </a:lnTo>
                  <a:lnTo>
                    <a:pt x="7233" y="5086"/>
                  </a:lnTo>
                  <a:lnTo>
                    <a:pt x="7386" y="5444"/>
                  </a:lnTo>
                  <a:lnTo>
                    <a:pt x="7514" y="5827"/>
                  </a:lnTo>
                  <a:lnTo>
                    <a:pt x="7641" y="6211"/>
                  </a:lnTo>
                  <a:lnTo>
                    <a:pt x="7744" y="6594"/>
                  </a:lnTo>
                  <a:lnTo>
                    <a:pt x="7846" y="7003"/>
                  </a:lnTo>
                  <a:lnTo>
                    <a:pt x="7897" y="7412"/>
                  </a:lnTo>
                  <a:lnTo>
                    <a:pt x="7948" y="7820"/>
                  </a:lnTo>
                  <a:lnTo>
                    <a:pt x="7999" y="8255"/>
                  </a:lnTo>
                  <a:lnTo>
                    <a:pt x="7999" y="8664"/>
                  </a:lnTo>
                  <a:lnTo>
                    <a:pt x="7999" y="9098"/>
                  </a:lnTo>
                  <a:lnTo>
                    <a:pt x="7948" y="9507"/>
                  </a:lnTo>
                  <a:lnTo>
                    <a:pt x="7897" y="9942"/>
                  </a:lnTo>
                  <a:lnTo>
                    <a:pt x="7846" y="10350"/>
                  </a:lnTo>
                  <a:lnTo>
                    <a:pt x="7744" y="10734"/>
                  </a:lnTo>
                  <a:lnTo>
                    <a:pt x="7641" y="11143"/>
                  </a:lnTo>
                  <a:lnTo>
                    <a:pt x="7514" y="11526"/>
                  </a:lnTo>
                  <a:lnTo>
                    <a:pt x="7386" y="11909"/>
                  </a:lnTo>
                  <a:lnTo>
                    <a:pt x="7233" y="12267"/>
                  </a:lnTo>
                  <a:lnTo>
                    <a:pt x="7054" y="12625"/>
                  </a:lnTo>
                  <a:lnTo>
                    <a:pt x="6849" y="12982"/>
                  </a:lnTo>
                  <a:lnTo>
                    <a:pt x="6645" y="13315"/>
                  </a:lnTo>
                  <a:lnTo>
                    <a:pt x="6415" y="13647"/>
                  </a:lnTo>
                  <a:lnTo>
                    <a:pt x="6185" y="13979"/>
                  </a:lnTo>
                  <a:lnTo>
                    <a:pt x="5929" y="14286"/>
                  </a:lnTo>
                  <a:lnTo>
                    <a:pt x="5674" y="14567"/>
                  </a:lnTo>
                  <a:lnTo>
                    <a:pt x="5393" y="14873"/>
                  </a:lnTo>
                  <a:lnTo>
                    <a:pt x="5111" y="15129"/>
                  </a:lnTo>
                  <a:lnTo>
                    <a:pt x="4805" y="15385"/>
                  </a:lnTo>
                  <a:lnTo>
                    <a:pt x="4498" y="15640"/>
                  </a:lnTo>
                  <a:lnTo>
                    <a:pt x="4166" y="15870"/>
                  </a:lnTo>
                  <a:lnTo>
                    <a:pt x="3834" y="16075"/>
                  </a:lnTo>
                  <a:lnTo>
                    <a:pt x="3476" y="16279"/>
                  </a:lnTo>
                  <a:lnTo>
                    <a:pt x="3144" y="16458"/>
                  </a:lnTo>
                  <a:lnTo>
                    <a:pt x="2760" y="16637"/>
                  </a:lnTo>
                  <a:lnTo>
                    <a:pt x="2403" y="16790"/>
                  </a:lnTo>
                  <a:lnTo>
                    <a:pt x="2019" y="16918"/>
                  </a:lnTo>
                  <a:lnTo>
                    <a:pt x="1611" y="17020"/>
                  </a:lnTo>
                  <a:lnTo>
                    <a:pt x="1227" y="17122"/>
                  </a:lnTo>
                  <a:lnTo>
                    <a:pt x="818" y="17199"/>
                  </a:lnTo>
                  <a:lnTo>
                    <a:pt x="409" y="17276"/>
                  </a:lnTo>
                  <a:lnTo>
                    <a:pt x="1" y="17301"/>
                  </a:lnTo>
                  <a:lnTo>
                    <a:pt x="639" y="17327"/>
                  </a:lnTo>
                  <a:lnTo>
                    <a:pt x="1099" y="17327"/>
                  </a:lnTo>
                  <a:lnTo>
                    <a:pt x="1534" y="17301"/>
                  </a:lnTo>
                  <a:lnTo>
                    <a:pt x="1968" y="17224"/>
                  </a:lnTo>
                  <a:lnTo>
                    <a:pt x="2377" y="17148"/>
                  </a:lnTo>
                  <a:lnTo>
                    <a:pt x="2812" y="17071"/>
                  </a:lnTo>
                  <a:lnTo>
                    <a:pt x="3220" y="16943"/>
                  </a:lnTo>
                  <a:lnTo>
                    <a:pt x="3629" y="16816"/>
                  </a:lnTo>
                  <a:lnTo>
                    <a:pt x="4013" y="16662"/>
                  </a:lnTo>
                  <a:lnTo>
                    <a:pt x="4396" y="16483"/>
                  </a:lnTo>
                  <a:lnTo>
                    <a:pt x="4779" y="16279"/>
                  </a:lnTo>
                  <a:lnTo>
                    <a:pt x="5137" y="16075"/>
                  </a:lnTo>
                  <a:lnTo>
                    <a:pt x="5495" y="15845"/>
                  </a:lnTo>
                  <a:lnTo>
                    <a:pt x="5827" y="15615"/>
                  </a:lnTo>
                  <a:lnTo>
                    <a:pt x="6159" y="15359"/>
                  </a:lnTo>
                  <a:lnTo>
                    <a:pt x="6466" y="15078"/>
                  </a:lnTo>
                  <a:lnTo>
                    <a:pt x="6773" y="14797"/>
                  </a:lnTo>
                  <a:lnTo>
                    <a:pt x="7054" y="14490"/>
                  </a:lnTo>
                  <a:lnTo>
                    <a:pt x="7335" y="14184"/>
                  </a:lnTo>
                  <a:lnTo>
                    <a:pt x="7590" y="13851"/>
                  </a:lnTo>
                  <a:lnTo>
                    <a:pt x="7820" y="13519"/>
                  </a:lnTo>
                  <a:lnTo>
                    <a:pt x="8050" y="13161"/>
                  </a:lnTo>
                  <a:lnTo>
                    <a:pt x="8255" y="12804"/>
                  </a:lnTo>
                  <a:lnTo>
                    <a:pt x="8459" y="12420"/>
                  </a:lnTo>
                  <a:lnTo>
                    <a:pt x="8638" y="12037"/>
                  </a:lnTo>
                  <a:lnTo>
                    <a:pt x="8791" y="11654"/>
                  </a:lnTo>
                  <a:lnTo>
                    <a:pt x="8919" y="11245"/>
                  </a:lnTo>
                  <a:lnTo>
                    <a:pt x="9021" y="10836"/>
                  </a:lnTo>
                  <a:lnTo>
                    <a:pt x="9124" y="10427"/>
                  </a:lnTo>
                  <a:lnTo>
                    <a:pt x="9200" y="9993"/>
                  </a:lnTo>
                  <a:lnTo>
                    <a:pt x="9251" y="9558"/>
                  </a:lnTo>
                  <a:lnTo>
                    <a:pt x="9302" y="9124"/>
                  </a:lnTo>
                  <a:lnTo>
                    <a:pt x="9302" y="8664"/>
                  </a:lnTo>
                  <a:lnTo>
                    <a:pt x="9302" y="8229"/>
                  </a:lnTo>
                  <a:lnTo>
                    <a:pt x="9251" y="7795"/>
                  </a:lnTo>
                  <a:lnTo>
                    <a:pt x="9200" y="7361"/>
                  </a:lnTo>
                  <a:lnTo>
                    <a:pt x="9124" y="6926"/>
                  </a:lnTo>
                  <a:lnTo>
                    <a:pt x="9021" y="6517"/>
                  </a:lnTo>
                  <a:lnTo>
                    <a:pt x="8919" y="6108"/>
                  </a:lnTo>
                  <a:lnTo>
                    <a:pt x="8791" y="5699"/>
                  </a:lnTo>
                  <a:lnTo>
                    <a:pt x="8638" y="5291"/>
                  </a:lnTo>
                  <a:lnTo>
                    <a:pt x="8459" y="4907"/>
                  </a:lnTo>
                  <a:lnTo>
                    <a:pt x="8255" y="4550"/>
                  </a:lnTo>
                  <a:lnTo>
                    <a:pt x="8050" y="4192"/>
                  </a:lnTo>
                  <a:lnTo>
                    <a:pt x="7820" y="3834"/>
                  </a:lnTo>
                  <a:lnTo>
                    <a:pt x="7590" y="3502"/>
                  </a:lnTo>
                  <a:lnTo>
                    <a:pt x="7335" y="3170"/>
                  </a:lnTo>
                  <a:lnTo>
                    <a:pt x="7054" y="2837"/>
                  </a:lnTo>
                  <a:lnTo>
                    <a:pt x="6773" y="2556"/>
                  </a:lnTo>
                  <a:lnTo>
                    <a:pt x="6466" y="2250"/>
                  </a:lnTo>
                  <a:lnTo>
                    <a:pt x="6159" y="1994"/>
                  </a:lnTo>
                  <a:lnTo>
                    <a:pt x="5827" y="1739"/>
                  </a:lnTo>
                  <a:lnTo>
                    <a:pt x="5495" y="1483"/>
                  </a:lnTo>
                  <a:lnTo>
                    <a:pt x="5137" y="1253"/>
                  </a:lnTo>
                  <a:lnTo>
                    <a:pt x="4779" y="1049"/>
                  </a:lnTo>
                  <a:lnTo>
                    <a:pt x="4396" y="870"/>
                  </a:lnTo>
                  <a:lnTo>
                    <a:pt x="4013" y="691"/>
                  </a:lnTo>
                  <a:lnTo>
                    <a:pt x="3629" y="537"/>
                  </a:lnTo>
                  <a:lnTo>
                    <a:pt x="3220" y="410"/>
                  </a:lnTo>
                  <a:lnTo>
                    <a:pt x="2812" y="282"/>
                  </a:lnTo>
                  <a:lnTo>
                    <a:pt x="2377" y="180"/>
                  </a:lnTo>
                  <a:lnTo>
                    <a:pt x="1968" y="103"/>
                  </a:lnTo>
                  <a:lnTo>
                    <a:pt x="1534" y="52"/>
                  </a:lnTo>
                  <a:lnTo>
                    <a:pt x="1099" y="26"/>
                  </a:lnTo>
                  <a:lnTo>
                    <a:pt x="6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9;p71">
              <a:extLst>
                <a:ext uri="{FF2B5EF4-FFF2-40B4-BE49-F238E27FC236}">
                  <a16:creationId xmlns:a16="http://schemas.microsoft.com/office/drawing/2014/main" id="{E527B147-271C-4B86-88DD-39807FE6B236}"/>
                </a:ext>
              </a:extLst>
            </p:cNvPr>
            <p:cNvSpPr/>
            <p:nvPr/>
          </p:nvSpPr>
          <p:spPr>
            <a:xfrm>
              <a:off x="495575" y="3325750"/>
              <a:ext cx="216600" cy="216600"/>
            </a:xfrm>
            <a:custGeom>
              <a:avLst/>
              <a:gdLst/>
              <a:ahLst/>
              <a:cxnLst/>
              <a:rect l="l" t="t" r="r" b="b"/>
              <a:pathLst>
                <a:path w="8664" h="8664" extrusionOk="0">
                  <a:moveTo>
                    <a:pt x="0" y="1"/>
                  </a:moveTo>
                  <a:lnTo>
                    <a:pt x="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80;p71">
              <a:extLst>
                <a:ext uri="{FF2B5EF4-FFF2-40B4-BE49-F238E27FC236}">
                  <a16:creationId xmlns:a16="http://schemas.microsoft.com/office/drawing/2014/main" id="{3CEA390B-5C3D-49EA-AC0D-993635FD575E}"/>
                </a:ext>
              </a:extLst>
            </p:cNvPr>
            <p:cNvSpPr/>
            <p:nvPr/>
          </p:nvSpPr>
          <p:spPr>
            <a:xfrm>
              <a:off x="495575" y="3325750"/>
              <a:ext cx="216600" cy="216600"/>
            </a:xfrm>
            <a:custGeom>
              <a:avLst/>
              <a:gdLst/>
              <a:ahLst/>
              <a:cxnLst/>
              <a:rect l="l" t="t" r="r" b="b"/>
              <a:pathLst>
                <a:path w="8664" h="8664" extrusionOk="0">
                  <a:moveTo>
                    <a:pt x="0" y="1"/>
                  </a:moveTo>
                  <a:lnTo>
                    <a:pt x="0" y="103"/>
                  </a:lnTo>
                  <a:lnTo>
                    <a:pt x="384" y="180"/>
                  </a:lnTo>
                  <a:lnTo>
                    <a:pt x="767" y="256"/>
                  </a:lnTo>
                  <a:lnTo>
                    <a:pt x="1150" y="359"/>
                  </a:lnTo>
                  <a:lnTo>
                    <a:pt x="1508" y="486"/>
                  </a:lnTo>
                  <a:lnTo>
                    <a:pt x="1866" y="614"/>
                  </a:lnTo>
                  <a:lnTo>
                    <a:pt x="2224" y="767"/>
                  </a:lnTo>
                  <a:lnTo>
                    <a:pt x="2581" y="921"/>
                  </a:lnTo>
                  <a:lnTo>
                    <a:pt x="2914" y="1100"/>
                  </a:lnTo>
                  <a:lnTo>
                    <a:pt x="3246" y="1304"/>
                  </a:lnTo>
                  <a:lnTo>
                    <a:pt x="3553" y="1509"/>
                  </a:lnTo>
                  <a:lnTo>
                    <a:pt x="3859" y="1713"/>
                  </a:lnTo>
                  <a:lnTo>
                    <a:pt x="4166" y="1943"/>
                  </a:lnTo>
                  <a:lnTo>
                    <a:pt x="4447" y="2199"/>
                  </a:lnTo>
                  <a:lnTo>
                    <a:pt x="4728" y="2454"/>
                  </a:lnTo>
                  <a:lnTo>
                    <a:pt x="4984" y="2710"/>
                  </a:lnTo>
                  <a:lnTo>
                    <a:pt x="5239" y="2991"/>
                  </a:lnTo>
                  <a:lnTo>
                    <a:pt x="5495" y="3297"/>
                  </a:lnTo>
                  <a:lnTo>
                    <a:pt x="5725" y="3578"/>
                  </a:lnTo>
                  <a:lnTo>
                    <a:pt x="5929" y="3911"/>
                  </a:lnTo>
                  <a:lnTo>
                    <a:pt x="6134" y="4217"/>
                  </a:lnTo>
                  <a:lnTo>
                    <a:pt x="6312" y="4550"/>
                  </a:lnTo>
                  <a:lnTo>
                    <a:pt x="6491" y="4882"/>
                  </a:lnTo>
                  <a:lnTo>
                    <a:pt x="6645" y="5240"/>
                  </a:lnTo>
                  <a:lnTo>
                    <a:pt x="6798" y="5597"/>
                  </a:lnTo>
                  <a:lnTo>
                    <a:pt x="6926" y="5955"/>
                  </a:lnTo>
                  <a:lnTo>
                    <a:pt x="7028" y="6313"/>
                  </a:lnTo>
                  <a:lnTo>
                    <a:pt x="7130" y="6696"/>
                  </a:lnTo>
                  <a:lnTo>
                    <a:pt x="7207" y="7079"/>
                  </a:lnTo>
                  <a:lnTo>
                    <a:pt x="7283" y="7463"/>
                  </a:lnTo>
                  <a:lnTo>
                    <a:pt x="7335" y="7872"/>
                  </a:lnTo>
                  <a:lnTo>
                    <a:pt x="7360" y="8280"/>
                  </a:lnTo>
                  <a:lnTo>
                    <a:pt x="736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81;p71">
              <a:extLst>
                <a:ext uri="{FF2B5EF4-FFF2-40B4-BE49-F238E27FC236}">
                  <a16:creationId xmlns:a16="http://schemas.microsoft.com/office/drawing/2014/main" id="{8796BB66-0D72-4974-A35E-8E2F3A5C13F5}"/>
                </a:ext>
              </a:extLst>
            </p:cNvPr>
            <p:cNvSpPr/>
            <p:nvPr/>
          </p:nvSpPr>
          <p:spPr>
            <a:xfrm>
              <a:off x="633575" y="3535950"/>
              <a:ext cx="84975" cy="13425"/>
            </a:xfrm>
            <a:custGeom>
              <a:avLst/>
              <a:gdLst/>
              <a:ahLst/>
              <a:cxnLst/>
              <a:rect l="l" t="t" r="r" b="b"/>
              <a:pathLst>
                <a:path w="3399" h="537" extrusionOk="0">
                  <a:moveTo>
                    <a:pt x="256" y="0"/>
                  </a:moveTo>
                  <a:lnTo>
                    <a:pt x="154" y="26"/>
                  </a:lnTo>
                  <a:lnTo>
                    <a:pt x="77" y="77"/>
                  </a:lnTo>
                  <a:lnTo>
                    <a:pt x="0" y="154"/>
                  </a:lnTo>
                  <a:lnTo>
                    <a:pt x="0" y="256"/>
                  </a:lnTo>
                  <a:lnTo>
                    <a:pt x="0" y="358"/>
                  </a:lnTo>
                  <a:lnTo>
                    <a:pt x="77" y="460"/>
                  </a:lnTo>
                  <a:lnTo>
                    <a:pt x="154" y="511"/>
                  </a:lnTo>
                  <a:lnTo>
                    <a:pt x="256" y="537"/>
                  </a:lnTo>
                  <a:lnTo>
                    <a:pt x="3143" y="537"/>
                  </a:lnTo>
                  <a:lnTo>
                    <a:pt x="3246" y="511"/>
                  </a:lnTo>
                  <a:lnTo>
                    <a:pt x="3322" y="460"/>
                  </a:lnTo>
                  <a:lnTo>
                    <a:pt x="3399" y="358"/>
                  </a:lnTo>
                  <a:lnTo>
                    <a:pt x="3399" y="256"/>
                  </a:lnTo>
                  <a:lnTo>
                    <a:pt x="3399" y="154"/>
                  </a:lnTo>
                  <a:lnTo>
                    <a:pt x="3322" y="77"/>
                  </a:lnTo>
                  <a:lnTo>
                    <a:pt x="3246" y="26"/>
                  </a:lnTo>
                  <a:lnTo>
                    <a:pt x="3143"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82;p71">
              <a:extLst>
                <a:ext uri="{FF2B5EF4-FFF2-40B4-BE49-F238E27FC236}">
                  <a16:creationId xmlns:a16="http://schemas.microsoft.com/office/drawing/2014/main" id="{48F81ED7-77A7-4C33-AEFD-11D156F4F192}"/>
                </a:ext>
              </a:extLst>
            </p:cNvPr>
            <p:cNvSpPr/>
            <p:nvPr/>
          </p:nvSpPr>
          <p:spPr>
            <a:xfrm>
              <a:off x="555000" y="3535950"/>
              <a:ext cx="61350" cy="13425"/>
            </a:xfrm>
            <a:custGeom>
              <a:avLst/>
              <a:gdLst/>
              <a:ahLst/>
              <a:cxnLst/>
              <a:rect l="l" t="t" r="r" b="b"/>
              <a:pathLst>
                <a:path w="2454" h="537" extrusionOk="0">
                  <a:moveTo>
                    <a:pt x="256" y="0"/>
                  </a:moveTo>
                  <a:lnTo>
                    <a:pt x="153" y="26"/>
                  </a:lnTo>
                  <a:lnTo>
                    <a:pt x="77" y="77"/>
                  </a:lnTo>
                  <a:lnTo>
                    <a:pt x="26" y="154"/>
                  </a:lnTo>
                  <a:lnTo>
                    <a:pt x="0" y="256"/>
                  </a:lnTo>
                  <a:lnTo>
                    <a:pt x="26" y="358"/>
                  </a:lnTo>
                  <a:lnTo>
                    <a:pt x="77" y="460"/>
                  </a:lnTo>
                  <a:lnTo>
                    <a:pt x="153" y="511"/>
                  </a:lnTo>
                  <a:lnTo>
                    <a:pt x="256" y="537"/>
                  </a:lnTo>
                  <a:lnTo>
                    <a:pt x="2198" y="537"/>
                  </a:lnTo>
                  <a:lnTo>
                    <a:pt x="2300" y="511"/>
                  </a:lnTo>
                  <a:lnTo>
                    <a:pt x="2377" y="460"/>
                  </a:lnTo>
                  <a:lnTo>
                    <a:pt x="2428" y="358"/>
                  </a:lnTo>
                  <a:lnTo>
                    <a:pt x="2453" y="256"/>
                  </a:lnTo>
                  <a:lnTo>
                    <a:pt x="2428" y="154"/>
                  </a:lnTo>
                  <a:lnTo>
                    <a:pt x="2377" y="77"/>
                  </a:lnTo>
                  <a:lnTo>
                    <a:pt x="2300" y="26"/>
                  </a:lnTo>
                  <a:lnTo>
                    <a:pt x="219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83;p71">
              <a:extLst>
                <a:ext uri="{FF2B5EF4-FFF2-40B4-BE49-F238E27FC236}">
                  <a16:creationId xmlns:a16="http://schemas.microsoft.com/office/drawing/2014/main" id="{59E60959-4F30-48DD-9330-A5E99B0C51C2}"/>
                </a:ext>
              </a:extLst>
            </p:cNvPr>
            <p:cNvSpPr/>
            <p:nvPr/>
          </p:nvSpPr>
          <p:spPr>
            <a:xfrm>
              <a:off x="489175" y="3319375"/>
              <a:ext cx="47300" cy="258125"/>
            </a:xfrm>
            <a:custGeom>
              <a:avLst/>
              <a:gdLst/>
              <a:ahLst/>
              <a:cxnLst/>
              <a:rect l="l" t="t" r="r" b="b"/>
              <a:pathLst>
                <a:path w="1892" h="10325" extrusionOk="0">
                  <a:moveTo>
                    <a:pt x="256" y="0"/>
                  </a:moveTo>
                  <a:lnTo>
                    <a:pt x="154" y="26"/>
                  </a:lnTo>
                  <a:lnTo>
                    <a:pt x="78" y="77"/>
                  </a:lnTo>
                  <a:lnTo>
                    <a:pt x="26" y="154"/>
                  </a:lnTo>
                  <a:lnTo>
                    <a:pt x="1" y="256"/>
                  </a:lnTo>
                  <a:lnTo>
                    <a:pt x="1" y="8919"/>
                  </a:lnTo>
                  <a:lnTo>
                    <a:pt x="1" y="10069"/>
                  </a:lnTo>
                  <a:lnTo>
                    <a:pt x="26" y="10171"/>
                  </a:lnTo>
                  <a:lnTo>
                    <a:pt x="78" y="10248"/>
                  </a:lnTo>
                  <a:lnTo>
                    <a:pt x="154" y="10299"/>
                  </a:lnTo>
                  <a:lnTo>
                    <a:pt x="256" y="10324"/>
                  </a:lnTo>
                  <a:lnTo>
                    <a:pt x="359" y="10299"/>
                  </a:lnTo>
                  <a:lnTo>
                    <a:pt x="435" y="10248"/>
                  </a:lnTo>
                  <a:lnTo>
                    <a:pt x="512" y="10171"/>
                  </a:lnTo>
                  <a:lnTo>
                    <a:pt x="512" y="10069"/>
                  </a:lnTo>
                  <a:lnTo>
                    <a:pt x="512" y="9200"/>
                  </a:lnTo>
                  <a:lnTo>
                    <a:pt x="1636" y="9200"/>
                  </a:lnTo>
                  <a:lnTo>
                    <a:pt x="1739" y="9174"/>
                  </a:lnTo>
                  <a:lnTo>
                    <a:pt x="1815" y="9123"/>
                  </a:lnTo>
                  <a:lnTo>
                    <a:pt x="1866" y="9021"/>
                  </a:lnTo>
                  <a:lnTo>
                    <a:pt x="1892" y="8919"/>
                  </a:lnTo>
                  <a:lnTo>
                    <a:pt x="1866" y="8817"/>
                  </a:lnTo>
                  <a:lnTo>
                    <a:pt x="1815" y="8740"/>
                  </a:lnTo>
                  <a:lnTo>
                    <a:pt x="1739" y="8689"/>
                  </a:lnTo>
                  <a:lnTo>
                    <a:pt x="1636" y="8663"/>
                  </a:lnTo>
                  <a:lnTo>
                    <a:pt x="512" y="8663"/>
                  </a:lnTo>
                  <a:lnTo>
                    <a:pt x="512" y="256"/>
                  </a:lnTo>
                  <a:lnTo>
                    <a:pt x="512" y="154"/>
                  </a:lnTo>
                  <a:lnTo>
                    <a:pt x="435" y="77"/>
                  </a:lnTo>
                  <a:lnTo>
                    <a:pt x="359"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84;p71">
              <a:extLst>
                <a:ext uri="{FF2B5EF4-FFF2-40B4-BE49-F238E27FC236}">
                  <a16:creationId xmlns:a16="http://schemas.microsoft.com/office/drawing/2014/main" id="{DE2F1E88-A285-4EE7-8731-AC8F3817FFC3}"/>
                </a:ext>
              </a:extLst>
            </p:cNvPr>
            <p:cNvSpPr/>
            <p:nvPr/>
          </p:nvSpPr>
          <p:spPr>
            <a:xfrm>
              <a:off x="272600" y="3319375"/>
              <a:ext cx="445950" cy="446575"/>
            </a:xfrm>
            <a:custGeom>
              <a:avLst/>
              <a:gdLst/>
              <a:ahLst/>
              <a:cxnLst/>
              <a:rect l="l" t="t" r="r" b="b"/>
              <a:pathLst>
                <a:path w="17838" h="17863" extrusionOk="0">
                  <a:moveTo>
                    <a:pt x="6160" y="997"/>
                  </a:moveTo>
                  <a:lnTo>
                    <a:pt x="5751" y="1329"/>
                  </a:lnTo>
                  <a:lnTo>
                    <a:pt x="5342" y="1738"/>
                  </a:lnTo>
                  <a:lnTo>
                    <a:pt x="4984" y="2172"/>
                  </a:lnTo>
                  <a:lnTo>
                    <a:pt x="4626" y="2658"/>
                  </a:lnTo>
                  <a:lnTo>
                    <a:pt x="4422" y="2990"/>
                  </a:lnTo>
                  <a:lnTo>
                    <a:pt x="4243" y="3322"/>
                  </a:lnTo>
                  <a:lnTo>
                    <a:pt x="4064" y="3655"/>
                  </a:lnTo>
                  <a:lnTo>
                    <a:pt x="3885" y="4012"/>
                  </a:lnTo>
                  <a:lnTo>
                    <a:pt x="3732" y="4370"/>
                  </a:lnTo>
                  <a:lnTo>
                    <a:pt x="3579" y="4753"/>
                  </a:lnTo>
                  <a:lnTo>
                    <a:pt x="3349" y="5546"/>
                  </a:lnTo>
                  <a:lnTo>
                    <a:pt x="3144" y="6338"/>
                  </a:lnTo>
                  <a:lnTo>
                    <a:pt x="3016" y="7181"/>
                  </a:lnTo>
                  <a:lnTo>
                    <a:pt x="2914" y="8050"/>
                  </a:lnTo>
                  <a:lnTo>
                    <a:pt x="2889" y="8919"/>
                  </a:lnTo>
                  <a:lnTo>
                    <a:pt x="2914" y="9813"/>
                  </a:lnTo>
                  <a:lnTo>
                    <a:pt x="3016" y="10682"/>
                  </a:lnTo>
                  <a:lnTo>
                    <a:pt x="3144" y="11500"/>
                  </a:lnTo>
                  <a:lnTo>
                    <a:pt x="3349" y="12318"/>
                  </a:lnTo>
                  <a:lnTo>
                    <a:pt x="3579" y="13110"/>
                  </a:lnTo>
                  <a:lnTo>
                    <a:pt x="3732" y="13467"/>
                  </a:lnTo>
                  <a:lnTo>
                    <a:pt x="3885" y="13851"/>
                  </a:lnTo>
                  <a:lnTo>
                    <a:pt x="4064" y="14209"/>
                  </a:lnTo>
                  <a:lnTo>
                    <a:pt x="4243" y="14541"/>
                  </a:lnTo>
                  <a:lnTo>
                    <a:pt x="4422" y="14873"/>
                  </a:lnTo>
                  <a:lnTo>
                    <a:pt x="4626" y="15205"/>
                  </a:lnTo>
                  <a:lnTo>
                    <a:pt x="4984" y="15691"/>
                  </a:lnTo>
                  <a:lnTo>
                    <a:pt x="5342" y="16125"/>
                  </a:lnTo>
                  <a:lnTo>
                    <a:pt x="5751" y="16508"/>
                  </a:lnTo>
                  <a:lnTo>
                    <a:pt x="6160" y="16866"/>
                  </a:lnTo>
                  <a:lnTo>
                    <a:pt x="5725" y="16687"/>
                  </a:lnTo>
                  <a:lnTo>
                    <a:pt x="5291" y="16508"/>
                  </a:lnTo>
                  <a:lnTo>
                    <a:pt x="4882" y="16304"/>
                  </a:lnTo>
                  <a:lnTo>
                    <a:pt x="4473" y="16048"/>
                  </a:lnTo>
                  <a:lnTo>
                    <a:pt x="4064" y="15793"/>
                  </a:lnTo>
                  <a:lnTo>
                    <a:pt x="3706" y="15512"/>
                  </a:lnTo>
                  <a:lnTo>
                    <a:pt x="3323" y="15205"/>
                  </a:lnTo>
                  <a:lnTo>
                    <a:pt x="2991" y="14873"/>
                  </a:lnTo>
                  <a:lnTo>
                    <a:pt x="2684" y="14566"/>
                  </a:lnTo>
                  <a:lnTo>
                    <a:pt x="2429" y="14260"/>
                  </a:lnTo>
                  <a:lnTo>
                    <a:pt x="2173" y="13927"/>
                  </a:lnTo>
                  <a:lnTo>
                    <a:pt x="1918" y="13595"/>
                  </a:lnTo>
                  <a:lnTo>
                    <a:pt x="1713" y="13237"/>
                  </a:lnTo>
                  <a:lnTo>
                    <a:pt x="1509" y="12880"/>
                  </a:lnTo>
                  <a:lnTo>
                    <a:pt x="1330" y="12522"/>
                  </a:lnTo>
                  <a:lnTo>
                    <a:pt x="1151" y="12139"/>
                  </a:lnTo>
                  <a:lnTo>
                    <a:pt x="1023" y="11755"/>
                  </a:lnTo>
                  <a:lnTo>
                    <a:pt x="895" y="11372"/>
                  </a:lnTo>
                  <a:lnTo>
                    <a:pt x="768" y="10989"/>
                  </a:lnTo>
                  <a:lnTo>
                    <a:pt x="691" y="10580"/>
                  </a:lnTo>
                  <a:lnTo>
                    <a:pt x="614" y="10171"/>
                  </a:lnTo>
                  <a:lnTo>
                    <a:pt x="563" y="9762"/>
                  </a:lnTo>
                  <a:lnTo>
                    <a:pt x="538" y="9353"/>
                  </a:lnTo>
                  <a:lnTo>
                    <a:pt x="512" y="8919"/>
                  </a:lnTo>
                  <a:lnTo>
                    <a:pt x="538" y="8510"/>
                  </a:lnTo>
                  <a:lnTo>
                    <a:pt x="563" y="8101"/>
                  </a:lnTo>
                  <a:lnTo>
                    <a:pt x="614" y="7692"/>
                  </a:lnTo>
                  <a:lnTo>
                    <a:pt x="691" y="7283"/>
                  </a:lnTo>
                  <a:lnTo>
                    <a:pt x="768" y="6874"/>
                  </a:lnTo>
                  <a:lnTo>
                    <a:pt x="895" y="6491"/>
                  </a:lnTo>
                  <a:lnTo>
                    <a:pt x="1023" y="6082"/>
                  </a:lnTo>
                  <a:lnTo>
                    <a:pt x="1151" y="5724"/>
                  </a:lnTo>
                  <a:lnTo>
                    <a:pt x="1330" y="5341"/>
                  </a:lnTo>
                  <a:lnTo>
                    <a:pt x="1509" y="4983"/>
                  </a:lnTo>
                  <a:lnTo>
                    <a:pt x="1713" y="4626"/>
                  </a:lnTo>
                  <a:lnTo>
                    <a:pt x="1918" y="4268"/>
                  </a:lnTo>
                  <a:lnTo>
                    <a:pt x="2173" y="3936"/>
                  </a:lnTo>
                  <a:lnTo>
                    <a:pt x="2429" y="3603"/>
                  </a:lnTo>
                  <a:lnTo>
                    <a:pt x="2684" y="3297"/>
                  </a:lnTo>
                  <a:lnTo>
                    <a:pt x="2991" y="2990"/>
                  </a:lnTo>
                  <a:lnTo>
                    <a:pt x="3323" y="2658"/>
                  </a:lnTo>
                  <a:lnTo>
                    <a:pt x="3706" y="2351"/>
                  </a:lnTo>
                  <a:lnTo>
                    <a:pt x="4064" y="2070"/>
                  </a:lnTo>
                  <a:lnTo>
                    <a:pt x="4473" y="1815"/>
                  </a:lnTo>
                  <a:lnTo>
                    <a:pt x="4882" y="1559"/>
                  </a:lnTo>
                  <a:lnTo>
                    <a:pt x="5291" y="1355"/>
                  </a:lnTo>
                  <a:lnTo>
                    <a:pt x="5725" y="1150"/>
                  </a:lnTo>
                  <a:lnTo>
                    <a:pt x="6160" y="997"/>
                  </a:lnTo>
                  <a:close/>
                  <a:moveTo>
                    <a:pt x="11705" y="997"/>
                  </a:moveTo>
                  <a:lnTo>
                    <a:pt x="12139" y="1150"/>
                  </a:lnTo>
                  <a:lnTo>
                    <a:pt x="12548" y="1355"/>
                  </a:lnTo>
                  <a:lnTo>
                    <a:pt x="12983" y="1559"/>
                  </a:lnTo>
                  <a:lnTo>
                    <a:pt x="13391" y="1815"/>
                  </a:lnTo>
                  <a:lnTo>
                    <a:pt x="13775" y="2070"/>
                  </a:lnTo>
                  <a:lnTo>
                    <a:pt x="14158" y="2351"/>
                  </a:lnTo>
                  <a:lnTo>
                    <a:pt x="14516" y="2658"/>
                  </a:lnTo>
                  <a:lnTo>
                    <a:pt x="14874" y="2990"/>
                  </a:lnTo>
                  <a:lnTo>
                    <a:pt x="15155" y="3297"/>
                  </a:lnTo>
                  <a:lnTo>
                    <a:pt x="15436" y="3603"/>
                  </a:lnTo>
                  <a:lnTo>
                    <a:pt x="15691" y="3936"/>
                  </a:lnTo>
                  <a:lnTo>
                    <a:pt x="15921" y="4268"/>
                  </a:lnTo>
                  <a:lnTo>
                    <a:pt x="16126" y="4626"/>
                  </a:lnTo>
                  <a:lnTo>
                    <a:pt x="16330" y="4983"/>
                  </a:lnTo>
                  <a:lnTo>
                    <a:pt x="16535" y="5341"/>
                  </a:lnTo>
                  <a:lnTo>
                    <a:pt x="16688" y="5724"/>
                  </a:lnTo>
                  <a:lnTo>
                    <a:pt x="16841" y="6082"/>
                  </a:lnTo>
                  <a:lnTo>
                    <a:pt x="16969" y="6491"/>
                  </a:lnTo>
                  <a:lnTo>
                    <a:pt x="17071" y="6874"/>
                  </a:lnTo>
                  <a:lnTo>
                    <a:pt x="17174" y="7283"/>
                  </a:lnTo>
                  <a:lnTo>
                    <a:pt x="17225" y="7692"/>
                  </a:lnTo>
                  <a:lnTo>
                    <a:pt x="17276" y="8101"/>
                  </a:lnTo>
                  <a:lnTo>
                    <a:pt x="17327" y="8510"/>
                  </a:lnTo>
                  <a:lnTo>
                    <a:pt x="17327" y="8919"/>
                  </a:lnTo>
                  <a:lnTo>
                    <a:pt x="17327" y="9353"/>
                  </a:lnTo>
                  <a:lnTo>
                    <a:pt x="17276" y="9762"/>
                  </a:lnTo>
                  <a:lnTo>
                    <a:pt x="17225" y="10171"/>
                  </a:lnTo>
                  <a:lnTo>
                    <a:pt x="17174" y="10580"/>
                  </a:lnTo>
                  <a:lnTo>
                    <a:pt x="17071" y="10989"/>
                  </a:lnTo>
                  <a:lnTo>
                    <a:pt x="16969" y="11372"/>
                  </a:lnTo>
                  <a:lnTo>
                    <a:pt x="16841" y="11755"/>
                  </a:lnTo>
                  <a:lnTo>
                    <a:pt x="16688" y="12139"/>
                  </a:lnTo>
                  <a:lnTo>
                    <a:pt x="16535" y="12522"/>
                  </a:lnTo>
                  <a:lnTo>
                    <a:pt x="16330" y="12880"/>
                  </a:lnTo>
                  <a:lnTo>
                    <a:pt x="16126" y="13237"/>
                  </a:lnTo>
                  <a:lnTo>
                    <a:pt x="15921" y="13595"/>
                  </a:lnTo>
                  <a:lnTo>
                    <a:pt x="15691" y="13927"/>
                  </a:lnTo>
                  <a:lnTo>
                    <a:pt x="15436" y="14260"/>
                  </a:lnTo>
                  <a:lnTo>
                    <a:pt x="15155" y="14566"/>
                  </a:lnTo>
                  <a:lnTo>
                    <a:pt x="14874" y="14873"/>
                  </a:lnTo>
                  <a:lnTo>
                    <a:pt x="14516" y="15205"/>
                  </a:lnTo>
                  <a:lnTo>
                    <a:pt x="14158" y="15512"/>
                  </a:lnTo>
                  <a:lnTo>
                    <a:pt x="13775" y="15793"/>
                  </a:lnTo>
                  <a:lnTo>
                    <a:pt x="13391" y="16048"/>
                  </a:lnTo>
                  <a:lnTo>
                    <a:pt x="12983" y="16304"/>
                  </a:lnTo>
                  <a:lnTo>
                    <a:pt x="12548" y="16508"/>
                  </a:lnTo>
                  <a:lnTo>
                    <a:pt x="12139" y="16687"/>
                  </a:lnTo>
                  <a:lnTo>
                    <a:pt x="11705" y="16866"/>
                  </a:lnTo>
                  <a:lnTo>
                    <a:pt x="12114" y="16508"/>
                  </a:lnTo>
                  <a:lnTo>
                    <a:pt x="12497" y="16125"/>
                  </a:lnTo>
                  <a:lnTo>
                    <a:pt x="12880" y="15691"/>
                  </a:lnTo>
                  <a:lnTo>
                    <a:pt x="13213" y="15205"/>
                  </a:lnTo>
                  <a:lnTo>
                    <a:pt x="13417" y="14873"/>
                  </a:lnTo>
                  <a:lnTo>
                    <a:pt x="13621" y="14541"/>
                  </a:lnTo>
                  <a:lnTo>
                    <a:pt x="13800" y="14209"/>
                  </a:lnTo>
                  <a:lnTo>
                    <a:pt x="13954" y="13851"/>
                  </a:lnTo>
                  <a:lnTo>
                    <a:pt x="14107" y="13467"/>
                  </a:lnTo>
                  <a:lnTo>
                    <a:pt x="14260" y="13110"/>
                  </a:lnTo>
                  <a:lnTo>
                    <a:pt x="14516" y="12318"/>
                  </a:lnTo>
                  <a:lnTo>
                    <a:pt x="14695" y="11500"/>
                  </a:lnTo>
                  <a:lnTo>
                    <a:pt x="14848" y="10682"/>
                  </a:lnTo>
                  <a:lnTo>
                    <a:pt x="14925" y="9813"/>
                  </a:lnTo>
                  <a:lnTo>
                    <a:pt x="14950" y="8919"/>
                  </a:lnTo>
                  <a:lnTo>
                    <a:pt x="14925" y="8050"/>
                  </a:lnTo>
                  <a:lnTo>
                    <a:pt x="14848" y="7181"/>
                  </a:lnTo>
                  <a:lnTo>
                    <a:pt x="14695" y="6338"/>
                  </a:lnTo>
                  <a:lnTo>
                    <a:pt x="14516" y="5546"/>
                  </a:lnTo>
                  <a:lnTo>
                    <a:pt x="14260" y="4753"/>
                  </a:lnTo>
                  <a:lnTo>
                    <a:pt x="14107" y="4370"/>
                  </a:lnTo>
                  <a:lnTo>
                    <a:pt x="13954" y="4012"/>
                  </a:lnTo>
                  <a:lnTo>
                    <a:pt x="13800" y="3655"/>
                  </a:lnTo>
                  <a:lnTo>
                    <a:pt x="13621" y="3322"/>
                  </a:lnTo>
                  <a:lnTo>
                    <a:pt x="13417" y="2990"/>
                  </a:lnTo>
                  <a:lnTo>
                    <a:pt x="13213" y="2658"/>
                  </a:lnTo>
                  <a:lnTo>
                    <a:pt x="12880" y="2172"/>
                  </a:lnTo>
                  <a:lnTo>
                    <a:pt x="12497" y="1738"/>
                  </a:lnTo>
                  <a:lnTo>
                    <a:pt x="12114" y="1329"/>
                  </a:lnTo>
                  <a:lnTo>
                    <a:pt x="11705" y="997"/>
                  </a:lnTo>
                  <a:close/>
                  <a:moveTo>
                    <a:pt x="10121" y="716"/>
                  </a:moveTo>
                  <a:lnTo>
                    <a:pt x="10580" y="920"/>
                  </a:lnTo>
                  <a:lnTo>
                    <a:pt x="11015" y="1150"/>
                  </a:lnTo>
                  <a:lnTo>
                    <a:pt x="11424" y="1457"/>
                  </a:lnTo>
                  <a:lnTo>
                    <a:pt x="11833" y="1789"/>
                  </a:lnTo>
                  <a:lnTo>
                    <a:pt x="12216" y="2198"/>
                  </a:lnTo>
                  <a:lnTo>
                    <a:pt x="12574" y="2632"/>
                  </a:lnTo>
                  <a:lnTo>
                    <a:pt x="12880" y="3118"/>
                  </a:lnTo>
                  <a:lnTo>
                    <a:pt x="13187" y="3629"/>
                  </a:lnTo>
                  <a:lnTo>
                    <a:pt x="13468" y="4191"/>
                  </a:lnTo>
                  <a:lnTo>
                    <a:pt x="13724" y="4779"/>
                  </a:lnTo>
                  <a:lnTo>
                    <a:pt x="13928" y="5418"/>
                  </a:lnTo>
                  <a:lnTo>
                    <a:pt x="14107" y="6082"/>
                  </a:lnTo>
                  <a:lnTo>
                    <a:pt x="14235" y="6747"/>
                  </a:lnTo>
                  <a:lnTo>
                    <a:pt x="14337" y="7462"/>
                  </a:lnTo>
                  <a:lnTo>
                    <a:pt x="14414" y="8178"/>
                  </a:lnTo>
                  <a:lnTo>
                    <a:pt x="14439" y="8919"/>
                  </a:lnTo>
                  <a:lnTo>
                    <a:pt x="14414" y="9660"/>
                  </a:lnTo>
                  <a:lnTo>
                    <a:pt x="14337" y="10401"/>
                  </a:lnTo>
                  <a:lnTo>
                    <a:pt x="14235" y="11091"/>
                  </a:lnTo>
                  <a:lnTo>
                    <a:pt x="14107" y="11781"/>
                  </a:lnTo>
                  <a:lnTo>
                    <a:pt x="13928" y="12445"/>
                  </a:lnTo>
                  <a:lnTo>
                    <a:pt x="13724" y="13059"/>
                  </a:lnTo>
                  <a:lnTo>
                    <a:pt x="13468" y="13672"/>
                  </a:lnTo>
                  <a:lnTo>
                    <a:pt x="13187" y="14209"/>
                  </a:lnTo>
                  <a:lnTo>
                    <a:pt x="12880" y="14745"/>
                  </a:lnTo>
                  <a:lnTo>
                    <a:pt x="12574" y="15231"/>
                  </a:lnTo>
                  <a:lnTo>
                    <a:pt x="12216" y="15665"/>
                  </a:lnTo>
                  <a:lnTo>
                    <a:pt x="11833" y="16074"/>
                  </a:lnTo>
                  <a:lnTo>
                    <a:pt x="11424" y="16406"/>
                  </a:lnTo>
                  <a:lnTo>
                    <a:pt x="11015" y="16713"/>
                  </a:lnTo>
                  <a:lnTo>
                    <a:pt x="10580" y="16943"/>
                  </a:lnTo>
                  <a:lnTo>
                    <a:pt x="10121" y="17122"/>
                  </a:lnTo>
                  <a:lnTo>
                    <a:pt x="10376" y="16738"/>
                  </a:lnTo>
                  <a:lnTo>
                    <a:pt x="10606" y="16278"/>
                  </a:lnTo>
                  <a:lnTo>
                    <a:pt x="10836" y="15742"/>
                  </a:lnTo>
                  <a:lnTo>
                    <a:pt x="11040" y="15128"/>
                  </a:lnTo>
                  <a:lnTo>
                    <a:pt x="11219" y="14490"/>
                  </a:lnTo>
                  <a:lnTo>
                    <a:pt x="11373" y="13800"/>
                  </a:lnTo>
                  <a:lnTo>
                    <a:pt x="11500" y="13059"/>
                  </a:lnTo>
                  <a:lnTo>
                    <a:pt x="11628" y="12292"/>
                  </a:lnTo>
                  <a:lnTo>
                    <a:pt x="11705" y="11474"/>
                  </a:lnTo>
                  <a:lnTo>
                    <a:pt x="11782" y="10656"/>
                  </a:lnTo>
                  <a:lnTo>
                    <a:pt x="11807" y="9788"/>
                  </a:lnTo>
                  <a:lnTo>
                    <a:pt x="11833" y="8919"/>
                  </a:lnTo>
                  <a:lnTo>
                    <a:pt x="11807" y="8050"/>
                  </a:lnTo>
                  <a:lnTo>
                    <a:pt x="11782" y="7207"/>
                  </a:lnTo>
                  <a:lnTo>
                    <a:pt x="11705" y="6389"/>
                  </a:lnTo>
                  <a:lnTo>
                    <a:pt x="11628" y="5571"/>
                  </a:lnTo>
                  <a:lnTo>
                    <a:pt x="11500" y="4805"/>
                  </a:lnTo>
                  <a:lnTo>
                    <a:pt x="11373" y="4063"/>
                  </a:lnTo>
                  <a:lnTo>
                    <a:pt x="11219" y="3373"/>
                  </a:lnTo>
                  <a:lnTo>
                    <a:pt x="11040" y="2735"/>
                  </a:lnTo>
                  <a:lnTo>
                    <a:pt x="10836" y="2121"/>
                  </a:lnTo>
                  <a:lnTo>
                    <a:pt x="10606" y="1559"/>
                  </a:lnTo>
                  <a:lnTo>
                    <a:pt x="10376" y="1099"/>
                  </a:lnTo>
                  <a:lnTo>
                    <a:pt x="10121" y="716"/>
                  </a:lnTo>
                  <a:close/>
                  <a:moveTo>
                    <a:pt x="9022" y="537"/>
                  </a:moveTo>
                  <a:lnTo>
                    <a:pt x="9124" y="563"/>
                  </a:lnTo>
                  <a:lnTo>
                    <a:pt x="9252" y="614"/>
                  </a:lnTo>
                  <a:lnTo>
                    <a:pt x="9354" y="690"/>
                  </a:lnTo>
                  <a:lnTo>
                    <a:pt x="9558" y="895"/>
                  </a:lnTo>
                  <a:lnTo>
                    <a:pt x="9763" y="1150"/>
                  </a:lnTo>
                  <a:lnTo>
                    <a:pt x="9967" y="1482"/>
                  </a:lnTo>
                  <a:lnTo>
                    <a:pt x="10172" y="1891"/>
                  </a:lnTo>
                  <a:lnTo>
                    <a:pt x="10376" y="2351"/>
                  </a:lnTo>
                  <a:lnTo>
                    <a:pt x="10529" y="2888"/>
                  </a:lnTo>
                  <a:lnTo>
                    <a:pt x="10708" y="3501"/>
                  </a:lnTo>
                  <a:lnTo>
                    <a:pt x="10862" y="4191"/>
                  </a:lnTo>
                  <a:lnTo>
                    <a:pt x="10989" y="4907"/>
                  </a:lnTo>
                  <a:lnTo>
                    <a:pt x="11092" y="5648"/>
                  </a:lnTo>
                  <a:lnTo>
                    <a:pt x="11194" y="6440"/>
                  </a:lnTo>
                  <a:lnTo>
                    <a:pt x="11245" y="7232"/>
                  </a:lnTo>
                  <a:lnTo>
                    <a:pt x="11296" y="8075"/>
                  </a:lnTo>
                  <a:lnTo>
                    <a:pt x="11296" y="8919"/>
                  </a:lnTo>
                  <a:lnTo>
                    <a:pt x="11296" y="9788"/>
                  </a:lnTo>
                  <a:lnTo>
                    <a:pt x="11245" y="10605"/>
                  </a:lnTo>
                  <a:lnTo>
                    <a:pt x="11194" y="11423"/>
                  </a:lnTo>
                  <a:lnTo>
                    <a:pt x="11092" y="12215"/>
                  </a:lnTo>
                  <a:lnTo>
                    <a:pt x="10989" y="12956"/>
                  </a:lnTo>
                  <a:lnTo>
                    <a:pt x="10862" y="13672"/>
                  </a:lnTo>
                  <a:lnTo>
                    <a:pt x="10708" y="14336"/>
                  </a:lnTo>
                  <a:lnTo>
                    <a:pt x="10529" y="14975"/>
                  </a:lnTo>
                  <a:lnTo>
                    <a:pt x="10376" y="15512"/>
                  </a:lnTo>
                  <a:lnTo>
                    <a:pt x="10172" y="15972"/>
                  </a:lnTo>
                  <a:lnTo>
                    <a:pt x="9967" y="16381"/>
                  </a:lnTo>
                  <a:lnTo>
                    <a:pt x="9763" y="16713"/>
                  </a:lnTo>
                  <a:lnTo>
                    <a:pt x="9558" y="16968"/>
                  </a:lnTo>
                  <a:lnTo>
                    <a:pt x="9354" y="17173"/>
                  </a:lnTo>
                  <a:lnTo>
                    <a:pt x="9252" y="17250"/>
                  </a:lnTo>
                  <a:lnTo>
                    <a:pt x="9124" y="17301"/>
                  </a:lnTo>
                  <a:lnTo>
                    <a:pt x="9022" y="17326"/>
                  </a:lnTo>
                  <a:lnTo>
                    <a:pt x="8919" y="17326"/>
                  </a:lnTo>
                  <a:lnTo>
                    <a:pt x="8766" y="17301"/>
                  </a:lnTo>
                  <a:lnTo>
                    <a:pt x="8613" y="17250"/>
                  </a:lnTo>
                  <a:lnTo>
                    <a:pt x="8434" y="17122"/>
                  </a:lnTo>
                  <a:lnTo>
                    <a:pt x="8281" y="16968"/>
                  </a:lnTo>
                  <a:lnTo>
                    <a:pt x="8127" y="16790"/>
                  </a:lnTo>
                  <a:lnTo>
                    <a:pt x="7974" y="16560"/>
                  </a:lnTo>
                  <a:lnTo>
                    <a:pt x="7821" y="16278"/>
                  </a:lnTo>
                  <a:lnTo>
                    <a:pt x="7667" y="15972"/>
                  </a:lnTo>
                  <a:lnTo>
                    <a:pt x="7514" y="15588"/>
                  </a:lnTo>
                  <a:lnTo>
                    <a:pt x="7361" y="15180"/>
                  </a:lnTo>
                  <a:lnTo>
                    <a:pt x="7233" y="14745"/>
                  </a:lnTo>
                  <a:lnTo>
                    <a:pt x="7105" y="14285"/>
                  </a:lnTo>
                  <a:lnTo>
                    <a:pt x="7003" y="13774"/>
                  </a:lnTo>
                  <a:lnTo>
                    <a:pt x="6901" y="13263"/>
                  </a:lnTo>
                  <a:lnTo>
                    <a:pt x="6824" y="12701"/>
                  </a:lnTo>
                  <a:lnTo>
                    <a:pt x="6747" y="12139"/>
                  </a:lnTo>
                  <a:lnTo>
                    <a:pt x="6696" y="12036"/>
                  </a:lnTo>
                  <a:lnTo>
                    <a:pt x="6645" y="11960"/>
                  </a:lnTo>
                  <a:lnTo>
                    <a:pt x="6543" y="11909"/>
                  </a:lnTo>
                  <a:lnTo>
                    <a:pt x="6441" y="11909"/>
                  </a:lnTo>
                  <a:lnTo>
                    <a:pt x="6338" y="11934"/>
                  </a:lnTo>
                  <a:lnTo>
                    <a:pt x="6262" y="12011"/>
                  </a:lnTo>
                  <a:lnTo>
                    <a:pt x="6236" y="12088"/>
                  </a:lnTo>
                  <a:lnTo>
                    <a:pt x="6211" y="12190"/>
                  </a:lnTo>
                  <a:lnTo>
                    <a:pt x="6313" y="12905"/>
                  </a:lnTo>
                  <a:lnTo>
                    <a:pt x="6441" y="13621"/>
                  </a:lnTo>
                  <a:lnTo>
                    <a:pt x="6594" y="14311"/>
                  </a:lnTo>
                  <a:lnTo>
                    <a:pt x="6773" y="15001"/>
                  </a:lnTo>
                  <a:lnTo>
                    <a:pt x="6977" y="15614"/>
                  </a:lnTo>
                  <a:lnTo>
                    <a:pt x="7207" y="16202"/>
                  </a:lnTo>
                  <a:lnTo>
                    <a:pt x="7463" y="16713"/>
                  </a:lnTo>
                  <a:lnTo>
                    <a:pt x="7591" y="16917"/>
                  </a:lnTo>
                  <a:lnTo>
                    <a:pt x="7744" y="17122"/>
                  </a:lnTo>
                  <a:lnTo>
                    <a:pt x="7284" y="16943"/>
                  </a:lnTo>
                  <a:lnTo>
                    <a:pt x="6850" y="16713"/>
                  </a:lnTo>
                  <a:lnTo>
                    <a:pt x="6415" y="16406"/>
                  </a:lnTo>
                  <a:lnTo>
                    <a:pt x="6032" y="16074"/>
                  </a:lnTo>
                  <a:lnTo>
                    <a:pt x="5648" y="15665"/>
                  </a:lnTo>
                  <a:lnTo>
                    <a:pt x="5291" y="15231"/>
                  </a:lnTo>
                  <a:lnTo>
                    <a:pt x="4959" y="14745"/>
                  </a:lnTo>
                  <a:lnTo>
                    <a:pt x="4652" y="14234"/>
                  </a:lnTo>
                  <a:lnTo>
                    <a:pt x="4371" y="13672"/>
                  </a:lnTo>
                  <a:lnTo>
                    <a:pt x="4141" y="13059"/>
                  </a:lnTo>
                  <a:lnTo>
                    <a:pt x="3936" y="12445"/>
                  </a:lnTo>
                  <a:lnTo>
                    <a:pt x="3757" y="11781"/>
                  </a:lnTo>
                  <a:lnTo>
                    <a:pt x="3604" y="11091"/>
                  </a:lnTo>
                  <a:lnTo>
                    <a:pt x="3502" y="10401"/>
                  </a:lnTo>
                  <a:lnTo>
                    <a:pt x="3451" y="9660"/>
                  </a:lnTo>
                  <a:lnTo>
                    <a:pt x="3425" y="8919"/>
                  </a:lnTo>
                  <a:lnTo>
                    <a:pt x="3451" y="8178"/>
                  </a:lnTo>
                  <a:lnTo>
                    <a:pt x="3502" y="7462"/>
                  </a:lnTo>
                  <a:lnTo>
                    <a:pt x="3604" y="6747"/>
                  </a:lnTo>
                  <a:lnTo>
                    <a:pt x="3757" y="6082"/>
                  </a:lnTo>
                  <a:lnTo>
                    <a:pt x="3936" y="5418"/>
                  </a:lnTo>
                  <a:lnTo>
                    <a:pt x="4141" y="4779"/>
                  </a:lnTo>
                  <a:lnTo>
                    <a:pt x="4371" y="4191"/>
                  </a:lnTo>
                  <a:lnTo>
                    <a:pt x="4652" y="3629"/>
                  </a:lnTo>
                  <a:lnTo>
                    <a:pt x="4959" y="3118"/>
                  </a:lnTo>
                  <a:lnTo>
                    <a:pt x="5291" y="2632"/>
                  </a:lnTo>
                  <a:lnTo>
                    <a:pt x="5648" y="2198"/>
                  </a:lnTo>
                  <a:lnTo>
                    <a:pt x="6032" y="1789"/>
                  </a:lnTo>
                  <a:lnTo>
                    <a:pt x="6415" y="1457"/>
                  </a:lnTo>
                  <a:lnTo>
                    <a:pt x="6850" y="1150"/>
                  </a:lnTo>
                  <a:lnTo>
                    <a:pt x="7284" y="920"/>
                  </a:lnTo>
                  <a:lnTo>
                    <a:pt x="7744" y="716"/>
                  </a:lnTo>
                  <a:lnTo>
                    <a:pt x="7565" y="971"/>
                  </a:lnTo>
                  <a:lnTo>
                    <a:pt x="7412" y="1227"/>
                  </a:lnTo>
                  <a:lnTo>
                    <a:pt x="7156" y="1738"/>
                  </a:lnTo>
                  <a:lnTo>
                    <a:pt x="7003" y="2147"/>
                  </a:lnTo>
                  <a:lnTo>
                    <a:pt x="6850" y="2581"/>
                  </a:lnTo>
                  <a:lnTo>
                    <a:pt x="6722" y="3041"/>
                  </a:lnTo>
                  <a:lnTo>
                    <a:pt x="6594" y="3552"/>
                  </a:lnTo>
                  <a:lnTo>
                    <a:pt x="6466" y="4089"/>
                  </a:lnTo>
                  <a:lnTo>
                    <a:pt x="6364" y="4626"/>
                  </a:lnTo>
                  <a:lnTo>
                    <a:pt x="6287" y="5213"/>
                  </a:lnTo>
                  <a:lnTo>
                    <a:pt x="6185" y="5827"/>
                  </a:lnTo>
                  <a:lnTo>
                    <a:pt x="6211" y="5929"/>
                  </a:lnTo>
                  <a:lnTo>
                    <a:pt x="6262" y="6031"/>
                  </a:lnTo>
                  <a:lnTo>
                    <a:pt x="6338" y="6082"/>
                  </a:lnTo>
                  <a:lnTo>
                    <a:pt x="6415" y="6108"/>
                  </a:lnTo>
                  <a:lnTo>
                    <a:pt x="6517" y="6108"/>
                  </a:lnTo>
                  <a:lnTo>
                    <a:pt x="6620" y="6057"/>
                  </a:lnTo>
                  <a:lnTo>
                    <a:pt x="6696" y="5980"/>
                  </a:lnTo>
                  <a:lnTo>
                    <a:pt x="6722" y="5878"/>
                  </a:lnTo>
                  <a:lnTo>
                    <a:pt x="6798" y="5290"/>
                  </a:lnTo>
                  <a:lnTo>
                    <a:pt x="6875" y="4728"/>
                  </a:lnTo>
                  <a:lnTo>
                    <a:pt x="6977" y="4191"/>
                  </a:lnTo>
                  <a:lnTo>
                    <a:pt x="7080" y="3680"/>
                  </a:lnTo>
                  <a:lnTo>
                    <a:pt x="7207" y="3195"/>
                  </a:lnTo>
                  <a:lnTo>
                    <a:pt x="7361" y="2735"/>
                  </a:lnTo>
                  <a:lnTo>
                    <a:pt x="7488" y="2326"/>
                  </a:lnTo>
                  <a:lnTo>
                    <a:pt x="7642" y="1942"/>
                  </a:lnTo>
                  <a:lnTo>
                    <a:pt x="7795" y="1610"/>
                  </a:lnTo>
                  <a:lnTo>
                    <a:pt x="7948" y="1329"/>
                  </a:lnTo>
                  <a:lnTo>
                    <a:pt x="8102" y="1099"/>
                  </a:lnTo>
                  <a:lnTo>
                    <a:pt x="8281" y="895"/>
                  </a:lnTo>
                  <a:lnTo>
                    <a:pt x="8434" y="741"/>
                  </a:lnTo>
                  <a:lnTo>
                    <a:pt x="8587" y="614"/>
                  </a:lnTo>
                  <a:lnTo>
                    <a:pt x="8766" y="563"/>
                  </a:lnTo>
                  <a:lnTo>
                    <a:pt x="8919" y="537"/>
                  </a:lnTo>
                  <a:close/>
                  <a:moveTo>
                    <a:pt x="8919" y="0"/>
                  </a:moveTo>
                  <a:lnTo>
                    <a:pt x="8485" y="26"/>
                  </a:lnTo>
                  <a:lnTo>
                    <a:pt x="8025" y="51"/>
                  </a:lnTo>
                  <a:lnTo>
                    <a:pt x="7591" y="103"/>
                  </a:lnTo>
                  <a:lnTo>
                    <a:pt x="7182" y="179"/>
                  </a:lnTo>
                  <a:lnTo>
                    <a:pt x="6747" y="281"/>
                  </a:lnTo>
                  <a:lnTo>
                    <a:pt x="6313" y="384"/>
                  </a:lnTo>
                  <a:lnTo>
                    <a:pt x="5904" y="511"/>
                  </a:lnTo>
                  <a:lnTo>
                    <a:pt x="5495" y="690"/>
                  </a:lnTo>
                  <a:lnTo>
                    <a:pt x="5112" y="844"/>
                  </a:lnTo>
                  <a:lnTo>
                    <a:pt x="4729" y="1048"/>
                  </a:lnTo>
                  <a:lnTo>
                    <a:pt x="4345" y="1252"/>
                  </a:lnTo>
                  <a:lnTo>
                    <a:pt x="3987" y="1508"/>
                  </a:lnTo>
                  <a:lnTo>
                    <a:pt x="3630" y="1764"/>
                  </a:lnTo>
                  <a:lnTo>
                    <a:pt x="3272" y="2019"/>
                  </a:lnTo>
                  <a:lnTo>
                    <a:pt x="2940" y="2300"/>
                  </a:lnTo>
                  <a:lnTo>
                    <a:pt x="2607" y="2607"/>
                  </a:lnTo>
                  <a:lnTo>
                    <a:pt x="2301" y="2939"/>
                  </a:lnTo>
                  <a:lnTo>
                    <a:pt x="2020" y="3271"/>
                  </a:lnTo>
                  <a:lnTo>
                    <a:pt x="1739" y="3629"/>
                  </a:lnTo>
                  <a:lnTo>
                    <a:pt x="1483" y="3987"/>
                  </a:lnTo>
                  <a:lnTo>
                    <a:pt x="1253" y="4345"/>
                  </a:lnTo>
                  <a:lnTo>
                    <a:pt x="1049" y="4728"/>
                  </a:lnTo>
                  <a:lnTo>
                    <a:pt x="844" y="5111"/>
                  </a:lnTo>
                  <a:lnTo>
                    <a:pt x="665" y="5520"/>
                  </a:lnTo>
                  <a:lnTo>
                    <a:pt x="512" y="5929"/>
                  </a:lnTo>
                  <a:lnTo>
                    <a:pt x="384" y="6338"/>
                  </a:lnTo>
                  <a:lnTo>
                    <a:pt x="256" y="6747"/>
                  </a:lnTo>
                  <a:lnTo>
                    <a:pt x="180" y="7181"/>
                  </a:lnTo>
                  <a:lnTo>
                    <a:pt x="103" y="7616"/>
                  </a:lnTo>
                  <a:lnTo>
                    <a:pt x="52" y="8050"/>
                  </a:lnTo>
                  <a:lnTo>
                    <a:pt x="1" y="8484"/>
                  </a:lnTo>
                  <a:lnTo>
                    <a:pt x="1" y="8919"/>
                  </a:lnTo>
                  <a:lnTo>
                    <a:pt x="1" y="9379"/>
                  </a:lnTo>
                  <a:lnTo>
                    <a:pt x="52" y="9813"/>
                  </a:lnTo>
                  <a:lnTo>
                    <a:pt x="103" y="10248"/>
                  </a:lnTo>
                  <a:lnTo>
                    <a:pt x="180" y="10682"/>
                  </a:lnTo>
                  <a:lnTo>
                    <a:pt x="256" y="11116"/>
                  </a:lnTo>
                  <a:lnTo>
                    <a:pt x="384" y="11525"/>
                  </a:lnTo>
                  <a:lnTo>
                    <a:pt x="512" y="11934"/>
                  </a:lnTo>
                  <a:lnTo>
                    <a:pt x="665" y="12343"/>
                  </a:lnTo>
                  <a:lnTo>
                    <a:pt x="844" y="12752"/>
                  </a:lnTo>
                  <a:lnTo>
                    <a:pt x="1049" y="13135"/>
                  </a:lnTo>
                  <a:lnTo>
                    <a:pt x="1253" y="13519"/>
                  </a:lnTo>
                  <a:lnTo>
                    <a:pt x="1483" y="13876"/>
                  </a:lnTo>
                  <a:lnTo>
                    <a:pt x="1739" y="14234"/>
                  </a:lnTo>
                  <a:lnTo>
                    <a:pt x="2020" y="14592"/>
                  </a:lnTo>
                  <a:lnTo>
                    <a:pt x="2301" y="14924"/>
                  </a:lnTo>
                  <a:lnTo>
                    <a:pt x="2607" y="15231"/>
                  </a:lnTo>
                  <a:lnTo>
                    <a:pt x="2940" y="15537"/>
                  </a:lnTo>
                  <a:lnTo>
                    <a:pt x="3272" y="15844"/>
                  </a:lnTo>
                  <a:lnTo>
                    <a:pt x="3630" y="16100"/>
                  </a:lnTo>
                  <a:lnTo>
                    <a:pt x="3987" y="16355"/>
                  </a:lnTo>
                  <a:lnTo>
                    <a:pt x="4345" y="16585"/>
                  </a:lnTo>
                  <a:lnTo>
                    <a:pt x="4729" y="16815"/>
                  </a:lnTo>
                  <a:lnTo>
                    <a:pt x="5112" y="16994"/>
                  </a:lnTo>
                  <a:lnTo>
                    <a:pt x="5495" y="17173"/>
                  </a:lnTo>
                  <a:lnTo>
                    <a:pt x="5904" y="17326"/>
                  </a:lnTo>
                  <a:lnTo>
                    <a:pt x="6313" y="17479"/>
                  </a:lnTo>
                  <a:lnTo>
                    <a:pt x="6747" y="17582"/>
                  </a:lnTo>
                  <a:lnTo>
                    <a:pt x="7182" y="17684"/>
                  </a:lnTo>
                  <a:lnTo>
                    <a:pt x="7591" y="17761"/>
                  </a:lnTo>
                  <a:lnTo>
                    <a:pt x="8025" y="17812"/>
                  </a:lnTo>
                  <a:lnTo>
                    <a:pt x="8485" y="17837"/>
                  </a:lnTo>
                  <a:lnTo>
                    <a:pt x="8919" y="17863"/>
                  </a:lnTo>
                  <a:lnTo>
                    <a:pt x="9379" y="17837"/>
                  </a:lnTo>
                  <a:lnTo>
                    <a:pt x="9814" y="17812"/>
                  </a:lnTo>
                  <a:lnTo>
                    <a:pt x="10248" y="17761"/>
                  </a:lnTo>
                  <a:lnTo>
                    <a:pt x="10683" y="17684"/>
                  </a:lnTo>
                  <a:lnTo>
                    <a:pt x="11092" y="17582"/>
                  </a:lnTo>
                  <a:lnTo>
                    <a:pt x="11526" y="17479"/>
                  </a:lnTo>
                  <a:lnTo>
                    <a:pt x="11935" y="17326"/>
                  </a:lnTo>
                  <a:lnTo>
                    <a:pt x="12344" y="17173"/>
                  </a:lnTo>
                  <a:lnTo>
                    <a:pt x="12727" y="16994"/>
                  </a:lnTo>
                  <a:lnTo>
                    <a:pt x="13136" y="16815"/>
                  </a:lnTo>
                  <a:lnTo>
                    <a:pt x="13494" y="16585"/>
                  </a:lnTo>
                  <a:lnTo>
                    <a:pt x="13877" y="16355"/>
                  </a:lnTo>
                  <a:lnTo>
                    <a:pt x="14235" y="16100"/>
                  </a:lnTo>
                  <a:lnTo>
                    <a:pt x="14567" y="15844"/>
                  </a:lnTo>
                  <a:lnTo>
                    <a:pt x="14899" y="15537"/>
                  </a:lnTo>
                  <a:lnTo>
                    <a:pt x="15231" y="15231"/>
                  </a:lnTo>
                  <a:lnTo>
                    <a:pt x="15538" y="14924"/>
                  </a:lnTo>
                  <a:lnTo>
                    <a:pt x="15819" y="14592"/>
                  </a:lnTo>
                  <a:lnTo>
                    <a:pt x="16100" y="14234"/>
                  </a:lnTo>
                  <a:lnTo>
                    <a:pt x="16356" y="13876"/>
                  </a:lnTo>
                  <a:lnTo>
                    <a:pt x="16586" y="13519"/>
                  </a:lnTo>
                  <a:lnTo>
                    <a:pt x="16790" y="13135"/>
                  </a:lnTo>
                  <a:lnTo>
                    <a:pt x="16995" y="12752"/>
                  </a:lnTo>
                  <a:lnTo>
                    <a:pt x="17174" y="12343"/>
                  </a:lnTo>
                  <a:lnTo>
                    <a:pt x="17327" y="11934"/>
                  </a:lnTo>
                  <a:lnTo>
                    <a:pt x="17455" y="11525"/>
                  </a:lnTo>
                  <a:lnTo>
                    <a:pt x="17582" y="11116"/>
                  </a:lnTo>
                  <a:lnTo>
                    <a:pt x="17685" y="10682"/>
                  </a:lnTo>
                  <a:lnTo>
                    <a:pt x="17761" y="10248"/>
                  </a:lnTo>
                  <a:lnTo>
                    <a:pt x="17812" y="9813"/>
                  </a:lnTo>
                  <a:lnTo>
                    <a:pt x="17838" y="9379"/>
                  </a:lnTo>
                  <a:lnTo>
                    <a:pt x="17838" y="8919"/>
                  </a:lnTo>
                  <a:lnTo>
                    <a:pt x="17838" y="8484"/>
                  </a:lnTo>
                  <a:lnTo>
                    <a:pt x="17812" y="8050"/>
                  </a:lnTo>
                  <a:lnTo>
                    <a:pt x="17761" y="7616"/>
                  </a:lnTo>
                  <a:lnTo>
                    <a:pt x="17685" y="7181"/>
                  </a:lnTo>
                  <a:lnTo>
                    <a:pt x="17582" y="6747"/>
                  </a:lnTo>
                  <a:lnTo>
                    <a:pt x="17455" y="6338"/>
                  </a:lnTo>
                  <a:lnTo>
                    <a:pt x="17327" y="5929"/>
                  </a:lnTo>
                  <a:lnTo>
                    <a:pt x="17174" y="5520"/>
                  </a:lnTo>
                  <a:lnTo>
                    <a:pt x="16995" y="5111"/>
                  </a:lnTo>
                  <a:lnTo>
                    <a:pt x="16790" y="4728"/>
                  </a:lnTo>
                  <a:lnTo>
                    <a:pt x="16586" y="4345"/>
                  </a:lnTo>
                  <a:lnTo>
                    <a:pt x="16356" y="3987"/>
                  </a:lnTo>
                  <a:lnTo>
                    <a:pt x="16100" y="3629"/>
                  </a:lnTo>
                  <a:lnTo>
                    <a:pt x="15819" y="3271"/>
                  </a:lnTo>
                  <a:lnTo>
                    <a:pt x="15538" y="2939"/>
                  </a:lnTo>
                  <a:lnTo>
                    <a:pt x="15231" y="2607"/>
                  </a:lnTo>
                  <a:lnTo>
                    <a:pt x="14899" y="2300"/>
                  </a:lnTo>
                  <a:lnTo>
                    <a:pt x="14567" y="2019"/>
                  </a:lnTo>
                  <a:lnTo>
                    <a:pt x="14235" y="1764"/>
                  </a:lnTo>
                  <a:lnTo>
                    <a:pt x="13877" y="1508"/>
                  </a:lnTo>
                  <a:lnTo>
                    <a:pt x="13494" y="1252"/>
                  </a:lnTo>
                  <a:lnTo>
                    <a:pt x="13136" y="1048"/>
                  </a:lnTo>
                  <a:lnTo>
                    <a:pt x="12727" y="844"/>
                  </a:lnTo>
                  <a:lnTo>
                    <a:pt x="12344" y="690"/>
                  </a:lnTo>
                  <a:lnTo>
                    <a:pt x="11935" y="511"/>
                  </a:lnTo>
                  <a:lnTo>
                    <a:pt x="11526" y="384"/>
                  </a:lnTo>
                  <a:lnTo>
                    <a:pt x="11092" y="281"/>
                  </a:lnTo>
                  <a:lnTo>
                    <a:pt x="10683" y="179"/>
                  </a:lnTo>
                  <a:lnTo>
                    <a:pt x="10248" y="103"/>
                  </a:lnTo>
                  <a:lnTo>
                    <a:pt x="9814" y="51"/>
                  </a:lnTo>
                  <a:lnTo>
                    <a:pt x="9379" y="26"/>
                  </a:lnTo>
                  <a:lnTo>
                    <a:pt x="891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5;p71">
              <a:extLst>
                <a:ext uri="{FF2B5EF4-FFF2-40B4-BE49-F238E27FC236}">
                  <a16:creationId xmlns:a16="http://schemas.microsoft.com/office/drawing/2014/main" id="{1D2C04D9-9996-4896-8979-22A95687221F}"/>
                </a:ext>
              </a:extLst>
            </p:cNvPr>
            <p:cNvSpPr/>
            <p:nvPr/>
          </p:nvSpPr>
          <p:spPr>
            <a:xfrm>
              <a:off x="489175" y="3627950"/>
              <a:ext cx="12800" cy="13425"/>
            </a:xfrm>
            <a:custGeom>
              <a:avLst/>
              <a:gdLst/>
              <a:ahLst/>
              <a:cxnLst/>
              <a:rect l="l" t="t" r="r" b="b"/>
              <a:pathLst>
                <a:path w="512" h="537" extrusionOk="0">
                  <a:moveTo>
                    <a:pt x="154" y="0"/>
                  </a:moveTo>
                  <a:lnTo>
                    <a:pt x="78" y="77"/>
                  </a:lnTo>
                  <a:lnTo>
                    <a:pt x="26" y="153"/>
                  </a:lnTo>
                  <a:lnTo>
                    <a:pt x="1" y="256"/>
                  </a:lnTo>
                  <a:lnTo>
                    <a:pt x="1" y="281"/>
                  </a:lnTo>
                  <a:lnTo>
                    <a:pt x="26" y="383"/>
                  </a:lnTo>
                  <a:lnTo>
                    <a:pt x="78" y="460"/>
                  </a:lnTo>
                  <a:lnTo>
                    <a:pt x="154" y="537"/>
                  </a:lnTo>
                  <a:lnTo>
                    <a:pt x="359" y="537"/>
                  </a:lnTo>
                  <a:lnTo>
                    <a:pt x="435" y="460"/>
                  </a:lnTo>
                  <a:lnTo>
                    <a:pt x="512" y="383"/>
                  </a:lnTo>
                  <a:lnTo>
                    <a:pt x="512" y="281"/>
                  </a:lnTo>
                  <a:lnTo>
                    <a:pt x="512" y="256"/>
                  </a:lnTo>
                  <a:lnTo>
                    <a:pt x="512" y="153"/>
                  </a:lnTo>
                  <a:lnTo>
                    <a:pt x="435" y="77"/>
                  </a:lnTo>
                  <a:lnTo>
                    <a:pt x="35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6;p71">
              <a:extLst>
                <a:ext uri="{FF2B5EF4-FFF2-40B4-BE49-F238E27FC236}">
                  <a16:creationId xmlns:a16="http://schemas.microsoft.com/office/drawing/2014/main" id="{556C6EF5-926F-4F6D-B5A4-D008F052EC59}"/>
                </a:ext>
              </a:extLst>
            </p:cNvPr>
            <p:cNvSpPr/>
            <p:nvPr/>
          </p:nvSpPr>
          <p:spPr>
            <a:xfrm>
              <a:off x="489175" y="3659250"/>
              <a:ext cx="12800" cy="14075"/>
            </a:xfrm>
            <a:custGeom>
              <a:avLst/>
              <a:gdLst/>
              <a:ahLst/>
              <a:cxnLst/>
              <a:rect l="l" t="t" r="r" b="b"/>
              <a:pathLst>
                <a:path w="512" h="563" extrusionOk="0">
                  <a:moveTo>
                    <a:pt x="256" y="0"/>
                  </a:moveTo>
                  <a:lnTo>
                    <a:pt x="154" y="26"/>
                  </a:lnTo>
                  <a:lnTo>
                    <a:pt x="78" y="77"/>
                  </a:lnTo>
                  <a:lnTo>
                    <a:pt x="26" y="179"/>
                  </a:lnTo>
                  <a:lnTo>
                    <a:pt x="1" y="281"/>
                  </a:lnTo>
                  <a:lnTo>
                    <a:pt x="1" y="307"/>
                  </a:lnTo>
                  <a:lnTo>
                    <a:pt x="26" y="409"/>
                  </a:lnTo>
                  <a:lnTo>
                    <a:pt x="78" y="486"/>
                  </a:lnTo>
                  <a:lnTo>
                    <a:pt x="154" y="537"/>
                  </a:lnTo>
                  <a:lnTo>
                    <a:pt x="256" y="562"/>
                  </a:lnTo>
                  <a:lnTo>
                    <a:pt x="359" y="537"/>
                  </a:lnTo>
                  <a:lnTo>
                    <a:pt x="435" y="486"/>
                  </a:lnTo>
                  <a:lnTo>
                    <a:pt x="512" y="409"/>
                  </a:lnTo>
                  <a:lnTo>
                    <a:pt x="512" y="307"/>
                  </a:lnTo>
                  <a:lnTo>
                    <a:pt x="512" y="281"/>
                  </a:lnTo>
                  <a:lnTo>
                    <a:pt x="512" y="179"/>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7;p71">
              <a:extLst>
                <a:ext uri="{FF2B5EF4-FFF2-40B4-BE49-F238E27FC236}">
                  <a16:creationId xmlns:a16="http://schemas.microsoft.com/office/drawing/2014/main" id="{A2F47B20-8EEE-4907-B59A-A112ED941E0C}"/>
                </a:ext>
              </a:extLst>
            </p:cNvPr>
            <p:cNvSpPr/>
            <p:nvPr/>
          </p:nvSpPr>
          <p:spPr>
            <a:xfrm>
              <a:off x="489175" y="36918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8;p71">
              <a:extLst>
                <a:ext uri="{FF2B5EF4-FFF2-40B4-BE49-F238E27FC236}">
                  <a16:creationId xmlns:a16="http://schemas.microsoft.com/office/drawing/2014/main" id="{41DD2B79-DF3F-428F-B138-17718DCD3E0A}"/>
                </a:ext>
              </a:extLst>
            </p:cNvPr>
            <p:cNvSpPr/>
            <p:nvPr/>
          </p:nvSpPr>
          <p:spPr>
            <a:xfrm>
              <a:off x="489175" y="37231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9;p71">
              <a:extLst>
                <a:ext uri="{FF2B5EF4-FFF2-40B4-BE49-F238E27FC236}">
                  <a16:creationId xmlns:a16="http://schemas.microsoft.com/office/drawing/2014/main" id="{B9418B88-D910-4941-8A2C-2B7069279240}"/>
                </a:ext>
              </a:extLst>
            </p:cNvPr>
            <p:cNvSpPr/>
            <p:nvPr/>
          </p:nvSpPr>
          <p:spPr>
            <a:xfrm>
              <a:off x="489175" y="3596000"/>
              <a:ext cx="12800" cy="13425"/>
            </a:xfrm>
            <a:custGeom>
              <a:avLst/>
              <a:gdLst/>
              <a:ahLst/>
              <a:cxnLst/>
              <a:rect l="l" t="t" r="r" b="b"/>
              <a:pathLst>
                <a:path w="512" h="537" extrusionOk="0">
                  <a:moveTo>
                    <a:pt x="256" y="0"/>
                  </a:moveTo>
                  <a:lnTo>
                    <a:pt x="154" y="26"/>
                  </a:lnTo>
                  <a:lnTo>
                    <a:pt x="78" y="77"/>
                  </a:lnTo>
                  <a:lnTo>
                    <a:pt x="26" y="154"/>
                  </a:lnTo>
                  <a:lnTo>
                    <a:pt x="1" y="256"/>
                  </a:lnTo>
                  <a:lnTo>
                    <a:pt x="1" y="281"/>
                  </a:lnTo>
                  <a:lnTo>
                    <a:pt x="26" y="384"/>
                  </a:lnTo>
                  <a:lnTo>
                    <a:pt x="78" y="460"/>
                  </a:lnTo>
                  <a:lnTo>
                    <a:pt x="154" y="537"/>
                  </a:lnTo>
                  <a:lnTo>
                    <a:pt x="359" y="537"/>
                  </a:lnTo>
                  <a:lnTo>
                    <a:pt x="435" y="460"/>
                  </a:lnTo>
                  <a:lnTo>
                    <a:pt x="512" y="384"/>
                  </a:lnTo>
                  <a:lnTo>
                    <a:pt x="512" y="281"/>
                  </a:lnTo>
                  <a:lnTo>
                    <a:pt x="512" y="256"/>
                  </a:lnTo>
                  <a:lnTo>
                    <a:pt x="512" y="154"/>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90;p71">
              <a:extLst>
                <a:ext uri="{FF2B5EF4-FFF2-40B4-BE49-F238E27FC236}">
                  <a16:creationId xmlns:a16="http://schemas.microsoft.com/office/drawing/2014/main" id="{01B2EBE5-3505-49D6-B5BC-277BA91C3C5C}"/>
                </a:ext>
              </a:extLst>
            </p:cNvPr>
            <p:cNvSpPr/>
            <p:nvPr/>
          </p:nvSpPr>
          <p:spPr>
            <a:xfrm>
              <a:off x="423375" y="3514850"/>
              <a:ext cx="26225" cy="50500"/>
            </a:xfrm>
            <a:custGeom>
              <a:avLst/>
              <a:gdLst/>
              <a:ahLst/>
              <a:cxnLst/>
              <a:rect l="l" t="t" r="r" b="b"/>
              <a:pathLst>
                <a:path w="1049" h="2020" extrusionOk="0">
                  <a:moveTo>
                    <a:pt x="154" y="1"/>
                  </a:moveTo>
                  <a:lnTo>
                    <a:pt x="77" y="78"/>
                  </a:lnTo>
                  <a:lnTo>
                    <a:pt x="26" y="154"/>
                  </a:lnTo>
                  <a:lnTo>
                    <a:pt x="1" y="256"/>
                  </a:lnTo>
                  <a:lnTo>
                    <a:pt x="1" y="1739"/>
                  </a:lnTo>
                  <a:lnTo>
                    <a:pt x="26" y="1841"/>
                  </a:lnTo>
                  <a:lnTo>
                    <a:pt x="77" y="1943"/>
                  </a:lnTo>
                  <a:lnTo>
                    <a:pt x="154" y="1994"/>
                  </a:lnTo>
                  <a:lnTo>
                    <a:pt x="256" y="2020"/>
                  </a:lnTo>
                  <a:lnTo>
                    <a:pt x="359" y="1994"/>
                  </a:lnTo>
                  <a:lnTo>
                    <a:pt x="435" y="1943"/>
                  </a:lnTo>
                  <a:lnTo>
                    <a:pt x="512" y="1841"/>
                  </a:lnTo>
                  <a:lnTo>
                    <a:pt x="512" y="1739"/>
                  </a:lnTo>
                  <a:lnTo>
                    <a:pt x="512" y="870"/>
                  </a:lnTo>
                  <a:lnTo>
                    <a:pt x="537" y="793"/>
                  </a:lnTo>
                  <a:lnTo>
                    <a:pt x="665" y="640"/>
                  </a:lnTo>
                  <a:lnTo>
                    <a:pt x="793" y="563"/>
                  </a:lnTo>
                  <a:lnTo>
                    <a:pt x="819" y="512"/>
                  </a:lnTo>
                  <a:lnTo>
                    <a:pt x="921" y="435"/>
                  </a:lnTo>
                  <a:lnTo>
                    <a:pt x="997" y="359"/>
                  </a:lnTo>
                  <a:lnTo>
                    <a:pt x="1023" y="308"/>
                  </a:lnTo>
                  <a:lnTo>
                    <a:pt x="1049" y="256"/>
                  </a:lnTo>
                  <a:lnTo>
                    <a:pt x="1023" y="154"/>
                  </a:lnTo>
                  <a:lnTo>
                    <a:pt x="972" y="78"/>
                  </a:lnTo>
                  <a:lnTo>
                    <a:pt x="870" y="27"/>
                  </a:lnTo>
                  <a:lnTo>
                    <a:pt x="767" y="1"/>
                  </a:lnTo>
                  <a:lnTo>
                    <a:pt x="665" y="1"/>
                  </a:lnTo>
                  <a:lnTo>
                    <a:pt x="589" y="52"/>
                  </a:lnTo>
                  <a:lnTo>
                    <a:pt x="486" y="129"/>
                  </a:lnTo>
                  <a:lnTo>
                    <a:pt x="435" y="78"/>
                  </a:lnTo>
                  <a:lnTo>
                    <a:pt x="384" y="27"/>
                  </a:lnTo>
                  <a:lnTo>
                    <a:pt x="33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 name="Picture 174" descr="Chart&#10;&#10;Description automatically generated">
            <a:extLst>
              <a:ext uri="{FF2B5EF4-FFF2-40B4-BE49-F238E27FC236}">
                <a16:creationId xmlns:a16="http://schemas.microsoft.com/office/drawing/2014/main" id="{77333A76-0E4B-4C01-A1D6-143E69C465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938482" y="3631477"/>
            <a:ext cx="404948" cy="404948"/>
          </a:xfrm>
          <a:prstGeom prst="rect">
            <a:avLst/>
          </a:prstGeom>
        </p:spPr>
      </p:pic>
    </p:spTree>
    <p:extLst>
      <p:ext uri="{BB962C8B-B14F-4D97-AF65-F5344CB8AC3E}">
        <p14:creationId xmlns:p14="http://schemas.microsoft.com/office/powerpoint/2010/main" val="3204283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7"/>
        <p:cNvGrpSpPr/>
        <p:nvPr/>
      </p:nvGrpSpPr>
      <p:grpSpPr>
        <a:xfrm>
          <a:off x="0" y="0"/>
          <a:ext cx="0" cy="0"/>
          <a:chOff x="0" y="0"/>
          <a:chExt cx="0" cy="0"/>
        </a:xfrm>
      </p:grpSpPr>
      <p:pic>
        <p:nvPicPr>
          <p:cNvPr id="956" name="Google Shape;956;p40"/>
          <p:cNvPicPr preferRelativeResize="0"/>
          <p:nvPr/>
        </p:nvPicPr>
        <p:blipFill>
          <a:blip r:embed="rId4">
            <a:alphaModFix/>
          </a:blip>
          <a:stretch>
            <a:fillRect/>
          </a:stretch>
        </p:blipFill>
        <p:spPr>
          <a:xfrm>
            <a:off x="1878020" y="774705"/>
            <a:ext cx="1780800" cy="1347775"/>
          </a:xfrm>
          <a:prstGeom prst="rect">
            <a:avLst/>
          </a:prstGeom>
          <a:noFill/>
          <a:ln>
            <a:noFill/>
          </a:ln>
        </p:spPr>
      </p:pic>
      <p:pic>
        <p:nvPicPr>
          <p:cNvPr id="48" name="Google Shape;3430;p72">
            <a:extLst>
              <a:ext uri="{FF2B5EF4-FFF2-40B4-BE49-F238E27FC236}">
                <a16:creationId xmlns:a16="http://schemas.microsoft.com/office/drawing/2014/main" id="{23CFDE17-A41C-4E6C-B5A6-A3F8DFFE659C}"/>
              </a:ext>
            </a:extLst>
          </p:cNvPr>
          <p:cNvPicPr preferRelativeResize="0"/>
          <p:nvPr/>
        </p:nvPicPr>
        <p:blipFill>
          <a:blip r:embed="rId5">
            <a:alphaModFix/>
          </a:blip>
          <a:stretch>
            <a:fillRect/>
          </a:stretch>
        </p:blipFill>
        <p:spPr>
          <a:xfrm>
            <a:off x="1449978" y="1489166"/>
            <a:ext cx="2116006" cy="3100705"/>
          </a:xfrm>
          <a:prstGeom prst="rect">
            <a:avLst/>
          </a:prstGeom>
          <a:noFill/>
          <a:ln>
            <a:noFill/>
          </a:ln>
        </p:spPr>
      </p:pic>
      <p:grpSp>
        <p:nvGrpSpPr>
          <p:cNvPr id="948" name="Google Shape;948;p40"/>
          <p:cNvGrpSpPr/>
          <p:nvPr/>
        </p:nvGrpSpPr>
        <p:grpSpPr>
          <a:xfrm>
            <a:off x="5422218" y="1070342"/>
            <a:ext cx="875409" cy="1015029"/>
            <a:chOff x="3335286" y="601670"/>
            <a:chExt cx="804678" cy="932160"/>
          </a:xfrm>
        </p:grpSpPr>
        <p:sp>
          <p:nvSpPr>
            <p:cNvPr id="949" name="Google Shape;949;p40"/>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40"/>
          <p:cNvSpPr txBox="1">
            <a:spLocks noGrp="1"/>
          </p:cNvSpPr>
          <p:nvPr>
            <p:ph type="title"/>
          </p:nvPr>
        </p:nvSpPr>
        <p:spPr>
          <a:xfrm>
            <a:off x="3944725" y="2234750"/>
            <a:ext cx="3830400" cy="14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 ANALYSIS</a:t>
            </a:r>
            <a:endParaRPr dirty="0"/>
          </a:p>
        </p:txBody>
      </p:sp>
      <p:sp>
        <p:nvSpPr>
          <p:cNvPr id="958" name="Google Shape;958;p40"/>
          <p:cNvSpPr txBox="1">
            <a:spLocks noGrp="1"/>
          </p:cNvSpPr>
          <p:nvPr>
            <p:ph type="title" idx="2"/>
          </p:nvPr>
        </p:nvSpPr>
        <p:spPr>
          <a:xfrm>
            <a:off x="5402725" y="1372506"/>
            <a:ext cx="914400" cy="4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959" name="Google Shape;959;p40"/>
          <p:cNvSpPr txBox="1">
            <a:spLocks noGrp="1"/>
          </p:cNvSpPr>
          <p:nvPr>
            <p:ph type="subTitle" idx="1"/>
          </p:nvPr>
        </p:nvSpPr>
        <p:spPr>
          <a:xfrm>
            <a:off x="4121625" y="3707454"/>
            <a:ext cx="3611586" cy="6325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SMOTE, Machine Learning models, and new techniques learnt</a:t>
            </a:r>
          </a:p>
        </p:txBody>
      </p:sp>
      <p:pic>
        <p:nvPicPr>
          <p:cNvPr id="963" name="Google Shape;963;p40"/>
          <p:cNvPicPr preferRelativeResize="0"/>
          <p:nvPr/>
        </p:nvPicPr>
        <p:blipFill>
          <a:blip r:embed="rId6">
            <a:alphaModFix/>
          </a:blip>
          <a:stretch>
            <a:fillRect/>
          </a:stretch>
        </p:blipFill>
        <p:spPr>
          <a:xfrm flipH="1">
            <a:off x="0" y="3611950"/>
            <a:ext cx="1661675" cy="1531550"/>
          </a:xfrm>
          <a:prstGeom prst="rect">
            <a:avLst/>
          </a:prstGeom>
          <a:noFill/>
          <a:ln>
            <a:noFill/>
          </a:ln>
        </p:spPr>
      </p:pic>
      <p:grpSp>
        <p:nvGrpSpPr>
          <p:cNvPr id="964" name="Google Shape;964;p40"/>
          <p:cNvGrpSpPr/>
          <p:nvPr/>
        </p:nvGrpSpPr>
        <p:grpSpPr>
          <a:xfrm>
            <a:off x="7075928" y="773871"/>
            <a:ext cx="1591871" cy="525727"/>
            <a:chOff x="583503" y="585996"/>
            <a:chExt cx="1591871" cy="525727"/>
          </a:xfrm>
        </p:grpSpPr>
        <p:sp>
          <p:nvSpPr>
            <p:cNvPr id="965" name="Google Shape;965;p40"/>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0"/>
          <p:cNvGrpSpPr/>
          <p:nvPr/>
        </p:nvGrpSpPr>
        <p:grpSpPr>
          <a:xfrm>
            <a:off x="2602072" y="4366657"/>
            <a:ext cx="1222254" cy="610934"/>
            <a:chOff x="131176" y="4137775"/>
            <a:chExt cx="1427700" cy="713625"/>
          </a:xfrm>
        </p:grpSpPr>
        <p:sp>
          <p:nvSpPr>
            <p:cNvPr id="992" name="Google Shape;992;p40"/>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3" name="Google Shape;993;p40"/>
            <p:cNvPicPr preferRelativeResize="0"/>
            <p:nvPr/>
          </p:nvPicPr>
          <p:blipFill>
            <a:blip r:embed="rId7">
              <a:alphaModFix/>
            </a:blip>
            <a:stretch>
              <a:fillRect/>
            </a:stretch>
          </p:blipFill>
          <p:spPr>
            <a:xfrm>
              <a:off x="266500" y="4137775"/>
              <a:ext cx="1235275" cy="660125"/>
            </a:xfrm>
            <a:prstGeom prst="rect">
              <a:avLst/>
            </a:prstGeom>
            <a:noFill/>
            <a:ln>
              <a:noFill/>
            </a:ln>
          </p:spPr>
        </p:pic>
      </p:grpSp>
    </p:spTree>
    <p:extLst>
      <p:ext uri="{BB962C8B-B14F-4D97-AF65-F5344CB8AC3E}">
        <p14:creationId xmlns:p14="http://schemas.microsoft.com/office/powerpoint/2010/main" val="3406595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SMOTE</a:t>
            </a:r>
            <a:endParaRPr lang="en-SG" dirty="0"/>
          </a:p>
        </p:txBody>
      </p:sp>
      <p:sp>
        <p:nvSpPr>
          <p:cNvPr id="34" name="Google Shape;873;p37">
            <a:extLst>
              <a:ext uri="{FF2B5EF4-FFF2-40B4-BE49-F238E27FC236}">
                <a16:creationId xmlns:a16="http://schemas.microsoft.com/office/drawing/2014/main" id="{92288626-9791-4F36-AE2E-9C2DBDDDFF22}"/>
              </a:ext>
            </a:extLst>
          </p:cNvPr>
          <p:cNvSpPr txBox="1">
            <a:spLocks/>
          </p:cNvSpPr>
          <p:nvPr/>
        </p:nvSpPr>
        <p:spPr>
          <a:xfrm>
            <a:off x="1660013" y="1313815"/>
            <a:ext cx="6950800" cy="3547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0" indent="0" algn="l"/>
            <a:r>
              <a:rPr lang="en-SG" sz="2000" dirty="0"/>
              <a:t>Extremely imbalanced dataset </a:t>
            </a:r>
          </a:p>
          <a:p>
            <a:pPr marL="800100" lvl="1" indent="-342900" algn="l">
              <a:buFontTx/>
              <a:buChar char="-"/>
            </a:pPr>
            <a:r>
              <a:rPr lang="en-SG" sz="2000" dirty="0"/>
              <a:t>The prediction of our machine learning model will become biased towards the majority </a:t>
            </a:r>
          </a:p>
          <a:p>
            <a:pPr marL="800100" lvl="1" indent="-342900" algn="l">
              <a:buFontTx/>
              <a:buChar char="-"/>
            </a:pPr>
            <a:r>
              <a:rPr lang="en-SG" sz="2000" dirty="0"/>
              <a:t>May always predict a client to be a ‘</a:t>
            </a:r>
            <a:r>
              <a:rPr lang="en-SG" sz="2000" i="1" dirty="0"/>
              <a:t>good client</a:t>
            </a:r>
            <a:r>
              <a:rPr lang="en-SG" sz="2000" dirty="0"/>
              <a:t>’ </a:t>
            </a:r>
          </a:p>
          <a:p>
            <a:pPr marL="457200" lvl="1" indent="0" algn="l"/>
            <a:endParaRPr lang="en-SG" sz="2000" dirty="0"/>
          </a:p>
          <a:p>
            <a:pPr marL="0" indent="0" algn="l"/>
            <a:r>
              <a:rPr lang="en-SG" sz="2000" dirty="0"/>
              <a:t>SMOTE</a:t>
            </a:r>
          </a:p>
          <a:p>
            <a:pPr marL="800100" lvl="1" indent="-342900" algn="l">
              <a:buFontTx/>
              <a:buChar char="-"/>
            </a:pPr>
            <a:r>
              <a:rPr lang="en-SG" sz="2000" dirty="0"/>
              <a:t>Synthetic Minority Oversampling Technique</a:t>
            </a:r>
          </a:p>
          <a:p>
            <a:pPr marL="800100" lvl="1" indent="-342900" algn="l">
              <a:buFontTx/>
              <a:buChar char="-"/>
            </a:pPr>
            <a:r>
              <a:rPr lang="en-SG" sz="2000" dirty="0"/>
              <a:t>In our case, it had a Model Accuracy of 57.6% for train dataset and 58.1% for test dataset</a:t>
            </a:r>
          </a:p>
        </p:txBody>
      </p:sp>
      <p:pic>
        <p:nvPicPr>
          <p:cNvPr id="3" name="Picture 2">
            <a:extLst>
              <a:ext uri="{FF2B5EF4-FFF2-40B4-BE49-F238E27FC236}">
                <a16:creationId xmlns:a16="http://schemas.microsoft.com/office/drawing/2014/main" id="{18349FB5-9AB5-46B8-93F8-AE938B932DB3}"/>
              </a:ext>
            </a:extLst>
          </p:cNvPr>
          <p:cNvPicPr>
            <a:picLocks noChangeAspect="1"/>
          </p:cNvPicPr>
          <p:nvPr/>
        </p:nvPicPr>
        <p:blipFill>
          <a:blip r:embed="rId3"/>
          <a:stretch>
            <a:fillRect/>
          </a:stretch>
        </p:blipFill>
        <p:spPr>
          <a:xfrm>
            <a:off x="2183412" y="4338446"/>
            <a:ext cx="2296390" cy="704355"/>
          </a:xfrm>
          <a:prstGeom prst="rect">
            <a:avLst/>
          </a:prstGeom>
        </p:spPr>
      </p:pic>
      <p:pic>
        <p:nvPicPr>
          <p:cNvPr id="5" name="Picture 4">
            <a:extLst>
              <a:ext uri="{FF2B5EF4-FFF2-40B4-BE49-F238E27FC236}">
                <a16:creationId xmlns:a16="http://schemas.microsoft.com/office/drawing/2014/main" id="{4D556353-4A24-46E8-811B-74AB95DB3248}"/>
              </a:ext>
            </a:extLst>
          </p:cNvPr>
          <p:cNvPicPr>
            <a:picLocks noChangeAspect="1"/>
          </p:cNvPicPr>
          <p:nvPr/>
        </p:nvPicPr>
        <p:blipFill>
          <a:blip r:embed="rId4"/>
          <a:stretch>
            <a:fillRect/>
          </a:stretch>
        </p:blipFill>
        <p:spPr>
          <a:xfrm>
            <a:off x="5711265" y="4348904"/>
            <a:ext cx="2229065" cy="680296"/>
          </a:xfrm>
          <a:prstGeom prst="rect">
            <a:avLst/>
          </a:prstGeom>
        </p:spPr>
      </p:pic>
      <p:sp>
        <p:nvSpPr>
          <p:cNvPr id="6" name="Arrow: Right 5">
            <a:extLst>
              <a:ext uri="{FF2B5EF4-FFF2-40B4-BE49-F238E27FC236}">
                <a16:creationId xmlns:a16="http://schemas.microsoft.com/office/drawing/2014/main" id="{219F6C30-0FF7-4DFC-A54B-8C8BEE4DAB99}"/>
              </a:ext>
            </a:extLst>
          </p:cNvPr>
          <p:cNvSpPr/>
          <p:nvPr/>
        </p:nvSpPr>
        <p:spPr>
          <a:xfrm>
            <a:off x="4657060" y="4540102"/>
            <a:ext cx="893135" cy="32960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2100361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37" name="Google Shape;998;p41">
            <a:extLst>
              <a:ext uri="{FF2B5EF4-FFF2-40B4-BE49-F238E27FC236}">
                <a16:creationId xmlns:a16="http://schemas.microsoft.com/office/drawing/2014/main" id="{FFDD5619-83E9-4DEA-9360-F49F1E29EBD6}"/>
              </a:ext>
            </a:extLst>
          </p:cNvPr>
          <p:cNvGrpSpPr/>
          <p:nvPr/>
        </p:nvGrpSpPr>
        <p:grpSpPr>
          <a:xfrm>
            <a:off x="1765001" y="378947"/>
            <a:ext cx="5613998" cy="778303"/>
            <a:chOff x="1828775" y="-454378"/>
            <a:chExt cx="5613998" cy="778303"/>
          </a:xfrm>
        </p:grpSpPr>
        <p:sp>
          <p:nvSpPr>
            <p:cNvPr id="138" name="Google Shape;999;p41">
              <a:extLst>
                <a:ext uri="{FF2B5EF4-FFF2-40B4-BE49-F238E27FC236}">
                  <a16:creationId xmlns:a16="http://schemas.microsoft.com/office/drawing/2014/main" id="{CBE33FB6-35FF-41B9-8B48-F38EB0E46A1D}"/>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0;p41">
              <a:extLst>
                <a:ext uri="{FF2B5EF4-FFF2-40B4-BE49-F238E27FC236}">
                  <a16:creationId xmlns:a16="http://schemas.microsoft.com/office/drawing/2014/main" id="{012396C6-3730-4427-8235-96AC49E6E9FB}"/>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1;p41">
              <a:extLst>
                <a:ext uri="{FF2B5EF4-FFF2-40B4-BE49-F238E27FC236}">
                  <a16:creationId xmlns:a16="http://schemas.microsoft.com/office/drawing/2014/main" id="{E26103F0-903C-4A7C-8015-9AE94D15EA03}"/>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2;p41">
              <a:extLst>
                <a:ext uri="{FF2B5EF4-FFF2-40B4-BE49-F238E27FC236}">
                  <a16:creationId xmlns:a16="http://schemas.microsoft.com/office/drawing/2014/main" id="{4BD52E86-E5D6-4BEF-8091-4FA84E569C4B}"/>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3;p41">
              <a:extLst>
                <a:ext uri="{FF2B5EF4-FFF2-40B4-BE49-F238E27FC236}">
                  <a16:creationId xmlns:a16="http://schemas.microsoft.com/office/drawing/2014/main" id="{9207B3C3-D9A8-4D34-B79D-51472F8CE137}"/>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43" name="Google Shape;1004;p41">
              <a:extLst>
                <a:ext uri="{FF2B5EF4-FFF2-40B4-BE49-F238E27FC236}">
                  <a16:creationId xmlns:a16="http://schemas.microsoft.com/office/drawing/2014/main" id="{24432684-4D4E-4ACC-BCD1-72FB579A6171}"/>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44" name="Google Shape;1006;p41">
            <a:extLst>
              <a:ext uri="{FF2B5EF4-FFF2-40B4-BE49-F238E27FC236}">
                <a16:creationId xmlns:a16="http://schemas.microsoft.com/office/drawing/2014/main" id="{EA9EAE14-B0ED-401A-9403-CCB567E07376}"/>
              </a:ext>
            </a:extLst>
          </p:cNvPr>
          <p:cNvSpPr txBox="1">
            <a:spLocks noGrp="1"/>
          </p:cNvSpPr>
          <p:nvPr>
            <p:ph type="title"/>
          </p:nvPr>
        </p:nvSpPr>
        <p:spPr>
          <a:xfrm>
            <a:off x="720000" y="539500"/>
            <a:ext cx="7704000" cy="457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rPr>
              <a:t>Machine Learning Models</a:t>
            </a:r>
            <a:endParaRPr sz="3200" dirty="0">
              <a:solidFill>
                <a:schemeClr val="bg1"/>
              </a:solidFill>
            </a:endParaRPr>
          </a:p>
        </p:txBody>
      </p:sp>
      <p:sp>
        <p:nvSpPr>
          <p:cNvPr id="146" name="Google Shape;873;p37">
            <a:extLst>
              <a:ext uri="{FF2B5EF4-FFF2-40B4-BE49-F238E27FC236}">
                <a16:creationId xmlns:a16="http://schemas.microsoft.com/office/drawing/2014/main" id="{452A92E4-D1BA-4159-B976-0C1D5E5568E1}"/>
              </a:ext>
            </a:extLst>
          </p:cNvPr>
          <p:cNvSpPr txBox="1">
            <a:spLocks/>
          </p:cNvSpPr>
          <p:nvPr/>
        </p:nvSpPr>
        <p:spPr>
          <a:xfrm>
            <a:off x="720000" y="1751350"/>
            <a:ext cx="7704000" cy="16875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lvl="1" indent="-457200" algn="l">
              <a:buFont typeface="+mj-lt"/>
              <a:buAutoNum type="arabicPeriod"/>
            </a:pPr>
            <a:r>
              <a:rPr lang="en-SG" sz="2000" dirty="0"/>
              <a:t>Decision Tree (Lowest prediction accuracy)</a:t>
            </a:r>
          </a:p>
          <a:p>
            <a:pPr lvl="1" indent="-457200" algn="l">
              <a:buFont typeface="+mj-lt"/>
              <a:buAutoNum type="arabicPeriod"/>
            </a:pPr>
            <a:r>
              <a:rPr lang="en-SG" sz="2000" dirty="0"/>
              <a:t>Random Forest (higher prediction accuracy than Decision Tree)</a:t>
            </a:r>
          </a:p>
          <a:p>
            <a:pPr marL="971550" lvl="1" indent="-514350" algn="l">
              <a:buFont typeface="+mj-lt"/>
              <a:buAutoNum type="arabicPeriod"/>
            </a:pPr>
            <a:r>
              <a:rPr lang="en-SG" sz="2000" dirty="0"/>
              <a:t>XGBoost (solves highly variable behaviours of Decision Tree)</a:t>
            </a:r>
          </a:p>
          <a:p>
            <a:pPr marL="0" indent="0"/>
            <a:endParaRPr lang="en-SG" sz="2000" dirty="0"/>
          </a:p>
        </p:txBody>
      </p:sp>
    </p:spTree>
    <p:extLst>
      <p:ext uri="{BB962C8B-B14F-4D97-AF65-F5344CB8AC3E}">
        <p14:creationId xmlns:p14="http://schemas.microsoft.com/office/powerpoint/2010/main" val="2786438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Decision Tree Classification</a:t>
            </a:r>
            <a:endParaRPr lang="en-SG" dirty="0"/>
          </a:p>
        </p:txBody>
      </p:sp>
      <p:sp>
        <p:nvSpPr>
          <p:cNvPr id="34" name="Google Shape;873;p37">
            <a:extLst>
              <a:ext uri="{FF2B5EF4-FFF2-40B4-BE49-F238E27FC236}">
                <a16:creationId xmlns:a16="http://schemas.microsoft.com/office/drawing/2014/main" id="{92288626-9791-4F36-AE2E-9C2DBDDDFF22}"/>
              </a:ext>
            </a:extLst>
          </p:cNvPr>
          <p:cNvSpPr txBox="1">
            <a:spLocks/>
          </p:cNvSpPr>
          <p:nvPr/>
        </p:nvSpPr>
        <p:spPr>
          <a:xfrm>
            <a:off x="972152" y="1294150"/>
            <a:ext cx="7451848" cy="3849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r>
              <a:rPr lang="en-SG" sz="2000" b="1" u="sng" dirty="0"/>
              <a:t>Model Accuracy:</a:t>
            </a:r>
          </a:p>
          <a:p>
            <a:pPr marL="457200" lvl="1" indent="0" algn="l"/>
            <a:r>
              <a:rPr lang="en-SG" sz="2000" b="1" u="sng" dirty="0">
                <a:solidFill>
                  <a:srgbClr val="FFC000"/>
                </a:solidFill>
              </a:rPr>
              <a:t>57.6%</a:t>
            </a:r>
            <a:r>
              <a:rPr lang="en-SG" sz="2000" dirty="0">
                <a:solidFill>
                  <a:srgbClr val="FFC000"/>
                </a:solidFill>
              </a:rPr>
              <a:t> </a:t>
            </a:r>
            <a:r>
              <a:rPr lang="en-SG" sz="2000" dirty="0"/>
              <a:t>for </a:t>
            </a:r>
            <a:r>
              <a:rPr lang="en-SG" sz="2000" dirty="0">
                <a:solidFill>
                  <a:srgbClr val="FFC000"/>
                </a:solidFill>
              </a:rPr>
              <a:t>train</a:t>
            </a:r>
            <a:r>
              <a:rPr lang="en-SG" sz="2000" dirty="0"/>
              <a:t> dataset		</a:t>
            </a:r>
            <a:r>
              <a:rPr lang="en-SG" sz="2000" b="1" u="sng" dirty="0">
                <a:solidFill>
                  <a:schemeClr val="accent3"/>
                </a:solidFill>
              </a:rPr>
              <a:t>58.1%</a:t>
            </a:r>
            <a:r>
              <a:rPr lang="en-SG" sz="2000" dirty="0">
                <a:solidFill>
                  <a:schemeClr val="accent3"/>
                </a:solidFill>
              </a:rPr>
              <a:t> </a:t>
            </a:r>
            <a:r>
              <a:rPr lang="en-SG" sz="2000" dirty="0"/>
              <a:t>for </a:t>
            </a:r>
            <a:r>
              <a:rPr lang="en-SG" sz="2000" dirty="0">
                <a:solidFill>
                  <a:schemeClr val="accent3"/>
                </a:solidFill>
              </a:rPr>
              <a:t>test</a:t>
            </a:r>
            <a:r>
              <a:rPr lang="en-SG" sz="2000" dirty="0"/>
              <a:t> dataset</a:t>
            </a:r>
          </a:p>
        </p:txBody>
      </p:sp>
      <p:pic>
        <p:nvPicPr>
          <p:cNvPr id="12" name="Picture 11">
            <a:extLst>
              <a:ext uri="{FF2B5EF4-FFF2-40B4-BE49-F238E27FC236}">
                <a16:creationId xmlns:a16="http://schemas.microsoft.com/office/drawing/2014/main" id="{87E48687-13E7-42DC-9227-AA2C9D3ACB92}"/>
              </a:ext>
            </a:extLst>
          </p:cNvPr>
          <p:cNvPicPr>
            <a:picLocks noChangeAspect="1"/>
          </p:cNvPicPr>
          <p:nvPr/>
        </p:nvPicPr>
        <p:blipFill>
          <a:blip r:embed="rId3"/>
          <a:stretch>
            <a:fillRect/>
          </a:stretch>
        </p:blipFill>
        <p:spPr>
          <a:xfrm>
            <a:off x="985289" y="1414912"/>
            <a:ext cx="7175116" cy="2954956"/>
          </a:xfrm>
          <a:prstGeom prst="rect">
            <a:avLst/>
          </a:prstGeom>
        </p:spPr>
      </p:pic>
    </p:spTree>
    <p:extLst>
      <p:ext uri="{BB962C8B-B14F-4D97-AF65-F5344CB8AC3E}">
        <p14:creationId xmlns:p14="http://schemas.microsoft.com/office/powerpoint/2010/main" val="1486018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Random Forest</a:t>
            </a:r>
            <a:endParaRPr lang="en-SG" dirty="0"/>
          </a:p>
        </p:txBody>
      </p:sp>
      <p:sp>
        <p:nvSpPr>
          <p:cNvPr id="16" name="Google Shape;873;p37">
            <a:extLst>
              <a:ext uri="{FF2B5EF4-FFF2-40B4-BE49-F238E27FC236}">
                <a16:creationId xmlns:a16="http://schemas.microsoft.com/office/drawing/2014/main" id="{3967E055-FEAB-4262-A841-D2E2FA6E5C67}"/>
              </a:ext>
            </a:extLst>
          </p:cNvPr>
          <p:cNvSpPr txBox="1">
            <a:spLocks/>
          </p:cNvSpPr>
          <p:nvPr/>
        </p:nvSpPr>
        <p:spPr>
          <a:xfrm>
            <a:off x="939843" y="1138812"/>
            <a:ext cx="7451848" cy="3849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r>
              <a:rPr lang="en-SG" sz="2000" b="1" u="sng" dirty="0"/>
              <a:t>Model Accuracy:</a:t>
            </a:r>
          </a:p>
          <a:p>
            <a:pPr marL="457200" lvl="1" indent="0" algn="l"/>
            <a:r>
              <a:rPr lang="en-SG" sz="2000" b="1" u="sng" dirty="0">
                <a:solidFill>
                  <a:srgbClr val="FFC000"/>
                </a:solidFill>
              </a:rPr>
              <a:t>79.6%</a:t>
            </a:r>
            <a:r>
              <a:rPr lang="en-SG" sz="2000" dirty="0">
                <a:solidFill>
                  <a:srgbClr val="FFC000"/>
                </a:solidFill>
              </a:rPr>
              <a:t> </a:t>
            </a:r>
            <a:r>
              <a:rPr lang="en-SG" sz="2000" dirty="0"/>
              <a:t>for </a:t>
            </a:r>
            <a:r>
              <a:rPr lang="en-SG" sz="2000" dirty="0">
                <a:solidFill>
                  <a:srgbClr val="FFC000"/>
                </a:solidFill>
              </a:rPr>
              <a:t>train</a:t>
            </a:r>
            <a:r>
              <a:rPr lang="en-SG" sz="2000" dirty="0"/>
              <a:t> dataset		</a:t>
            </a:r>
            <a:r>
              <a:rPr lang="en-SG" sz="2000" b="1" u="sng" dirty="0">
                <a:solidFill>
                  <a:schemeClr val="accent3"/>
                </a:solidFill>
              </a:rPr>
              <a:t>73.3%</a:t>
            </a:r>
            <a:r>
              <a:rPr lang="en-SG" sz="2000" dirty="0">
                <a:solidFill>
                  <a:schemeClr val="accent3"/>
                </a:solidFill>
              </a:rPr>
              <a:t> </a:t>
            </a:r>
            <a:r>
              <a:rPr lang="en-SG" sz="2000" dirty="0"/>
              <a:t>for </a:t>
            </a:r>
            <a:r>
              <a:rPr lang="en-SG" sz="2000" dirty="0">
                <a:solidFill>
                  <a:schemeClr val="accent3"/>
                </a:solidFill>
              </a:rPr>
              <a:t>test</a:t>
            </a:r>
            <a:r>
              <a:rPr lang="en-SG" sz="2000" dirty="0"/>
              <a:t> dataset</a:t>
            </a:r>
          </a:p>
        </p:txBody>
      </p:sp>
      <p:pic>
        <p:nvPicPr>
          <p:cNvPr id="3" name="Picture 2" descr="Chart&#10;&#10;Description automatically generated with low confidence">
            <a:extLst>
              <a:ext uri="{FF2B5EF4-FFF2-40B4-BE49-F238E27FC236}">
                <a16:creationId xmlns:a16="http://schemas.microsoft.com/office/drawing/2014/main" id="{B160840C-0234-38C1-ED08-ED915FFF1CDE}"/>
              </a:ext>
            </a:extLst>
          </p:cNvPr>
          <p:cNvPicPr>
            <a:picLocks noChangeAspect="1"/>
          </p:cNvPicPr>
          <p:nvPr/>
        </p:nvPicPr>
        <p:blipFill>
          <a:blip r:embed="rId3"/>
          <a:stretch>
            <a:fillRect/>
          </a:stretch>
        </p:blipFill>
        <p:spPr>
          <a:xfrm>
            <a:off x="1484417" y="1257300"/>
            <a:ext cx="6362700" cy="2628900"/>
          </a:xfrm>
          <a:prstGeom prst="rect">
            <a:avLst/>
          </a:prstGeom>
        </p:spPr>
      </p:pic>
    </p:spTree>
    <p:extLst>
      <p:ext uri="{BB962C8B-B14F-4D97-AF65-F5344CB8AC3E}">
        <p14:creationId xmlns:p14="http://schemas.microsoft.com/office/powerpoint/2010/main" val="3362047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XGBoost</a:t>
            </a:r>
            <a:endParaRPr lang="en-SG" dirty="0"/>
          </a:p>
        </p:txBody>
      </p:sp>
      <p:sp>
        <p:nvSpPr>
          <p:cNvPr id="34" name="Google Shape;873;p37">
            <a:extLst>
              <a:ext uri="{FF2B5EF4-FFF2-40B4-BE49-F238E27FC236}">
                <a16:creationId xmlns:a16="http://schemas.microsoft.com/office/drawing/2014/main" id="{92288626-9791-4F36-AE2E-9C2DBDDDFF22}"/>
              </a:ext>
            </a:extLst>
          </p:cNvPr>
          <p:cNvSpPr txBox="1">
            <a:spLocks/>
          </p:cNvSpPr>
          <p:nvPr/>
        </p:nvSpPr>
        <p:spPr>
          <a:xfrm>
            <a:off x="1473200" y="1294150"/>
            <a:ext cx="6950800" cy="3547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0" indent="0" algn="l"/>
            <a:r>
              <a:rPr lang="en-SG" sz="2000" dirty="0"/>
              <a:t>XGBoost</a:t>
            </a:r>
          </a:p>
          <a:p>
            <a:pPr marL="800100" lvl="1" indent="-342900" algn="l">
              <a:buFontTx/>
              <a:buChar char="-"/>
            </a:pPr>
            <a:r>
              <a:rPr lang="en-SG" sz="2000" dirty="0"/>
              <a:t>It is an ensemble learning method (boosting)</a:t>
            </a:r>
          </a:p>
          <a:p>
            <a:pPr marL="800100" lvl="1" indent="-342900" algn="l">
              <a:buFontTx/>
              <a:buChar char="-"/>
            </a:pPr>
            <a:r>
              <a:rPr lang="en-SG" sz="2000" dirty="0"/>
              <a:t>An improvement to decision trees as it reduces the high variable behaviours in decision trees</a:t>
            </a:r>
          </a:p>
          <a:p>
            <a:pPr marL="800100" lvl="1" indent="-342900" algn="l">
              <a:buFontTx/>
              <a:buChar char="-"/>
            </a:pPr>
            <a:r>
              <a:rPr lang="en-SG" sz="2000" dirty="0"/>
              <a:t>Make use of trees with fewer splits compared to random forest</a:t>
            </a:r>
          </a:p>
          <a:p>
            <a:pPr marL="800100" lvl="1" indent="-342900" algn="l">
              <a:buFontTx/>
              <a:buChar char="-"/>
            </a:pPr>
            <a:r>
              <a:rPr lang="en-SG" sz="2000" dirty="0"/>
              <a:t>More easily comprehendible and readable</a:t>
            </a:r>
          </a:p>
        </p:txBody>
      </p:sp>
    </p:spTree>
    <p:extLst>
      <p:ext uri="{BB962C8B-B14F-4D97-AF65-F5344CB8AC3E}">
        <p14:creationId xmlns:p14="http://schemas.microsoft.com/office/powerpoint/2010/main" val="509995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6" name="Google Shape;873;p37">
            <a:extLst>
              <a:ext uri="{FF2B5EF4-FFF2-40B4-BE49-F238E27FC236}">
                <a16:creationId xmlns:a16="http://schemas.microsoft.com/office/drawing/2014/main" id="{3967E055-FEAB-4262-A841-D2E2FA6E5C67}"/>
              </a:ext>
            </a:extLst>
          </p:cNvPr>
          <p:cNvSpPr txBox="1">
            <a:spLocks/>
          </p:cNvSpPr>
          <p:nvPr/>
        </p:nvSpPr>
        <p:spPr>
          <a:xfrm>
            <a:off x="972152" y="1294150"/>
            <a:ext cx="7451848" cy="3849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r>
              <a:rPr lang="en-SG" sz="2000" b="1" u="sng" dirty="0"/>
              <a:t>Model Accuracy:</a:t>
            </a:r>
          </a:p>
          <a:p>
            <a:pPr marL="457200" lvl="1" indent="0" algn="l"/>
            <a:r>
              <a:rPr lang="en-SG" sz="2000" b="1" u="sng" dirty="0">
                <a:solidFill>
                  <a:srgbClr val="FFC000"/>
                </a:solidFill>
              </a:rPr>
              <a:t>87.7%</a:t>
            </a:r>
            <a:r>
              <a:rPr lang="en-SG" sz="2000" dirty="0">
                <a:solidFill>
                  <a:srgbClr val="FFC000"/>
                </a:solidFill>
              </a:rPr>
              <a:t> </a:t>
            </a:r>
            <a:r>
              <a:rPr lang="en-SG" sz="2000" dirty="0"/>
              <a:t>for </a:t>
            </a:r>
            <a:r>
              <a:rPr lang="en-SG" sz="2000" dirty="0">
                <a:solidFill>
                  <a:srgbClr val="FFC000"/>
                </a:solidFill>
              </a:rPr>
              <a:t>train</a:t>
            </a:r>
            <a:r>
              <a:rPr lang="en-SG" sz="2000" dirty="0"/>
              <a:t> dataset		</a:t>
            </a:r>
            <a:r>
              <a:rPr lang="en-SG" sz="2000" b="1" u="sng" dirty="0">
                <a:solidFill>
                  <a:schemeClr val="accent3"/>
                </a:solidFill>
              </a:rPr>
              <a:t>83.2%</a:t>
            </a:r>
            <a:r>
              <a:rPr lang="en-SG" sz="2000" dirty="0">
                <a:solidFill>
                  <a:schemeClr val="accent3"/>
                </a:solidFill>
              </a:rPr>
              <a:t> </a:t>
            </a:r>
            <a:r>
              <a:rPr lang="en-SG" sz="2000" dirty="0"/>
              <a:t>for </a:t>
            </a:r>
            <a:r>
              <a:rPr lang="en-SG" sz="2000" dirty="0">
                <a:solidFill>
                  <a:schemeClr val="accent3"/>
                </a:solidFill>
              </a:rPr>
              <a:t>test</a:t>
            </a:r>
            <a:r>
              <a:rPr lang="en-SG" sz="2000" dirty="0"/>
              <a:t> dataset</a:t>
            </a:r>
          </a:p>
        </p:txBody>
      </p:sp>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XGBoost</a:t>
            </a:r>
            <a:endParaRPr lang="en-SG" dirty="0"/>
          </a:p>
        </p:txBody>
      </p:sp>
      <p:pic>
        <p:nvPicPr>
          <p:cNvPr id="4" name="Picture 3" descr="Chart&#10;&#10;Description automatically generated with low confidence">
            <a:extLst>
              <a:ext uri="{FF2B5EF4-FFF2-40B4-BE49-F238E27FC236}">
                <a16:creationId xmlns:a16="http://schemas.microsoft.com/office/drawing/2014/main" id="{0770F2C8-8C43-8536-6A8D-8CD0FD1F44C9}"/>
              </a:ext>
            </a:extLst>
          </p:cNvPr>
          <p:cNvPicPr>
            <a:picLocks noChangeAspect="1"/>
          </p:cNvPicPr>
          <p:nvPr/>
        </p:nvPicPr>
        <p:blipFill>
          <a:blip r:embed="rId3"/>
          <a:stretch>
            <a:fillRect/>
          </a:stretch>
        </p:blipFill>
        <p:spPr>
          <a:xfrm>
            <a:off x="1458153" y="1288118"/>
            <a:ext cx="6868334" cy="2811639"/>
          </a:xfrm>
          <a:prstGeom prst="rect">
            <a:avLst/>
          </a:prstGeom>
        </p:spPr>
      </p:pic>
    </p:spTree>
    <p:extLst>
      <p:ext uri="{BB962C8B-B14F-4D97-AF65-F5344CB8AC3E}">
        <p14:creationId xmlns:p14="http://schemas.microsoft.com/office/powerpoint/2010/main" val="343993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Flow</a:t>
            </a:r>
            <a:endParaRPr dirty="0"/>
          </a:p>
        </p:txBody>
      </p:sp>
      <p:sp>
        <p:nvSpPr>
          <p:cNvPr id="1787" name="Google Shape;1787;p58"/>
          <p:cNvSpPr txBox="1"/>
          <p:nvPr/>
        </p:nvSpPr>
        <p:spPr>
          <a:xfrm flipH="1">
            <a:off x="722262"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Intro to Dataset</a:t>
            </a:r>
            <a:endParaRPr sz="2200" b="1" dirty="0">
              <a:solidFill>
                <a:schemeClr val="accent3"/>
              </a:solidFill>
              <a:latin typeface="Fjalla One"/>
              <a:ea typeface="Fjalla One"/>
              <a:cs typeface="Fjalla One"/>
              <a:sym typeface="Fjalla One"/>
            </a:endParaRPr>
          </a:p>
        </p:txBody>
      </p:sp>
      <p:sp>
        <p:nvSpPr>
          <p:cNvPr id="1789" name="Google Shape;1789;p58"/>
          <p:cNvSpPr txBox="1"/>
          <p:nvPr/>
        </p:nvSpPr>
        <p:spPr>
          <a:xfrm flipH="1">
            <a:off x="2689904"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Data Engineering</a:t>
            </a:r>
            <a:endParaRPr sz="2200" b="1" dirty="0">
              <a:solidFill>
                <a:schemeClr val="dk1"/>
              </a:solidFill>
              <a:latin typeface="Fjalla One"/>
              <a:ea typeface="Fjalla One"/>
              <a:cs typeface="Fjalla One"/>
              <a:sym typeface="Fjalla One"/>
            </a:endParaRPr>
          </a:p>
        </p:txBody>
      </p:sp>
      <p:sp>
        <p:nvSpPr>
          <p:cNvPr id="1791" name="Google Shape;1791;p58"/>
          <p:cNvSpPr txBox="1"/>
          <p:nvPr/>
        </p:nvSpPr>
        <p:spPr>
          <a:xfrm flipH="1">
            <a:off x="4655596"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Core </a:t>
            </a:r>
          </a:p>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Analysis</a:t>
            </a:r>
            <a:endParaRPr sz="2200" b="1" dirty="0">
              <a:solidFill>
                <a:schemeClr val="dk1"/>
              </a:solidFill>
              <a:latin typeface="Fjalla One"/>
              <a:ea typeface="Fjalla One"/>
              <a:cs typeface="Fjalla One"/>
              <a:sym typeface="Fjalla One"/>
            </a:endParaRPr>
          </a:p>
        </p:txBody>
      </p:sp>
      <p:sp>
        <p:nvSpPr>
          <p:cNvPr id="1792" name="Google Shape;1792;p58"/>
          <p:cNvSpPr txBox="1"/>
          <p:nvPr/>
        </p:nvSpPr>
        <p:spPr>
          <a:xfrm flipH="1">
            <a:off x="6621287" y="32718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Conclusion &amp; Outcome</a:t>
            </a:r>
            <a:endParaRPr sz="2200" b="1" dirty="0">
              <a:solidFill>
                <a:schemeClr val="dk1"/>
              </a:solidFill>
              <a:latin typeface="Fjalla One"/>
              <a:ea typeface="Fjalla One"/>
              <a:cs typeface="Fjalla One"/>
              <a:sym typeface="Fjalla One"/>
            </a:endParaRPr>
          </a:p>
        </p:txBody>
      </p:sp>
      <p:grpSp>
        <p:nvGrpSpPr>
          <p:cNvPr id="1794" name="Google Shape;1794;p58"/>
          <p:cNvGrpSpPr/>
          <p:nvPr/>
        </p:nvGrpSpPr>
        <p:grpSpPr>
          <a:xfrm>
            <a:off x="1185308" y="2068967"/>
            <a:ext cx="875409" cy="1015029"/>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152950" y="2068967"/>
            <a:ext cx="875409" cy="1015029"/>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118641" y="2068967"/>
            <a:ext cx="875409" cy="1015029"/>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084333" y="2068967"/>
            <a:ext cx="875409" cy="1015029"/>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633150"/>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accent3"/>
                </a:solidFill>
                <a:latin typeface="Fjalla One"/>
                <a:ea typeface="Fjalla One"/>
                <a:cs typeface="Fjalla One"/>
                <a:sym typeface="Fjalla One"/>
              </a:rPr>
              <a:t>01</a:t>
            </a:r>
            <a:endParaRPr sz="2200" b="1">
              <a:solidFill>
                <a:schemeClr val="accent3"/>
              </a:solidFill>
              <a:latin typeface="Fjalla One"/>
              <a:ea typeface="Fjalla One"/>
              <a:cs typeface="Fjalla One"/>
              <a:sym typeface="Fjalla One"/>
            </a:endParaRPr>
          </a:p>
        </p:txBody>
      </p:sp>
      <p:sp>
        <p:nvSpPr>
          <p:cNvPr id="1827" name="Google Shape;1827;p58"/>
          <p:cNvSpPr txBox="1"/>
          <p:nvPr/>
        </p:nvSpPr>
        <p:spPr>
          <a:xfrm flipH="1">
            <a:off x="3069404"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02</a:t>
            </a:r>
            <a:endParaRPr sz="2200" b="1">
              <a:solidFill>
                <a:schemeClr val="dk1"/>
              </a:solidFill>
              <a:latin typeface="Fjalla One"/>
              <a:ea typeface="Fjalla One"/>
              <a:cs typeface="Fjalla One"/>
              <a:sym typeface="Fjalla One"/>
            </a:endParaRPr>
          </a:p>
        </p:txBody>
      </p:sp>
      <p:sp>
        <p:nvSpPr>
          <p:cNvPr id="1828" name="Google Shape;1828;p58"/>
          <p:cNvSpPr txBox="1"/>
          <p:nvPr/>
        </p:nvSpPr>
        <p:spPr>
          <a:xfrm flipH="1">
            <a:off x="5035096"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03</a:t>
            </a:r>
            <a:endParaRPr sz="2200" b="1">
              <a:solidFill>
                <a:schemeClr val="dk1"/>
              </a:solidFill>
              <a:latin typeface="Fjalla One"/>
              <a:ea typeface="Fjalla One"/>
              <a:cs typeface="Fjalla One"/>
              <a:sym typeface="Fjalla One"/>
            </a:endParaRPr>
          </a:p>
        </p:txBody>
      </p:sp>
      <p:sp>
        <p:nvSpPr>
          <p:cNvPr id="1829" name="Google Shape;1829;p58"/>
          <p:cNvSpPr txBox="1"/>
          <p:nvPr/>
        </p:nvSpPr>
        <p:spPr>
          <a:xfrm flipH="1">
            <a:off x="7000787"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04</a:t>
            </a:r>
            <a:endParaRPr sz="2200" b="1">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2144412" y="1816000"/>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815988"/>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815988"/>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46" name="Google Shape;1846;p58"/>
          <p:cNvGrpSpPr/>
          <p:nvPr/>
        </p:nvGrpSpPr>
        <p:grpSpPr>
          <a:xfrm>
            <a:off x="3358550" y="2350872"/>
            <a:ext cx="528986" cy="529595"/>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1415233" y="2285171"/>
            <a:ext cx="431984" cy="530368"/>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280;p67">
            <a:extLst>
              <a:ext uri="{FF2B5EF4-FFF2-40B4-BE49-F238E27FC236}">
                <a16:creationId xmlns:a16="http://schemas.microsoft.com/office/drawing/2014/main" id="{41753EA0-DBE1-487C-93D7-C5BDCE9DD236}"/>
              </a:ext>
            </a:extLst>
          </p:cNvPr>
          <p:cNvGrpSpPr/>
          <p:nvPr/>
        </p:nvGrpSpPr>
        <p:grpSpPr>
          <a:xfrm>
            <a:off x="5316353" y="2396210"/>
            <a:ext cx="529266" cy="484066"/>
            <a:chOff x="3163450" y="1984800"/>
            <a:chExt cx="446600" cy="407600"/>
          </a:xfrm>
        </p:grpSpPr>
        <p:sp>
          <p:nvSpPr>
            <p:cNvPr id="125" name="Google Shape;2281;p67">
              <a:extLst>
                <a:ext uri="{FF2B5EF4-FFF2-40B4-BE49-F238E27FC236}">
                  <a16:creationId xmlns:a16="http://schemas.microsoft.com/office/drawing/2014/main" id="{F7E47B59-9DF4-44EF-B225-4F3AE8FB3A1C}"/>
                </a:ext>
              </a:extLst>
            </p:cNvPr>
            <p:cNvSpPr/>
            <p:nvPr/>
          </p:nvSpPr>
          <p:spPr>
            <a:xfrm>
              <a:off x="3316775" y="2186675"/>
              <a:ext cx="139950" cy="175700"/>
            </a:xfrm>
            <a:custGeom>
              <a:avLst/>
              <a:gdLst/>
              <a:ahLst/>
              <a:cxnLst/>
              <a:rect l="l" t="t" r="r" b="b"/>
              <a:pathLst>
                <a:path w="5598" h="7028" extrusionOk="0">
                  <a:moveTo>
                    <a:pt x="2786" y="1125"/>
                  </a:moveTo>
                  <a:lnTo>
                    <a:pt x="3093" y="1150"/>
                  </a:lnTo>
                  <a:lnTo>
                    <a:pt x="3374" y="1253"/>
                  </a:lnTo>
                  <a:lnTo>
                    <a:pt x="3604" y="1380"/>
                  </a:lnTo>
                  <a:lnTo>
                    <a:pt x="3834" y="1559"/>
                  </a:lnTo>
                  <a:lnTo>
                    <a:pt x="4013" y="1764"/>
                  </a:lnTo>
                  <a:lnTo>
                    <a:pt x="4141" y="2019"/>
                  </a:lnTo>
                  <a:lnTo>
                    <a:pt x="4217" y="2300"/>
                  </a:lnTo>
                  <a:lnTo>
                    <a:pt x="4243" y="2581"/>
                  </a:lnTo>
                  <a:lnTo>
                    <a:pt x="4243" y="3527"/>
                  </a:lnTo>
                  <a:lnTo>
                    <a:pt x="4217" y="3808"/>
                  </a:lnTo>
                  <a:lnTo>
                    <a:pt x="4141" y="4089"/>
                  </a:lnTo>
                  <a:lnTo>
                    <a:pt x="4013" y="4345"/>
                  </a:lnTo>
                  <a:lnTo>
                    <a:pt x="3834" y="4549"/>
                  </a:lnTo>
                  <a:lnTo>
                    <a:pt x="3604" y="4728"/>
                  </a:lnTo>
                  <a:lnTo>
                    <a:pt x="3374" y="4856"/>
                  </a:lnTo>
                  <a:lnTo>
                    <a:pt x="3093" y="4958"/>
                  </a:lnTo>
                  <a:lnTo>
                    <a:pt x="2786" y="4984"/>
                  </a:lnTo>
                  <a:lnTo>
                    <a:pt x="2505" y="4958"/>
                  </a:lnTo>
                  <a:lnTo>
                    <a:pt x="2224" y="4856"/>
                  </a:lnTo>
                  <a:lnTo>
                    <a:pt x="1969" y="4728"/>
                  </a:lnTo>
                  <a:lnTo>
                    <a:pt x="1764" y="4549"/>
                  </a:lnTo>
                  <a:lnTo>
                    <a:pt x="1585" y="4345"/>
                  </a:lnTo>
                  <a:lnTo>
                    <a:pt x="1458" y="4089"/>
                  </a:lnTo>
                  <a:lnTo>
                    <a:pt x="1355" y="3808"/>
                  </a:lnTo>
                  <a:lnTo>
                    <a:pt x="1330" y="3527"/>
                  </a:lnTo>
                  <a:lnTo>
                    <a:pt x="1330" y="2581"/>
                  </a:lnTo>
                  <a:lnTo>
                    <a:pt x="1355" y="2300"/>
                  </a:lnTo>
                  <a:lnTo>
                    <a:pt x="1458" y="2019"/>
                  </a:lnTo>
                  <a:lnTo>
                    <a:pt x="1585" y="1764"/>
                  </a:lnTo>
                  <a:lnTo>
                    <a:pt x="1764" y="1559"/>
                  </a:lnTo>
                  <a:lnTo>
                    <a:pt x="1969" y="1380"/>
                  </a:lnTo>
                  <a:lnTo>
                    <a:pt x="2224" y="1253"/>
                  </a:lnTo>
                  <a:lnTo>
                    <a:pt x="2505" y="1150"/>
                  </a:lnTo>
                  <a:lnTo>
                    <a:pt x="2786" y="1125"/>
                  </a:lnTo>
                  <a:close/>
                  <a:moveTo>
                    <a:pt x="1" y="0"/>
                  </a:moveTo>
                  <a:lnTo>
                    <a:pt x="1" y="7028"/>
                  </a:lnTo>
                  <a:lnTo>
                    <a:pt x="5597" y="7028"/>
                  </a:lnTo>
                  <a:lnTo>
                    <a:pt x="55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82;p67">
              <a:extLst>
                <a:ext uri="{FF2B5EF4-FFF2-40B4-BE49-F238E27FC236}">
                  <a16:creationId xmlns:a16="http://schemas.microsoft.com/office/drawing/2014/main" id="{FDD88605-2F3C-41FF-8086-E45964C67F49}"/>
                </a:ext>
              </a:extLst>
            </p:cNvPr>
            <p:cNvSpPr/>
            <p:nvPr/>
          </p:nvSpPr>
          <p:spPr>
            <a:xfrm>
              <a:off x="3281000" y="2355325"/>
              <a:ext cx="211500" cy="37075"/>
            </a:xfrm>
            <a:custGeom>
              <a:avLst/>
              <a:gdLst/>
              <a:ahLst/>
              <a:cxnLst/>
              <a:rect l="l" t="t" r="r" b="b"/>
              <a:pathLst>
                <a:path w="8460" h="1483" extrusionOk="0">
                  <a:moveTo>
                    <a:pt x="359" y="1"/>
                  </a:moveTo>
                  <a:lnTo>
                    <a:pt x="256" y="26"/>
                  </a:lnTo>
                  <a:lnTo>
                    <a:pt x="180" y="77"/>
                  </a:lnTo>
                  <a:lnTo>
                    <a:pt x="129" y="129"/>
                  </a:lnTo>
                  <a:lnTo>
                    <a:pt x="78" y="205"/>
                  </a:lnTo>
                  <a:lnTo>
                    <a:pt x="26" y="256"/>
                  </a:lnTo>
                  <a:lnTo>
                    <a:pt x="1" y="359"/>
                  </a:lnTo>
                  <a:lnTo>
                    <a:pt x="1" y="435"/>
                  </a:lnTo>
                  <a:lnTo>
                    <a:pt x="1" y="1049"/>
                  </a:lnTo>
                  <a:lnTo>
                    <a:pt x="1" y="1125"/>
                  </a:lnTo>
                  <a:lnTo>
                    <a:pt x="26" y="1202"/>
                  </a:lnTo>
                  <a:lnTo>
                    <a:pt x="78" y="1278"/>
                  </a:lnTo>
                  <a:lnTo>
                    <a:pt x="129" y="1355"/>
                  </a:lnTo>
                  <a:lnTo>
                    <a:pt x="180" y="1406"/>
                  </a:lnTo>
                  <a:lnTo>
                    <a:pt x="256" y="1457"/>
                  </a:lnTo>
                  <a:lnTo>
                    <a:pt x="359" y="1483"/>
                  </a:lnTo>
                  <a:lnTo>
                    <a:pt x="8102" y="1483"/>
                  </a:lnTo>
                  <a:lnTo>
                    <a:pt x="8178" y="1457"/>
                  </a:lnTo>
                  <a:lnTo>
                    <a:pt x="8255" y="1406"/>
                  </a:lnTo>
                  <a:lnTo>
                    <a:pt x="8332" y="1355"/>
                  </a:lnTo>
                  <a:lnTo>
                    <a:pt x="8383" y="1278"/>
                  </a:lnTo>
                  <a:lnTo>
                    <a:pt x="8434" y="1202"/>
                  </a:lnTo>
                  <a:lnTo>
                    <a:pt x="8459" y="1125"/>
                  </a:lnTo>
                  <a:lnTo>
                    <a:pt x="8459" y="1049"/>
                  </a:lnTo>
                  <a:lnTo>
                    <a:pt x="8459" y="435"/>
                  </a:lnTo>
                  <a:lnTo>
                    <a:pt x="8459" y="359"/>
                  </a:lnTo>
                  <a:lnTo>
                    <a:pt x="8434" y="256"/>
                  </a:lnTo>
                  <a:lnTo>
                    <a:pt x="8383" y="205"/>
                  </a:lnTo>
                  <a:lnTo>
                    <a:pt x="8332" y="129"/>
                  </a:lnTo>
                  <a:lnTo>
                    <a:pt x="8255" y="77"/>
                  </a:lnTo>
                  <a:lnTo>
                    <a:pt x="8178" y="26"/>
                  </a:lnTo>
                  <a:lnTo>
                    <a:pt x="8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83;p67">
              <a:extLst>
                <a:ext uri="{FF2B5EF4-FFF2-40B4-BE49-F238E27FC236}">
                  <a16:creationId xmlns:a16="http://schemas.microsoft.com/office/drawing/2014/main" id="{7E4EF858-B387-40C5-BF82-E38A054C8FB5}"/>
                </a:ext>
              </a:extLst>
            </p:cNvPr>
            <p:cNvSpPr/>
            <p:nvPr/>
          </p:nvSpPr>
          <p:spPr>
            <a:xfrm>
              <a:off x="3163450" y="2214775"/>
              <a:ext cx="446600" cy="56250"/>
            </a:xfrm>
            <a:custGeom>
              <a:avLst/>
              <a:gdLst/>
              <a:ahLst/>
              <a:cxnLst/>
              <a:rect l="l" t="t" r="r" b="b"/>
              <a:pathLst>
                <a:path w="17864" h="2250" extrusionOk="0">
                  <a:moveTo>
                    <a:pt x="8919" y="1"/>
                  </a:moveTo>
                  <a:lnTo>
                    <a:pt x="1" y="333"/>
                  </a:lnTo>
                  <a:lnTo>
                    <a:pt x="1" y="1560"/>
                  </a:lnTo>
                  <a:lnTo>
                    <a:pt x="26" y="1687"/>
                  </a:lnTo>
                  <a:lnTo>
                    <a:pt x="52" y="1815"/>
                  </a:lnTo>
                  <a:lnTo>
                    <a:pt x="129" y="1943"/>
                  </a:lnTo>
                  <a:lnTo>
                    <a:pt x="205" y="2045"/>
                  </a:lnTo>
                  <a:lnTo>
                    <a:pt x="308" y="2122"/>
                  </a:lnTo>
                  <a:lnTo>
                    <a:pt x="435" y="2198"/>
                  </a:lnTo>
                  <a:lnTo>
                    <a:pt x="563" y="2224"/>
                  </a:lnTo>
                  <a:lnTo>
                    <a:pt x="716" y="2250"/>
                  </a:lnTo>
                  <a:lnTo>
                    <a:pt x="17148" y="2250"/>
                  </a:lnTo>
                  <a:lnTo>
                    <a:pt x="17301" y="2224"/>
                  </a:lnTo>
                  <a:lnTo>
                    <a:pt x="17429" y="2198"/>
                  </a:lnTo>
                  <a:lnTo>
                    <a:pt x="17531" y="2122"/>
                  </a:lnTo>
                  <a:lnTo>
                    <a:pt x="17659" y="2045"/>
                  </a:lnTo>
                  <a:lnTo>
                    <a:pt x="17736" y="1943"/>
                  </a:lnTo>
                  <a:lnTo>
                    <a:pt x="17787" y="1815"/>
                  </a:lnTo>
                  <a:lnTo>
                    <a:pt x="17838" y="1687"/>
                  </a:lnTo>
                  <a:lnTo>
                    <a:pt x="17863" y="1560"/>
                  </a:lnTo>
                  <a:lnTo>
                    <a:pt x="17863" y="333"/>
                  </a:lnTo>
                  <a:lnTo>
                    <a:pt x="8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84;p67">
              <a:extLst>
                <a:ext uri="{FF2B5EF4-FFF2-40B4-BE49-F238E27FC236}">
                  <a16:creationId xmlns:a16="http://schemas.microsoft.com/office/drawing/2014/main" id="{AF616F43-C46D-404B-9354-71A0A35B5033}"/>
                </a:ext>
              </a:extLst>
            </p:cNvPr>
            <p:cNvSpPr/>
            <p:nvPr/>
          </p:nvSpPr>
          <p:spPr>
            <a:xfrm>
              <a:off x="3163450" y="2001400"/>
              <a:ext cx="446600" cy="221725"/>
            </a:xfrm>
            <a:custGeom>
              <a:avLst/>
              <a:gdLst/>
              <a:ahLst/>
              <a:cxnLst/>
              <a:rect l="l" t="t" r="r" b="b"/>
              <a:pathLst>
                <a:path w="17864" h="8869" extrusionOk="0">
                  <a:moveTo>
                    <a:pt x="716" y="1"/>
                  </a:moveTo>
                  <a:lnTo>
                    <a:pt x="563" y="26"/>
                  </a:lnTo>
                  <a:lnTo>
                    <a:pt x="435" y="52"/>
                  </a:lnTo>
                  <a:lnTo>
                    <a:pt x="308" y="128"/>
                  </a:lnTo>
                  <a:lnTo>
                    <a:pt x="205" y="205"/>
                  </a:lnTo>
                  <a:lnTo>
                    <a:pt x="129" y="307"/>
                  </a:lnTo>
                  <a:lnTo>
                    <a:pt x="52" y="435"/>
                  </a:lnTo>
                  <a:lnTo>
                    <a:pt x="26" y="563"/>
                  </a:lnTo>
                  <a:lnTo>
                    <a:pt x="1" y="691"/>
                  </a:lnTo>
                  <a:lnTo>
                    <a:pt x="1" y="8868"/>
                  </a:lnTo>
                  <a:lnTo>
                    <a:pt x="17863" y="8868"/>
                  </a:lnTo>
                  <a:lnTo>
                    <a:pt x="17863" y="691"/>
                  </a:lnTo>
                  <a:lnTo>
                    <a:pt x="17838" y="563"/>
                  </a:lnTo>
                  <a:lnTo>
                    <a:pt x="17787" y="435"/>
                  </a:lnTo>
                  <a:lnTo>
                    <a:pt x="17736" y="307"/>
                  </a:lnTo>
                  <a:lnTo>
                    <a:pt x="17659" y="205"/>
                  </a:lnTo>
                  <a:lnTo>
                    <a:pt x="17531" y="128"/>
                  </a:lnTo>
                  <a:lnTo>
                    <a:pt x="17429" y="52"/>
                  </a:lnTo>
                  <a:lnTo>
                    <a:pt x="17301" y="26"/>
                  </a:lnTo>
                  <a:lnTo>
                    <a:pt x="17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85;p67">
              <a:extLst>
                <a:ext uri="{FF2B5EF4-FFF2-40B4-BE49-F238E27FC236}">
                  <a16:creationId xmlns:a16="http://schemas.microsoft.com/office/drawing/2014/main" id="{76D20888-3828-431C-86A6-3D042F42D2C0}"/>
                </a:ext>
              </a:extLst>
            </p:cNvPr>
            <p:cNvSpPr/>
            <p:nvPr/>
          </p:nvSpPr>
          <p:spPr>
            <a:xfrm>
              <a:off x="3163450" y="1984800"/>
              <a:ext cx="446600" cy="37075"/>
            </a:xfrm>
            <a:custGeom>
              <a:avLst/>
              <a:gdLst/>
              <a:ahLst/>
              <a:cxnLst/>
              <a:rect l="l" t="t" r="r" b="b"/>
              <a:pathLst>
                <a:path w="17864" h="1483" extrusionOk="0">
                  <a:moveTo>
                    <a:pt x="716" y="0"/>
                  </a:moveTo>
                  <a:lnTo>
                    <a:pt x="563" y="26"/>
                  </a:lnTo>
                  <a:lnTo>
                    <a:pt x="435" y="51"/>
                  </a:lnTo>
                  <a:lnTo>
                    <a:pt x="308" y="128"/>
                  </a:lnTo>
                  <a:lnTo>
                    <a:pt x="205" y="205"/>
                  </a:lnTo>
                  <a:lnTo>
                    <a:pt x="129" y="307"/>
                  </a:lnTo>
                  <a:lnTo>
                    <a:pt x="52" y="435"/>
                  </a:lnTo>
                  <a:lnTo>
                    <a:pt x="26" y="562"/>
                  </a:lnTo>
                  <a:lnTo>
                    <a:pt x="1" y="716"/>
                  </a:lnTo>
                  <a:lnTo>
                    <a:pt x="1" y="1482"/>
                  </a:lnTo>
                  <a:lnTo>
                    <a:pt x="17863" y="1482"/>
                  </a:lnTo>
                  <a:lnTo>
                    <a:pt x="17863" y="716"/>
                  </a:lnTo>
                  <a:lnTo>
                    <a:pt x="17838" y="562"/>
                  </a:lnTo>
                  <a:lnTo>
                    <a:pt x="17787" y="435"/>
                  </a:lnTo>
                  <a:lnTo>
                    <a:pt x="17736" y="307"/>
                  </a:lnTo>
                  <a:lnTo>
                    <a:pt x="17659" y="205"/>
                  </a:lnTo>
                  <a:lnTo>
                    <a:pt x="17531" y="128"/>
                  </a:lnTo>
                  <a:lnTo>
                    <a:pt x="17429" y="51"/>
                  </a:lnTo>
                  <a:lnTo>
                    <a:pt x="17301" y="26"/>
                  </a:lnTo>
                  <a:lnTo>
                    <a:pt x="17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86;p67">
              <a:extLst>
                <a:ext uri="{FF2B5EF4-FFF2-40B4-BE49-F238E27FC236}">
                  <a16:creationId xmlns:a16="http://schemas.microsoft.com/office/drawing/2014/main" id="{E8213E14-AB2A-4B79-BA2D-2E03BCCBAB13}"/>
                </a:ext>
              </a:extLst>
            </p:cNvPr>
            <p:cNvSpPr/>
            <p:nvPr/>
          </p:nvSpPr>
          <p:spPr>
            <a:xfrm>
              <a:off x="3215200" y="2054425"/>
              <a:ext cx="138675" cy="32600"/>
            </a:xfrm>
            <a:custGeom>
              <a:avLst/>
              <a:gdLst/>
              <a:ahLst/>
              <a:cxnLst/>
              <a:rect l="l" t="t" r="r" b="b"/>
              <a:pathLst>
                <a:path w="5547" h="1304" extrusionOk="0">
                  <a:moveTo>
                    <a:pt x="307" y="1"/>
                  </a:moveTo>
                  <a:lnTo>
                    <a:pt x="231" y="26"/>
                  </a:lnTo>
                  <a:lnTo>
                    <a:pt x="103" y="103"/>
                  </a:lnTo>
                  <a:lnTo>
                    <a:pt x="26" y="231"/>
                  </a:lnTo>
                  <a:lnTo>
                    <a:pt x="1" y="307"/>
                  </a:lnTo>
                  <a:lnTo>
                    <a:pt x="1" y="384"/>
                  </a:lnTo>
                  <a:lnTo>
                    <a:pt x="1" y="895"/>
                  </a:lnTo>
                  <a:lnTo>
                    <a:pt x="1" y="997"/>
                  </a:lnTo>
                  <a:lnTo>
                    <a:pt x="26" y="1048"/>
                  </a:lnTo>
                  <a:lnTo>
                    <a:pt x="103" y="1176"/>
                  </a:lnTo>
                  <a:lnTo>
                    <a:pt x="231" y="1253"/>
                  </a:lnTo>
                  <a:lnTo>
                    <a:pt x="307" y="1278"/>
                  </a:lnTo>
                  <a:lnTo>
                    <a:pt x="384" y="1304"/>
                  </a:lnTo>
                  <a:lnTo>
                    <a:pt x="5163" y="1304"/>
                  </a:lnTo>
                  <a:lnTo>
                    <a:pt x="5239" y="1278"/>
                  </a:lnTo>
                  <a:lnTo>
                    <a:pt x="5316" y="1253"/>
                  </a:lnTo>
                  <a:lnTo>
                    <a:pt x="5444" y="1176"/>
                  </a:lnTo>
                  <a:lnTo>
                    <a:pt x="5521" y="1048"/>
                  </a:lnTo>
                  <a:lnTo>
                    <a:pt x="5546" y="997"/>
                  </a:lnTo>
                  <a:lnTo>
                    <a:pt x="5546" y="895"/>
                  </a:lnTo>
                  <a:lnTo>
                    <a:pt x="5546" y="384"/>
                  </a:lnTo>
                  <a:lnTo>
                    <a:pt x="5546" y="307"/>
                  </a:lnTo>
                  <a:lnTo>
                    <a:pt x="5521" y="231"/>
                  </a:lnTo>
                  <a:lnTo>
                    <a:pt x="5444" y="103"/>
                  </a:lnTo>
                  <a:lnTo>
                    <a:pt x="5316" y="26"/>
                  </a:lnTo>
                  <a:lnTo>
                    <a:pt x="52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87;p67">
              <a:extLst>
                <a:ext uri="{FF2B5EF4-FFF2-40B4-BE49-F238E27FC236}">
                  <a16:creationId xmlns:a16="http://schemas.microsoft.com/office/drawing/2014/main" id="{377E1673-AFFC-49C7-AD0C-4000EEEDEB01}"/>
                </a:ext>
              </a:extLst>
            </p:cNvPr>
            <p:cNvSpPr/>
            <p:nvPr/>
          </p:nvSpPr>
          <p:spPr>
            <a:xfrm>
              <a:off x="3318700" y="2054425"/>
              <a:ext cx="35175" cy="32600"/>
            </a:xfrm>
            <a:custGeom>
              <a:avLst/>
              <a:gdLst/>
              <a:ahLst/>
              <a:cxnLst/>
              <a:rect l="l" t="t" r="r" b="b"/>
              <a:pathLst>
                <a:path w="1407" h="1304" extrusionOk="0">
                  <a:moveTo>
                    <a:pt x="1" y="1"/>
                  </a:moveTo>
                  <a:lnTo>
                    <a:pt x="154" y="26"/>
                  </a:lnTo>
                  <a:lnTo>
                    <a:pt x="256" y="103"/>
                  </a:lnTo>
                  <a:lnTo>
                    <a:pt x="333" y="205"/>
                  </a:lnTo>
                  <a:lnTo>
                    <a:pt x="358" y="358"/>
                  </a:lnTo>
                  <a:lnTo>
                    <a:pt x="358" y="946"/>
                  </a:lnTo>
                  <a:lnTo>
                    <a:pt x="333" y="1074"/>
                  </a:lnTo>
                  <a:lnTo>
                    <a:pt x="256" y="1202"/>
                  </a:lnTo>
                  <a:lnTo>
                    <a:pt x="154" y="1278"/>
                  </a:lnTo>
                  <a:lnTo>
                    <a:pt x="1" y="1304"/>
                  </a:lnTo>
                  <a:lnTo>
                    <a:pt x="1023" y="1304"/>
                  </a:lnTo>
                  <a:lnTo>
                    <a:pt x="1099" y="1278"/>
                  </a:lnTo>
                  <a:lnTo>
                    <a:pt x="1176" y="1253"/>
                  </a:lnTo>
                  <a:lnTo>
                    <a:pt x="1304" y="1176"/>
                  </a:lnTo>
                  <a:lnTo>
                    <a:pt x="1381" y="1048"/>
                  </a:lnTo>
                  <a:lnTo>
                    <a:pt x="1406" y="997"/>
                  </a:lnTo>
                  <a:lnTo>
                    <a:pt x="1406" y="895"/>
                  </a:lnTo>
                  <a:lnTo>
                    <a:pt x="1406" y="384"/>
                  </a:lnTo>
                  <a:lnTo>
                    <a:pt x="1406" y="307"/>
                  </a:lnTo>
                  <a:lnTo>
                    <a:pt x="1381" y="231"/>
                  </a:lnTo>
                  <a:lnTo>
                    <a:pt x="1304" y="103"/>
                  </a:lnTo>
                  <a:lnTo>
                    <a:pt x="1176" y="26"/>
                  </a:lnTo>
                  <a:lnTo>
                    <a:pt x="109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88;p67">
              <a:extLst>
                <a:ext uri="{FF2B5EF4-FFF2-40B4-BE49-F238E27FC236}">
                  <a16:creationId xmlns:a16="http://schemas.microsoft.com/office/drawing/2014/main" id="{DC018983-1DF6-4076-8C24-6D760ECD7534}"/>
                </a:ext>
              </a:extLst>
            </p:cNvPr>
            <p:cNvSpPr/>
            <p:nvPr/>
          </p:nvSpPr>
          <p:spPr>
            <a:xfrm>
              <a:off x="3533350" y="1996925"/>
              <a:ext cx="13450" cy="13450"/>
            </a:xfrm>
            <a:custGeom>
              <a:avLst/>
              <a:gdLst/>
              <a:ahLst/>
              <a:cxnLst/>
              <a:rect l="l" t="t" r="r" b="b"/>
              <a:pathLst>
                <a:path w="538" h="538" extrusionOk="0">
                  <a:moveTo>
                    <a:pt x="256" y="1"/>
                  </a:moveTo>
                  <a:lnTo>
                    <a:pt x="154" y="26"/>
                  </a:lnTo>
                  <a:lnTo>
                    <a:pt x="78" y="77"/>
                  </a:lnTo>
                  <a:lnTo>
                    <a:pt x="1" y="154"/>
                  </a:lnTo>
                  <a:lnTo>
                    <a:pt x="1" y="256"/>
                  </a:lnTo>
                  <a:lnTo>
                    <a:pt x="1" y="359"/>
                  </a:lnTo>
                  <a:lnTo>
                    <a:pt x="78" y="461"/>
                  </a:lnTo>
                  <a:lnTo>
                    <a:pt x="154" y="512"/>
                  </a:lnTo>
                  <a:lnTo>
                    <a:pt x="256" y="537"/>
                  </a:lnTo>
                  <a:lnTo>
                    <a:pt x="359" y="512"/>
                  </a:lnTo>
                  <a:lnTo>
                    <a:pt x="461" y="461"/>
                  </a:lnTo>
                  <a:lnTo>
                    <a:pt x="512" y="359"/>
                  </a:lnTo>
                  <a:lnTo>
                    <a:pt x="538" y="256"/>
                  </a:lnTo>
                  <a:lnTo>
                    <a:pt x="512" y="154"/>
                  </a:lnTo>
                  <a:lnTo>
                    <a:pt x="461"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89;p67">
              <a:extLst>
                <a:ext uri="{FF2B5EF4-FFF2-40B4-BE49-F238E27FC236}">
                  <a16:creationId xmlns:a16="http://schemas.microsoft.com/office/drawing/2014/main" id="{68B91A93-F8EB-4BFC-AB48-C88676421FFA}"/>
                </a:ext>
              </a:extLst>
            </p:cNvPr>
            <p:cNvSpPr/>
            <p:nvPr/>
          </p:nvSpPr>
          <p:spPr>
            <a:xfrm>
              <a:off x="3558925" y="1996925"/>
              <a:ext cx="13425" cy="13450"/>
            </a:xfrm>
            <a:custGeom>
              <a:avLst/>
              <a:gdLst/>
              <a:ahLst/>
              <a:cxnLst/>
              <a:rect l="l" t="t" r="r" b="b"/>
              <a:pathLst>
                <a:path w="537" h="538" extrusionOk="0">
                  <a:moveTo>
                    <a:pt x="256" y="1"/>
                  </a:moveTo>
                  <a:lnTo>
                    <a:pt x="153" y="26"/>
                  </a:lnTo>
                  <a:lnTo>
                    <a:pt x="77" y="77"/>
                  </a:lnTo>
                  <a:lnTo>
                    <a:pt x="0" y="154"/>
                  </a:lnTo>
                  <a:lnTo>
                    <a:pt x="0" y="256"/>
                  </a:lnTo>
                  <a:lnTo>
                    <a:pt x="0" y="359"/>
                  </a:lnTo>
                  <a:lnTo>
                    <a:pt x="77" y="461"/>
                  </a:lnTo>
                  <a:lnTo>
                    <a:pt x="153" y="512"/>
                  </a:lnTo>
                  <a:lnTo>
                    <a:pt x="256" y="537"/>
                  </a:lnTo>
                  <a:lnTo>
                    <a:pt x="358" y="512"/>
                  </a:lnTo>
                  <a:lnTo>
                    <a:pt x="460" y="461"/>
                  </a:lnTo>
                  <a:lnTo>
                    <a:pt x="511" y="359"/>
                  </a:lnTo>
                  <a:lnTo>
                    <a:pt x="537" y="256"/>
                  </a:lnTo>
                  <a:lnTo>
                    <a:pt x="511" y="154"/>
                  </a:lnTo>
                  <a:lnTo>
                    <a:pt x="460"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90;p67">
              <a:extLst>
                <a:ext uri="{FF2B5EF4-FFF2-40B4-BE49-F238E27FC236}">
                  <a16:creationId xmlns:a16="http://schemas.microsoft.com/office/drawing/2014/main" id="{4EE93B9E-B93C-4902-84B7-EB94A3DEBFEC}"/>
                </a:ext>
              </a:extLst>
            </p:cNvPr>
            <p:cNvSpPr/>
            <p:nvPr/>
          </p:nvSpPr>
          <p:spPr>
            <a:xfrm>
              <a:off x="3215200" y="2118950"/>
              <a:ext cx="93300" cy="13450"/>
            </a:xfrm>
            <a:custGeom>
              <a:avLst/>
              <a:gdLst/>
              <a:ahLst/>
              <a:cxnLst/>
              <a:rect l="l" t="t" r="r" b="b"/>
              <a:pathLst>
                <a:path w="3732" h="538" extrusionOk="0">
                  <a:moveTo>
                    <a:pt x="256" y="1"/>
                  </a:moveTo>
                  <a:lnTo>
                    <a:pt x="154" y="26"/>
                  </a:lnTo>
                  <a:lnTo>
                    <a:pt x="77" y="77"/>
                  </a:lnTo>
                  <a:lnTo>
                    <a:pt x="1" y="154"/>
                  </a:lnTo>
                  <a:lnTo>
                    <a:pt x="1" y="282"/>
                  </a:lnTo>
                  <a:lnTo>
                    <a:pt x="1" y="384"/>
                  </a:lnTo>
                  <a:lnTo>
                    <a:pt x="77" y="461"/>
                  </a:lnTo>
                  <a:lnTo>
                    <a:pt x="154" y="512"/>
                  </a:lnTo>
                  <a:lnTo>
                    <a:pt x="256" y="537"/>
                  </a:lnTo>
                  <a:lnTo>
                    <a:pt x="3451" y="537"/>
                  </a:lnTo>
                  <a:lnTo>
                    <a:pt x="3553" y="512"/>
                  </a:lnTo>
                  <a:lnTo>
                    <a:pt x="3655" y="461"/>
                  </a:lnTo>
                  <a:lnTo>
                    <a:pt x="3706" y="384"/>
                  </a:lnTo>
                  <a:lnTo>
                    <a:pt x="3732" y="282"/>
                  </a:lnTo>
                  <a:lnTo>
                    <a:pt x="3706" y="154"/>
                  </a:lnTo>
                  <a:lnTo>
                    <a:pt x="3655" y="77"/>
                  </a:lnTo>
                  <a:lnTo>
                    <a:pt x="3553" y="26"/>
                  </a:lnTo>
                  <a:lnTo>
                    <a:pt x="3451"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91;p67">
              <a:extLst>
                <a:ext uri="{FF2B5EF4-FFF2-40B4-BE49-F238E27FC236}">
                  <a16:creationId xmlns:a16="http://schemas.microsoft.com/office/drawing/2014/main" id="{DCE45493-92D6-401A-B440-C36AC962336B}"/>
                </a:ext>
              </a:extLst>
            </p:cNvPr>
            <p:cNvSpPr/>
            <p:nvPr/>
          </p:nvSpPr>
          <p:spPr>
            <a:xfrm>
              <a:off x="3215200" y="2151525"/>
              <a:ext cx="145700" cy="13450"/>
            </a:xfrm>
            <a:custGeom>
              <a:avLst/>
              <a:gdLst/>
              <a:ahLst/>
              <a:cxnLst/>
              <a:rect l="l" t="t" r="r" b="b"/>
              <a:pathLst>
                <a:path w="5828" h="538" extrusionOk="0">
                  <a:moveTo>
                    <a:pt x="256" y="1"/>
                  </a:moveTo>
                  <a:lnTo>
                    <a:pt x="154" y="26"/>
                  </a:lnTo>
                  <a:lnTo>
                    <a:pt x="77" y="78"/>
                  </a:lnTo>
                  <a:lnTo>
                    <a:pt x="1" y="154"/>
                  </a:lnTo>
                  <a:lnTo>
                    <a:pt x="1" y="256"/>
                  </a:lnTo>
                  <a:lnTo>
                    <a:pt x="1" y="359"/>
                  </a:lnTo>
                  <a:lnTo>
                    <a:pt x="77" y="461"/>
                  </a:lnTo>
                  <a:lnTo>
                    <a:pt x="154" y="512"/>
                  </a:lnTo>
                  <a:lnTo>
                    <a:pt x="256" y="538"/>
                  </a:lnTo>
                  <a:lnTo>
                    <a:pt x="5546" y="538"/>
                  </a:lnTo>
                  <a:lnTo>
                    <a:pt x="5648" y="512"/>
                  </a:lnTo>
                  <a:lnTo>
                    <a:pt x="5751" y="461"/>
                  </a:lnTo>
                  <a:lnTo>
                    <a:pt x="5802" y="359"/>
                  </a:lnTo>
                  <a:lnTo>
                    <a:pt x="5827" y="256"/>
                  </a:lnTo>
                  <a:lnTo>
                    <a:pt x="5802" y="154"/>
                  </a:lnTo>
                  <a:lnTo>
                    <a:pt x="5751" y="78"/>
                  </a:lnTo>
                  <a:lnTo>
                    <a:pt x="5648" y="26"/>
                  </a:lnTo>
                  <a:lnTo>
                    <a:pt x="5546"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92;p67">
              <a:extLst>
                <a:ext uri="{FF2B5EF4-FFF2-40B4-BE49-F238E27FC236}">
                  <a16:creationId xmlns:a16="http://schemas.microsoft.com/office/drawing/2014/main" id="{012B56BB-87F4-4950-BC28-A18A982DAC34}"/>
                </a:ext>
              </a:extLst>
            </p:cNvPr>
            <p:cNvSpPr/>
            <p:nvPr/>
          </p:nvSpPr>
          <p:spPr>
            <a:xfrm>
              <a:off x="3215200" y="2184125"/>
              <a:ext cx="145700" cy="13425"/>
            </a:xfrm>
            <a:custGeom>
              <a:avLst/>
              <a:gdLst/>
              <a:ahLst/>
              <a:cxnLst/>
              <a:rect l="l" t="t" r="r" b="b"/>
              <a:pathLst>
                <a:path w="5828" h="537" extrusionOk="0">
                  <a:moveTo>
                    <a:pt x="256" y="0"/>
                  </a:moveTo>
                  <a:lnTo>
                    <a:pt x="154" y="26"/>
                  </a:lnTo>
                  <a:lnTo>
                    <a:pt x="77" y="77"/>
                  </a:lnTo>
                  <a:lnTo>
                    <a:pt x="1" y="154"/>
                  </a:lnTo>
                  <a:lnTo>
                    <a:pt x="1" y="281"/>
                  </a:lnTo>
                  <a:lnTo>
                    <a:pt x="1" y="384"/>
                  </a:lnTo>
                  <a:lnTo>
                    <a:pt x="77" y="460"/>
                  </a:lnTo>
                  <a:lnTo>
                    <a:pt x="154" y="511"/>
                  </a:lnTo>
                  <a:lnTo>
                    <a:pt x="256" y="537"/>
                  </a:lnTo>
                  <a:lnTo>
                    <a:pt x="5546" y="537"/>
                  </a:lnTo>
                  <a:lnTo>
                    <a:pt x="5648" y="511"/>
                  </a:lnTo>
                  <a:lnTo>
                    <a:pt x="5751" y="460"/>
                  </a:lnTo>
                  <a:lnTo>
                    <a:pt x="5802" y="384"/>
                  </a:lnTo>
                  <a:lnTo>
                    <a:pt x="5827" y="281"/>
                  </a:lnTo>
                  <a:lnTo>
                    <a:pt x="5802" y="154"/>
                  </a:lnTo>
                  <a:lnTo>
                    <a:pt x="5751" y="77"/>
                  </a:lnTo>
                  <a:lnTo>
                    <a:pt x="5648" y="26"/>
                  </a:lnTo>
                  <a:lnTo>
                    <a:pt x="5546"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93;p67">
              <a:extLst>
                <a:ext uri="{FF2B5EF4-FFF2-40B4-BE49-F238E27FC236}">
                  <a16:creationId xmlns:a16="http://schemas.microsoft.com/office/drawing/2014/main" id="{A5F307D0-F143-43D4-B074-BA74B08756FC}"/>
                </a:ext>
              </a:extLst>
            </p:cNvPr>
            <p:cNvSpPr/>
            <p:nvPr/>
          </p:nvSpPr>
          <p:spPr>
            <a:xfrm>
              <a:off x="3411350" y="2049950"/>
              <a:ext cx="147600" cy="147600"/>
            </a:xfrm>
            <a:custGeom>
              <a:avLst/>
              <a:gdLst/>
              <a:ahLst/>
              <a:cxnLst/>
              <a:rect l="l" t="t" r="r" b="b"/>
              <a:pathLst>
                <a:path w="5904" h="5904" extrusionOk="0">
                  <a:moveTo>
                    <a:pt x="5545" y="1"/>
                  </a:moveTo>
                  <a:lnTo>
                    <a:pt x="5443" y="77"/>
                  </a:lnTo>
                  <a:lnTo>
                    <a:pt x="77" y="5444"/>
                  </a:lnTo>
                  <a:lnTo>
                    <a:pt x="0" y="5546"/>
                  </a:lnTo>
                  <a:lnTo>
                    <a:pt x="0" y="5648"/>
                  </a:lnTo>
                  <a:lnTo>
                    <a:pt x="0" y="5751"/>
                  </a:lnTo>
                  <a:lnTo>
                    <a:pt x="77" y="5827"/>
                  </a:lnTo>
                  <a:lnTo>
                    <a:pt x="153" y="5878"/>
                  </a:lnTo>
                  <a:lnTo>
                    <a:pt x="256" y="5904"/>
                  </a:lnTo>
                  <a:lnTo>
                    <a:pt x="358" y="5878"/>
                  </a:lnTo>
                  <a:lnTo>
                    <a:pt x="460" y="5827"/>
                  </a:lnTo>
                  <a:lnTo>
                    <a:pt x="5826" y="461"/>
                  </a:lnTo>
                  <a:lnTo>
                    <a:pt x="5878" y="359"/>
                  </a:lnTo>
                  <a:lnTo>
                    <a:pt x="5903" y="256"/>
                  </a:lnTo>
                  <a:lnTo>
                    <a:pt x="5878" y="154"/>
                  </a:lnTo>
                  <a:lnTo>
                    <a:pt x="5826" y="77"/>
                  </a:lnTo>
                  <a:lnTo>
                    <a:pt x="575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94;p67">
              <a:extLst>
                <a:ext uri="{FF2B5EF4-FFF2-40B4-BE49-F238E27FC236}">
                  <a16:creationId xmlns:a16="http://schemas.microsoft.com/office/drawing/2014/main" id="{17EFF830-1D86-4253-B6B1-6DDF515905A2}"/>
                </a:ext>
              </a:extLst>
            </p:cNvPr>
            <p:cNvSpPr/>
            <p:nvPr/>
          </p:nvSpPr>
          <p:spPr>
            <a:xfrm>
              <a:off x="3411350" y="2047400"/>
              <a:ext cx="153975" cy="150150"/>
            </a:xfrm>
            <a:custGeom>
              <a:avLst/>
              <a:gdLst/>
              <a:ahLst/>
              <a:cxnLst/>
              <a:rect l="l" t="t" r="r" b="b"/>
              <a:pathLst>
                <a:path w="6159" h="6006" extrusionOk="0">
                  <a:moveTo>
                    <a:pt x="256" y="1"/>
                  </a:moveTo>
                  <a:lnTo>
                    <a:pt x="153" y="26"/>
                  </a:lnTo>
                  <a:lnTo>
                    <a:pt x="77" y="77"/>
                  </a:lnTo>
                  <a:lnTo>
                    <a:pt x="0" y="179"/>
                  </a:lnTo>
                  <a:lnTo>
                    <a:pt x="0" y="282"/>
                  </a:lnTo>
                  <a:lnTo>
                    <a:pt x="0" y="5750"/>
                  </a:lnTo>
                  <a:lnTo>
                    <a:pt x="0" y="5853"/>
                  </a:lnTo>
                  <a:lnTo>
                    <a:pt x="77" y="5929"/>
                  </a:lnTo>
                  <a:lnTo>
                    <a:pt x="153" y="5980"/>
                  </a:lnTo>
                  <a:lnTo>
                    <a:pt x="256" y="6006"/>
                  </a:lnTo>
                  <a:lnTo>
                    <a:pt x="5903" y="6006"/>
                  </a:lnTo>
                  <a:lnTo>
                    <a:pt x="6005" y="5980"/>
                  </a:lnTo>
                  <a:lnTo>
                    <a:pt x="6082" y="5929"/>
                  </a:lnTo>
                  <a:lnTo>
                    <a:pt x="6133" y="5853"/>
                  </a:lnTo>
                  <a:lnTo>
                    <a:pt x="6159" y="5750"/>
                  </a:lnTo>
                  <a:lnTo>
                    <a:pt x="6133" y="5623"/>
                  </a:lnTo>
                  <a:lnTo>
                    <a:pt x="6082" y="5546"/>
                  </a:lnTo>
                  <a:lnTo>
                    <a:pt x="6005" y="5495"/>
                  </a:lnTo>
                  <a:lnTo>
                    <a:pt x="5903" y="5469"/>
                  </a:lnTo>
                  <a:lnTo>
                    <a:pt x="537" y="5469"/>
                  </a:lnTo>
                  <a:lnTo>
                    <a:pt x="537" y="282"/>
                  </a:lnTo>
                  <a:lnTo>
                    <a:pt x="511" y="179"/>
                  </a:lnTo>
                  <a:lnTo>
                    <a:pt x="460" y="77"/>
                  </a:lnTo>
                  <a:lnTo>
                    <a:pt x="358" y="26"/>
                  </a:lnTo>
                  <a:lnTo>
                    <a:pt x="256"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95;p67">
              <a:extLst>
                <a:ext uri="{FF2B5EF4-FFF2-40B4-BE49-F238E27FC236}">
                  <a16:creationId xmlns:a16="http://schemas.microsoft.com/office/drawing/2014/main" id="{CF3A6AA5-338A-41E1-AFBD-DCD333879517}"/>
                </a:ext>
              </a:extLst>
            </p:cNvPr>
            <p:cNvSpPr/>
            <p:nvPr/>
          </p:nvSpPr>
          <p:spPr>
            <a:xfrm>
              <a:off x="3443925" y="2064650"/>
              <a:ext cx="102225" cy="97125"/>
            </a:xfrm>
            <a:custGeom>
              <a:avLst/>
              <a:gdLst/>
              <a:ahLst/>
              <a:cxnLst/>
              <a:rect l="l" t="t" r="r" b="b"/>
              <a:pathLst>
                <a:path w="4089" h="3885" extrusionOk="0">
                  <a:moveTo>
                    <a:pt x="256" y="1"/>
                  </a:moveTo>
                  <a:lnTo>
                    <a:pt x="154" y="26"/>
                  </a:lnTo>
                  <a:lnTo>
                    <a:pt x="77" y="103"/>
                  </a:lnTo>
                  <a:lnTo>
                    <a:pt x="26" y="179"/>
                  </a:lnTo>
                  <a:lnTo>
                    <a:pt x="0" y="307"/>
                  </a:lnTo>
                  <a:lnTo>
                    <a:pt x="26" y="461"/>
                  </a:lnTo>
                  <a:lnTo>
                    <a:pt x="128" y="869"/>
                  </a:lnTo>
                  <a:lnTo>
                    <a:pt x="205" y="1150"/>
                  </a:lnTo>
                  <a:lnTo>
                    <a:pt x="307" y="1432"/>
                  </a:lnTo>
                  <a:lnTo>
                    <a:pt x="460" y="1764"/>
                  </a:lnTo>
                  <a:lnTo>
                    <a:pt x="639" y="2096"/>
                  </a:lnTo>
                  <a:lnTo>
                    <a:pt x="818" y="2403"/>
                  </a:lnTo>
                  <a:lnTo>
                    <a:pt x="1074" y="2709"/>
                  </a:lnTo>
                  <a:lnTo>
                    <a:pt x="1380" y="3016"/>
                  </a:lnTo>
                  <a:lnTo>
                    <a:pt x="1534" y="3169"/>
                  </a:lnTo>
                  <a:lnTo>
                    <a:pt x="1738" y="3297"/>
                  </a:lnTo>
                  <a:lnTo>
                    <a:pt x="1917" y="3425"/>
                  </a:lnTo>
                  <a:lnTo>
                    <a:pt x="2147" y="3527"/>
                  </a:lnTo>
                  <a:lnTo>
                    <a:pt x="2377" y="3629"/>
                  </a:lnTo>
                  <a:lnTo>
                    <a:pt x="2607" y="3706"/>
                  </a:lnTo>
                  <a:lnTo>
                    <a:pt x="2888" y="3783"/>
                  </a:lnTo>
                  <a:lnTo>
                    <a:pt x="3169" y="3834"/>
                  </a:lnTo>
                  <a:lnTo>
                    <a:pt x="3450" y="3859"/>
                  </a:lnTo>
                  <a:lnTo>
                    <a:pt x="3782" y="3885"/>
                  </a:lnTo>
                  <a:lnTo>
                    <a:pt x="3808" y="3885"/>
                  </a:lnTo>
                  <a:lnTo>
                    <a:pt x="3910" y="3859"/>
                  </a:lnTo>
                  <a:lnTo>
                    <a:pt x="4012" y="3808"/>
                  </a:lnTo>
                  <a:lnTo>
                    <a:pt x="4063" y="3706"/>
                  </a:lnTo>
                  <a:lnTo>
                    <a:pt x="4089" y="3604"/>
                  </a:lnTo>
                  <a:lnTo>
                    <a:pt x="4063" y="3501"/>
                  </a:lnTo>
                  <a:lnTo>
                    <a:pt x="4012" y="3425"/>
                  </a:lnTo>
                  <a:lnTo>
                    <a:pt x="3910" y="3374"/>
                  </a:lnTo>
                  <a:lnTo>
                    <a:pt x="3808" y="3348"/>
                  </a:lnTo>
                  <a:lnTo>
                    <a:pt x="3782" y="3348"/>
                  </a:lnTo>
                  <a:lnTo>
                    <a:pt x="3348" y="3323"/>
                  </a:lnTo>
                  <a:lnTo>
                    <a:pt x="2939" y="3246"/>
                  </a:lnTo>
                  <a:lnTo>
                    <a:pt x="2556" y="3118"/>
                  </a:lnTo>
                  <a:lnTo>
                    <a:pt x="2224" y="2965"/>
                  </a:lnTo>
                  <a:lnTo>
                    <a:pt x="1891" y="2760"/>
                  </a:lnTo>
                  <a:lnTo>
                    <a:pt x="1610" y="2479"/>
                  </a:lnTo>
                  <a:lnTo>
                    <a:pt x="1329" y="2173"/>
                  </a:lnTo>
                  <a:lnTo>
                    <a:pt x="1099" y="1840"/>
                  </a:lnTo>
                  <a:lnTo>
                    <a:pt x="946" y="1534"/>
                  </a:lnTo>
                  <a:lnTo>
                    <a:pt x="818" y="1253"/>
                  </a:lnTo>
                  <a:lnTo>
                    <a:pt x="716" y="997"/>
                  </a:lnTo>
                  <a:lnTo>
                    <a:pt x="665" y="742"/>
                  </a:lnTo>
                  <a:lnTo>
                    <a:pt x="562" y="384"/>
                  </a:lnTo>
                  <a:lnTo>
                    <a:pt x="537" y="231"/>
                  </a:lnTo>
                  <a:lnTo>
                    <a:pt x="511" y="128"/>
                  </a:lnTo>
                  <a:lnTo>
                    <a:pt x="460" y="52"/>
                  </a:lnTo>
                  <a:lnTo>
                    <a:pt x="358"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076;p71">
            <a:extLst>
              <a:ext uri="{FF2B5EF4-FFF2-40B4-BE49-F238E27FC236}">
                <a16:creationId xmlns:a16="http://schemas.microsoft.com/office/drawing/2014/main" id="{D69E7D37-60F5-4564-8229-1DBBD3942FE1}"/>
              </a:ext>
            </a:extLst>
          </p:cNvPr>
          <p:cNvGrpSpPr/>
          <p:nvPr/>
        </p:nvGrpSpPr>
        <p:grpSpPr>
          <a:xfrm>
            <a:off x="7304772" y="2401893"/>
            <a:ext cx="445950" cy="446575"/>
            <a:chOff x="272600" y="3319375"/>
            <a:chExt cx="445950" cy="446575"/>
          </a:xfrm>
        </p:grpSpPr>
        <p:sp>
          <p:nvSpPr>
            <p:cNvPr id="154" name="Google Shape;3077;p71">
              <a:extLst>
                <a:ext uri="{FF2B5EF4-FFF2-40B4-BE49-F238E27FC236}">
                  <a16:creationId xmlns:a16="http://schemas.microsoft.com/office/drawing/2014/main" id="{768B4215-660A-49B5-9759-7C9F1FF4B26E}"/>
                </a:ext>
              </a:extLst>
            </p:cNvPr>
            <p:cNvSpPr/>
            <p:nvPr/>
          </p:nvSpPr>
          <p:spPr>
            <a:xfrm>
              <a:off x="279000" y="3325750"/>
              <a:ext cx="433175" cy="433175"/>
            </a:xfrm>
            <a:custGeom>
              <a:avLst/>
              <a:gdLst/>
              <a:ahLst/>
              <a:cxnLst/>
              <a:rect l="l" t="t" r="r" b="b"/>
              <a:pathLst>
                <a:path w="17327" h="17327" extrusionOk="0">
                  <a:moveTo>
                    <a:pt x="8663" y="1"/>
                  </a:moveTo>
                  <a:lnTo>
                    <a:pt x="8229" y="26"/>
                  </a:lnTo>
                  <a:lnTo>
                    <a:pt x="7795" y="52"/>
                  </a:lnTo>
                  <a:lnTo>
                    <a:pt x="7360" y="103"/>
                  </a:lnTo>
                  <a:lnTo>
                    <a:pt x="6926" y="180"/>
                  </a:lnTo>
                  <a:lnTo>
                    <a:pt x="6491" y="282"/>
                  </a:lnTo>
                  <a:lnTo>
                    <a:pt x="6082" y="410"/>
                  </a:lnTo>
                  <a:lnTo>
                    <a:pt x="5699" y="537"/>
                  </a:lnTo>
                  <a:lnTo>
                    <a:pt x="5290" y="691"/>
                  </a:lnTo>
                  <a:lnTo>
                    <a:pt x="4907" y="870"/>
                  </a:lnTo>
                  <a:lnTo>
                    <a:pt x="4549" y="1049"/>
                  </a:lnTo>
                  <a:lnTo>
                    <a:pt x="4166" y="1253"/>
                  </a:lnTo>
                  <a:lnTo>
                    <a:pt x="3834" y="1483"/>
                  </a:lnTo>
                  <a:lnTo>
                    <a:pt x="3476" y="1739"/>
                  </a:lnTo>
                  <a:lnTo>
                    <a:pt x="3169" y="1994"/>
                  </a:lnTo>
                  <a:lnTo>
                    <a:pt x="2837" y="2250"/>
                  </a:lnTo>
                  <a:lnTo>
                    <a:pt x="2530" y="2556"/>
                  </a:lnTo>
                  <a:lnTo>
                    <a:pt x="2249" y="2837"/>
                  </a:lnTo>
                  <a:lnTo>
                    <a:pt x="1994" y="3170"/>
                  </a:lnTo>
                  <a:lnTo>
                    <a:pt x="1738" y="3502"/>
                  </a:lnTo>
                  <a:lnTo>
                    <a:pt x="1483" y="3834"/>
                  </a:lnTo>
                  <a:lnTo>
                    <a:pt x="1253" y="4192"/>
                  </a:lnTo>
                  <a:lnTo>
                    <a:pt x="1048" y="4550"/>
                  </a:lnTo>
                  <a:lnTo>
                    <a:pt x="869" y="4907"/>
                  </a:lnTo>
                  <a:lnTo>
                    <a:pt x="690" y="5291"/>
                  </a:lnTo>
                  <a:lnTo>
                    <a:pt x="537" y="5699"/>
                  </a:lnTo>
                  <a:lnTo>
                    <a:pt x="384" y="6108"/>
                  </a:lnTo>
                  <a:lnTo>
                    <a:pt x="282" y="6517"/>
                  </a:lnTo>
                  <a:lnTo>
                    <a:pt x="179" y="6926"/>
                  </a:lnTo>
                  <a:lnTo>
                    <a:pt x="103" y="7361"/>
                  </a:lnTo>
                  <a:lnTo>
                    <a:pt x="52" y="7795"/>
                  </a:lnTo>
                  <a:lnTo>
                    <a:pt x="26" y="8229"/>
                  </a:lnTo>
                  <a:lnTo>
                    <a:pt x="0" y="8664"/>
                  </a:lnTo>
                  <a:lnTo>
                    <a:pt x="26" y="9124"/>
                  </a:lnTo>
                  <a:lnTo>
                    <a:pt x="52" y="9558"/>
                  </a:lnTo>
                  <a:lnTo>
                    <a:pt x="103" y="9993"/>
                  </a:lnTo>
                  <a:lnTo>
                    <a:pt x="179" y="10427"/>
                  </a:lnTo>
                  <a:lnTo>
                    <a:pt x="282" y="10836"/>
                  </a:lnTo>
                  <a:lnTo>
                    <a:pt x="384" y="11245"/>
                  </a:lnTo>
                  <a:lnTo>
                    <a:pt x="537" y="11654"/>
                  </a:lnTo>
                  <a:lnTo>
                    <a:pt x="690" y="12037"/>
                  </a:lnTo>
                  <a:lnTo>
                    <a:pt x="869" y="12420"/>
                  </a:lnTo>
                  <a:lnTo>
                    <a:pt x="1048" y="12804"/>
                  </a:lnTo>
                  <a:lnTo>
                    <a:pt x="1253" y="13161"/>
                  </a:lnTo>
                  <a:lnTo>
                    <a:pt x="1483" y="13519"/>
                  </a:lnTo>
                  <a:lnTo>
                    <a:pt x="1738" y="13851"/>
                  </a:lnTo>
                  <a:lnTo>
                    <a:pt x="1994" y="14184"/>
                  </a:lnTo>
                  <a:lnTo>
                    <a:pt x="2249" y="14490"/>
                  </a:lnTo>
                  <a:lnTo>
                    <a:pt x="2530" y="14797"/>
                  </a:lnTo>
                  <a:lnTo>
                    <a:pt x="2837" y="15078"/>
                  </a:lnTo>
                  <a:lnTo>
                    <a:pt x="3169" y="15359"/>
                  </a:lnTo>
                  <a:lnTo>
                    <a:pt x="3476" y="15615"/>
                  </a:lnTo>
                  <a:lnTo>
                    <a:pt x="3834" y="15845"/>
                  </a:lnTo>
                  <a:lnTo>
                    <a:pt x="4166" y="16075"/>
                  </a:lnTo>
                  <a:lnTo>
                    <a:pt x="4549" y="16279"/>
                  </a:lnTo>
                  <a:lnTo>
                    <a:pt x="4907" y="16483"/>
                  </a:lnTo>
                  <a:lnTo>
                    <a:pt x="5290" y="16662"/>
                  </a:lnTo>
                  <a:lnTo>
                    <a:pt x="5699" y="16816"/>
                  </a:lnTo>
                  <a:lnTo>
                    <a:pt x="6082" y="16943"/>
                  </a:lnTo>
                  <a:lnTo>
                    <a:pt x="6491" y="17071"/>
                  </a:lnTo>
                  <a:lnTo>
                    <a:pt x="6926" y="17148"/>
                  </a:lnTo>
                  <a:lnTo>
                    <a:pt x="7360" y="17224"/>
                  </a:lnTo>
                  <a:lnTo>
                    <a:pt x="7795" y="17301"/>
                  </a:lnTo>
                  <a:lnTo>
                    <a:pt x="8229" y="17327"/>
                  </a:lnTo>
                  <a:lnTo>
                    <a:pt x="9123" y="17327"/>
                  </a:lnTo>
                  <a:lnTo>
                    <a:pt x="9558" y="17301"/>
                  </a:lnTo>
                  <a:lnTo>
                    <a:pt x="9992" y="17224"/>
                  </a:lnTo>
                  <a:lnTo>
                    <a:pt x="10401" y="17148"/>
                  </a:lnTo>
                  <a:lnTo>
                    <a:pt x="10836" y="17071"/>
                  </a:lnTo>
                  <a:lnTo>
                    <a:pt x="11244" y="16943"/>
                  </a:lnTo>
                  <a:lnTo>
                    <a:pt x="11653" y="16816"/>
                  </a:lnTo>
                  <a:lnTo>
                    <a:pt x="12037" y="16662"/>
                  </a:lnTo>
                  <a:lnTo>
                    <a:pt x="12420" y="16483"/>
                  </a:lnTo>
                  <a:lnTo>
                    <a:pt x="12803" y="16279"/>
                  </a:lnTo>
                  <a:lnTo>
                    <a:pt x="13161" y="16075"/>
                  </a:lnTo>
                  <a:lnTo>
                    <a:pt x="13519" y="15845"/>
                  </a:lnTo>
                  <a:lnTo>
                    <a:pt x="13851" y="15615"/>
                  </a:lnTo>
                  <a:lnTo>
                    <a:pt x="14183" y="15359"/>
                  </a:lnTo>
                  <a:lnTo>
                    <a:pt x="14490" y="15078"/>
                  </a:lnTo>
                  <a:lnTo>
                    <a:pt x="14797" y="14797"/>
                  </a:lnTo>
                  <a:lnTo>
                    <a:pt x="15078" y="14490"/>
                  </a:lnTo>
                  <a:lnTo>
                    <a:pt x="15359" y="14184"/>
                  </a:lnTo>
                  <a:lnTo>
                    <a:pt x="15614" y="13851"/>
                  </a:lnTo>
                  <a:lnTo>
                    <a:pt x="15844" y="13519"/>
                  </a:lnTo>
                  <a:lnTo>
                    <a:pt x="16074" y="13161"/>
                  </a:lnTo>
                  <a:lnTo>
                    <a:pt x="16279" y="12804"/>
                  </a:lnTo>
                  <a:lnTo>
                    <a:pt x="16483" y="12420"/>
                  </a:lnTo>
                  <a:lnTo>
                    <a:pt x="16662" y="12037"/>
                  </a:lnTo>
                  <a:lnTo>
                    <a:pt x="16815" y="11654"/>
                  </a:lnTo>
                  <a:lnTo>
                    <a:pt x="16943" y="11245"/>
                  </a:lnTo>
                  <a:lnTo>
                    <a:pt x="17045" y="10836"/>
                  </a:lnTo>
                  <a:lnTo>
                    <a:pt x="17148" y="10427"/>
                  </a:lnTo>
                  <a:lnTo>
                    <a:pt x="17224" y="9993"/>
                  </a:lnTo>
                  <a:lnTo>
                    <a:pt x="17275" y="9558"/>
                  </a:lnTo>
                  <a:lnTo>
                    <a:pt x="17326" y="9124"/>
                  </a:lnTo>
                  <a:lnTo>
                    <a:pt x="17326" y="8664"/>
                  </a:lnTo>
                  <a:lnTo>
                    <a:pt x="17326" y="8229"/>
                  </a:lnTo>
                  <a:lnTo>
                    <a:pt x="17275" y="7795"/>
                  </a:lnTo>
                  <a:lnTo>
                    <a:pt x="17224" y="7361"/>
                  </a:lnTo>
                  <a:lnTo>
                    <a:pt x="17148" y="6926"/>
                  </a:lnTo>
                  <a:lnTo>
                    <a:pt x="17045" y="6517"/>
                  </a:lnTo>
                  <a:lnTo>
                    <a:pt x="16943" y="6108"/>
                  </a:lnTo>
                  <a:lnTo>
                    <a:pt x="16815" y="5699"/>
                  </a:lnTo>
                  <a:lnTo>
                    <a:pt x="16662" y="5291"/>
                  </a:lnTo>
                  <a:lnTo>
                    <a:pt x="16483" y="4907"/>
                  </a:lnTo>
                  <a:lnTo>
                    <a:pt x="16279" y="4550"/>
                  </a:lnTo>
                  <a:lnTo>
                    <a:pt x="16074" y="4192"/>
                  </a:lnTo>
                  <a:lnTo>
                    <a:pt x="15844" y="3834"/>
                  </a:lnTo>
                  <a:lnTo>
                    <a:pt x="15614" y="3502"/>
                  </a:lnTo>
                  <a:lnTo>
                    <a:pt x="15359" y="3170"/>
                  </a:lnTo>
                  <a:lnTo>
                    <a:pt x="15078" y="2837"/>
                  </a:lnTo>
                  <a:lnTo>
                    <a:pt x="14797" y="2556"/>
                  </a:lnTo>
                  <a:lnTo>
                    <a:pt x="14490" y="2250"/>
                  </a:lnTo>
                  <a:lnTo>
                    <a:pt x="14183" y="1994"/>
                  </a:lnTo>
                  <a:lnTo>
                    <a:pt x="13851" y="1739"/>
                  </a:lnTo>
                  <a:lnTo>
                    <a:pt x="13519" y="1483"/>
                  </a:lnTo>
                  <a:lnTo>
                    <a:pt x="13161" y="1253"/>
                  </a:lnTo>
                  <a:lnTo>
                    <a:pt x="12803" y="1049"/>
                  </a:lnTo>
                  <a:lnTo>
                    <a:pt x="12420" y="870"/>
                  </a:lnTo>
                  <a:lnTo>
                    <a:pt x="12037" y="691"/>
                  </a:lnTo>
                  <a:lnTo>
                    <a:pt x="11653" y="537"/>
                  </a:lnTo>
                  <a:lnTo>
                    <a:pt x="11244" y="410"/>
                  </a:lnTo>
                  <a:lnTo>
                    <a:pt x="10836" y="282"/>
                  </a:lnTo>
                  <a:lnTo>
                    <a:pt x="10401" y="180"/>
                  </a:lnTo>
                  <a:lnTo>
                    <a:pt x="9992" y="103"/>
                  </a:lnTo>
                  <a:lnTo>
                    <a:pt x="9558" y="52"/>
                  </a:lnTo>
                  <a:lnTo>
                    <a:pt x="9123" y="26"/>
                  </a:lnTo>
                  <a:lnTo>
                    <a:pt x="866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8;p71">
              <a:extLst>
                <a:ext uri="{FF2B5EF4-FFF2-40B4-BE49-F238E27FC236}">
                  <a16:creationId xmlns:a16="http://schemas.microsoft.com/office/drawing/2014/main" id="{4021CC28-B656-4ED2-8D4A-58F6AFD2FD8C}"/>
                </a:ext>
              </a:extLst>
            </p:cNvPr>
            <p:cNvSpPr/>
            <p:nvPr/>
          </p:nvSpPr>
          <p:spPr>
            <a:xfrm>
              <a:off x="479600" y="3325750"/>
              <a:ext cx="232575" cy="433175"/>
            </a:xfrm>
            <a:custGeom>
              <a:avLst/>
              <a:gdLst/>
              <a:ahLst/>
              <a:cxnLst/>
              <a:rect l="l" t="t" r="r" b="b"/>
              <a:pathLst>
                <a:path w="9303" h="17327" extrusionOk="0">
                  <a:moveTo>
                    <a:pt x="639" y="1"/>
                  </a:moveTo>
                  <a:lnTo>
                    <a:pt x="1" y="26"/>
                  </a:lnTo>
                  <a:lnTo>
                    <a:pt x="409" y="78"/>
                  </a:lnTo>
                  <a:lnTo>
                    <a:pt x="818" y="129"/>
                  </a:lnTo>
                  <a:lnTo>
                    <a:pt x="1227" y="205"/>
                  </a:lnTo>
                  <a:lnTo>
                    <a:pt x="1611" y="308"/>
                  </a:lnTo>
                  <a:lnTo>
                    <a:pt x="2019" y="435"/>
                  </a:lnTo>
                  <a:lnTo>
                    <a:pt x="2403" y="563"/>
                  </a:lnTo>
                  <a:lnTo>
                    <a:pt x="2760" y="716"/>
                  </a:lnTo>
                  <a:lnTo>
                    <a:pt x="3144" y="895"/>
                  </a:lnTo>
                  <a:lnTo>
                    <a:pt x="3476" y="1074"/>
                  </a:lnTo>
                  <a:lnTo>
                    <a:pt x="3834" y="1279"/>
                  </a:lnTo>
                  <a:lnTo>
                    <a:pt x="4166" y="1483"/>
                  </a:lnTo>
                  <a:lnTo>
                    <a:pt x="4498" y="1713"/>
                  </a:lnTo>
                  <a:lnTo>
                    <a:pt x="4805" y="1943"/>
                  </a:lnTo>
                  <a:lnTo>
                    <a:pt x="5111" y="2224"/>
                  </a:lnTo>
                  <a:lnTo>
                    <a:pt x="5393" y="2480"/>
                  </a:lnTo>
                  <a:lnTo>
                    <a:pt x="5674" y="2761"/>
                  </a:lnTo>
                  <a:lnTo>
                    <a:pt x="5929" y="3067"/>
                  </a:lnTo>
                  <a:lnTo>
                    <a:pt x="6185" y="3374"/>
                  </a:lnTo>
                  <a:lnTo>
                    <a:pt x="6415" y="3681"/>
                  </a:lnTo>
                  <a:lnTo>
                    <a:pt x="6645" y="4013"/>
                  </a:lnTo>
                  <a:lnTo>
                    <a:pt x="6849" y="4371"/>
                  </a:lnTo>
                  <a:lnTo>
                    <a:pt x="7054" y="4703"/>
                  </a:lnTo>
                  <a:lnTo>
                    <a:pt x="7233" y="5086"/>
                  </a:lnTo>
                  <a:lnTo>
                    <a:pt x="7386" y="5444"/>
                  </a:lnTo>
                  <a:lnTo>
                    <a:pt x="7514" y="5827"/>
                  </a:lnTo>
                  <a:lnTo>
                    <a:pt x="7641" y="6211"/>
                  </a:lnTo>
                  <a:lnTo>
                    <a:pt x="7744" y="6594"/>
                  </a:lnTo>
                  <a:lnTo>
                    <a:pt x="7846" y="7003"/>
                  </a:lnTo>
                  <a:lnTo>
                    <a:pt x="7897" y="7412"/>
                  </a:lnTo>
                  <a:lnTo>
                    <a:pt x="7948" y="7820"/>
                  </a:lnTo>
                  <a:lnTo>
                    <a:pt x="7999" y="8255"/>
                  </a:lnTo>
                  <a:lnTo>
                    <a:pt x="7999" y="8664"/>
                  </a:lnTo>
                  <a:lnTo>
                    <a:pt x="7999" y="9098"/>
                  </a:lnTo>
                  <a:lnTo>
                    <a:pt x="7948" y="9507"/>
                  </a:lnTo>
                  <a:lnTo>
                    <a:pt x="7897" y="9942"/>
                  </a:lnTo>
                  <a:lnTo>
                    <a:pt x="7846" y="10350"/>
                  </a:lnTo>
                  <a:lnTo>
                    <a:pt x="7744" y="10734"/>
                  </a:lnTo>
                  <a:lnTo>
                    <a:pt x="7641" y="11143"/>
                  </a:lnTo>
                  <a:lnTo>
                    <a:pt x="7514" y="11526"/>
                  </a:lnTo>
                  <a:lnTo>
                    <a:pt x="7386" y="11909"/>
                  </a:lnTo>
                  <a:lnTo>
                    <a:pt x="7233" y="12267"/>
                  </a:lnTo>
                  <a:lnTo>
                    <a:pt x="7054" y="12625"/>
                  </a:lnTo>
                  <a:lnTo>
                    <a:pt x="6849" y="12982"/>
                  </a:lnTo>
                  <a:lnTo>
                    <a:pt x="6645" y="13315"/>
                  </a:lnTo>
                  <a:lnTo>
                    <a:pt x="6415" y="13647"/>
                  </a:lnTo>
                  <a:lnTo>
                    <a:pt x="6185" y="13979"/>
                  </a:lnTo>
                  <a:lnTo>
                    <a:pt x="5929" y="14286"/>
                  </a:lnTo>
                  <a:lnTo>
                    <a:pt x="5674" y="14567"/>
                  </a:lnTo>
                  <a:lnTo>
                    <a:pt x="5393" y="14873"/>
                  </a:lnTo>
                  <a:lnTo>
                    <a:pt x="5111" y="15129"/>
                  </a:lnTo>
                  <a:lnTo>
                    <a:pt x="4805" y="15385"/>
                  </a:lnTo>
                  <a:lnTo>
                    <a:pt x="4498" y="15640"/>
                  </a:lnTo>
                  <a:lnTo>
                    <a:pt x="4166" y="15870"/>
                  </a:lnTo>
                  <a:lnTo>
                    <a:pt x="3834" y="16075"/>
                  </a:lnTo>
                  <a:lnTo>
                    <a:pt x="3476" y="16279"/>
                  </a:lnTo>
                  <a:lnTo>
                    <a:pt x="3144" y="16458"/>
                  </a:lnTo>
                  <a:lnTo>
                    <a:pt x="2760" y="16637"/>
                  </a:lnTo>
                  <a:lnTo>
                    <a:pt x="2403" y="16790"/>
                  </a:lnTo>
                  <a:lnTo>
                    <a:pt x="2019" y="16918"/>
                  </a:lnTo>
                  <a:lnTo>
                    <a:pt x="1611" y="17020"/>
                  </a:lnTo>
                  <a:lnTo>
                    <a:pt x="1227" y="17122"/>
                  </a:lnTo>
                  <a:lnTo>
                    <a:pt x="818" y="17199"/>
                  </a:lnTo>
                  <a:lnTo>
                    <a:pt x="409" y="17276"/>
                  </a:lnTo>
                  <a:lnTo>
                    <a:pt x="1" y="17301"/>
                  </a:lnTo>
                  <a:lnTo>
                    <a:pt x="639" y="17327"/>
                  </a:lnTo>
                  <a:lnTo>
                    <a:pt x="1099" y="17327"/>
                  </a:lnTo>
                  <a:lnTo>
                    <a:pt x="1534" y="17301"/>
                  </a:lnTo>
                  <a:lnTo>
                    <a:pt x="1968" y="17224"/>
                  </a:lnTo>
                  <a:lnTo>
                    <a:pt x="2377" y="17148"/>
                  </a:lnTo>
                  <a:lnTo>
                    <a:pt x="2812" y="17071"/>
                  </a:lnTo>
                  <a:lnTo>
                    <a:pt x="3220" y="16943"/>
                  </a:lnTo>
                  <a:lnTo>
                    <a:pt x="3629" y="16816"/>
                  </a:lnTo>
                  <a:lnTo>
                    <a:pt x="4013" y="16662"/>
                  </a:lnTo>
                  <a:lnTo>
                    <a:pt x="4396" y="16483"/>
                  </a:lnTo>
                  <a:lnTo>
                    <a:pt x="4779" y="16279"/>
                  </a:lnTo>
                  <a:lnTo>
                    <a:pt x="5137" y="16075"/>
                  </a:lnTo>
                  <a:lnTo>
                    <a:pt x="5495" y="15845"/>
                  </a:lnTo>
                  <a:lnTo>
                    <a:pt x="5827" y="15615"/>
                  </a:lnTo>
                  <a:lnTo>
                    <a:pt x="6159" y="15359"/>
                  </a:lnTo>
                  <a:lnTo>
                    <a:pt x="6466" y="15078"/>
                  </a:lnTo>
                  <a:lnTo>
                    <a:pt x="6773" y="14797"/>
                  </a:lnTo>
                  <a:lnTo>
                    <a:pt x="7054" y="14490"/>
                  </a:lnTo>
                  <a:lnTo>
                    <a:pt x="7335" y="14184"/>
                  </a:lnTo>
                  <a:lnTo>
                    <a:pt x="7590" y="13851"/>
                  </a:lnTo>
                  <a:lnTo>
                    <a:pt x="7820" y="13519"/>
                  </a:lnTo>
                  <a:lnTo>
                    <a:pt x="8050" y="13161"/>
                  </a:lnTo>
                  <a:lnTo>
                    <a:pt x="8255" y="12804"/>
                  </a:lnTo>
                  <a:lnTo>
                    <a:pt x="8459" y="12420"/>
                  </a:lnTo>
                  <a:lnTo>
                    <a:pt x="8638" y="12037"/>
                  </a:lnTo>
                  <a:lnTo>
                    <a:pt x="8791" y="11654"/>
                  </a:lnTo>
                  <a:lnTo>
                    <a:pt x="8919" y="11245"/>
                  </a:lnTo>
                  <a:lnTo>
                    <a:pt x="9021" y="10836"/>
                  </a:lnTo>
                  <a:lnTo>
                    <a:pt x="9124" y="10427"/>
                  </a:lnTo>
                  <a:lnTo>
                    <a:pt x="9200" y="9993"/>
                  </a:lnTo>
                  <a:lnTo>
                    <a:pt x="9251" y="9558"/>
                  </a:lnTo>
                  <a:lnTo>
                    <a:pt x="9302" y="9124"/>
                  </a:lnTo>
                  <a:lnTo>
                    <a:pt x="9302" y="8664"/>
                  </a:lnTo>
                  <a:lnTo>
                    <a:pt x="9302" y="8229"/>
                  </a:lnTo>
                  <a:lnTo>
                    <a:pt x="9251" y="7795"/>
                  </a:lnTo>
                  <a:lnTo>
                    <a:pt x="9200" y="7361"/>
                  </a:lnTo>
                  <a:lnTo>
                    <a:pt x="9124" y="6926"/>
                  </a:lnTo>
                  <a:lnTo>
                    <a:pt x="9021" y="6517"/>
                  </a:lnTo>
                  <a:lnTo>
                    <a:pt x="8919" y="6108"/>
                  </a:lnTo>
                  <a:lnTo>
                    <a:pt x="8791" y="5699"/>
                  </a:lnTo>
                  <a:lnTo>
                    <a:pt x="8638" y="5291"/>
                  </a:lnTo>
                  <a:lnTo>
                    <a:pt x="8459" y="4907"/>
                  </a:lnTo>
                  <a:lnTo>
                    <a:pt x="8255" y="4550"/>
                  </a:lnTo>
                  <a:lnTo>
                    <a:pt x="8050" y="4192"/>
                  </a:lnTo>
                  <a:lnTo>
                    <a:pt x="7820" y="3834"/>
                  </a:lnTo>
                  <a:lnTo>
                    <a:pt x="7590" y="3502"/>
                  </a:lnTo>
                  <a:lnTo>
                    <a:pt x="7335" y="3170"/>
                  </a:lnTo>
                  <a:lnTo>
                    <a:pt x="7054" y="2837"/>
                  </a:lnTo>
                  <a:lnTo>
                    <a:pt x="6773" y="2556"/>
                  </a:lnTo>
                  <a:lnTo>
                    <a:pt x="6466" y="2250"/>
                  </a:lnTo>
                  <a:lnTo>
                    <a:pt x="6159" y="1994"/>
                  </a:lnTo>
                  <a:lnTo>
                    <a:pt x="5827" y="1739"/>
                  </a:lnTo>
                  <a:lnTo>
                    <a:pt x="5495" y="1483"/>
                  </a:lnTo>
                  <a:lnTo>
                    <a:pt x="5137" y="1253"/>
                  </a:lnTo>
                  <a:lnTo>
                    <a:pt x="4779" y="1049"/>
                  </a:lnTo>
                  <a:lnTo>
                    <a:pt x="4396" y="870"/>
                  </a:lnTo>
                  <a:lnTo>
                    <a:pt x="4013" y="691"/>
                  </a:lnTo>
                  <a:lnTo>
                    <a:pt x="3629" y="537"/>
                  </a:lnTo>
                  <a:lnTo>
                    <a:pt x="3220" y="410"/>
                  </a:lnTo>
                  <a:lnTo>
                    <a:pt x="2812" y="282"/>
                  </a:lnTo>
                  <a:lnTo>
                    <a:pt x="2377" y="180"/>
                  </a:lnTo>
                  <a:lnTo>
                    <a:pt x="1968" y="103"/>
                  </a:lnTo>
                  <a:lnTo>
                    <a:pt x="1534" y="52"/>
                  </a:lnTo>
                  <a:lnTo>
                    <a:pt x="1099" y="26"/>
                  </a:lnTo>
                  <a:lnTo>
                    <a:pt x="6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9;p71">
              <a:extLst>
                <a:ext uri="{FF2B5EF4-FFF2-40B4-BE49-F238E27FC236}">
                  <a16:creationId xmlns:a16="http://schemas.microsoft.com/office/drawing/2014/main" id="{E527B147-271C-4B86-88DD-39807FE6B236}"/>
                </a:ext>
              </a:extLst>
            </p:cNvPr>
            <p:cNvSpPr/>
            <p:nvPr/>
          </p:nvSpPr>
          <p:spPr>
            <a:xfrm>
              <a:off x="495575" y="3325750"/>
              <a:ext cx="216600" cy="216600"/>
            </a:xfrm>
            <a:custGeom>
              <a:avLst/>
              <a:gdLst/>
              <a:ahLst/>
              <a:cxnLst/>
              <a:rect l="l" t="t" r="r" b="b"/>
              <a:pathLst>
                <a:path w="8664" h="8664" extrusionOk="0">
                  <a:moveTo>
                    <a:pt x="0" y="1"/>
                  </a:moveTo>
                  <a:lnTo>
                    <a:pt x="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80;p71">
              <a:extLst>
                <a:ext uri="{FF2B5EF4-FFF2-40B4-BE49-F238E27FC236}">
                  <a16:creationId xmlns:a16="http://schemas.microsoft.com/office/drawing/2014/main" id="{3CEA390B-5C3D-49EA-AC0D-993635FD575E}"/>
                </a:ext>
              </a:extLst>
            </p:cNvPr>
            <p:cNvSpPr/>
            <p:nvPr/>
          </p:nvSpPr>
          <p:spPr>
            <a:xfrm>
              <a:off x="495575" y="3325750"/>
              <a:ext cx="216600" cy="216600"/>
            </a:xfrm>
            <a:custGeom>
              <a:avLst/>
              <a:gdLst/>
              <a:ahLst/>
              <a:cxnLst/>
              <a:rect l="l" t="t" r="r" b="b"/>
              <a:pathLst>
                <a:path w="8664" h="8664" extrusionOk="0">
                  <a:moveTo>
                    <a:pt x="0" y="1"/>
                  </a:moveTo>
                  <a:lnTo>
                    <a:pt x="0" y="103"/>
                  </a:lnTo>
                  <a:lnTo>
                    <a:pt x="384" y="180"/>
                  </a:lnTo>
                  <a:lnTo>
                    <a:pt x="767" y="256"/>
                  </a:lnTo>
                  <a:lnTo>
                    <a:pt x="1150" y="359"/>
                  </a:lnTo>
                  <a:lnTo>
                    <a:pt x="1508" y="486"/>
                  </a:lnTo>
                  <a:lnTo>
                    <a:pt x="1866" y="614"/>
                  </a:lnTo>
                  <a:lnTo>
                    <a:pt x="2224" y="767"/>
                  </a:lnTo>
                  <a:lnTo>
                    <a:pt x="2581" y="921"/>
                  </a:lnTo>
                  <a:lnTo>
                    <a:pt x="2914" y="1100"/>
                  </a:lnTo>
                  <a:lnTo>
                    <a:pt x="3246" y="1304"/>
                  </a:lnTo>
                  <a:lnTo>
                    <a:pt x="3553" y="1509"/>
                  </a:lnTo>
                  <a:lnTo>
                    <a:pt x="3859" y="1713"/>
                  </a:lnTo>
                  <a:lnTo>
                    <a:pt x="4166" y="1943"/>
                  </a:lnTo>
                  <a:lnTo>
                    <a:pt x="4447" y="2199"/>
                  </a:lnTo>
                  <a:lnTo>
                    <a:pt x="4728" y="2454"/>
                  </a:lnTo>
                  <a:lnTo>
                    <a:pt x="4984" y="2710"/>
                  </a:lnTo>
                  <a:lnTo>
                    <a:pt x="5239" y="2991"/>
                  </a:lnTo>
                  <a:lnTo>
                    <a:pt x="5495" y="3297"/>
                  </a:lnTo>
                  <a:lnTo>
                    <a:pt x="5725" y="3578"/>
                  </a:lnTo>
                  <a:lnTo>
                    <a:pt x="5929" y="3911"/>
                  </a:lnTo>
                  <a:lnTo>
                    <a:pt x="6134" y="4217"/>
                  </a:lnTo>
                  <a:lnTo>
                    <a:pt x="6312" y="4550"/>
                  </a:lnTo>
                  <a:lnTo>
                    <a:pt x="6491" y="4882"/>
                  </a:lnTo>
                  <a:lnTo>
                    <a:pt x="6645" y="5240"/>
                  </a:lnTo>
                  <a:lnTo>
                    <a:pt x="6798" y="5597"/>
                  </a:lnTo>
                  <a:lnTo>
                    <a:pt x="6926" y="5955"/>
                  </a:lnTo>
                  <a:lnTo>
                    <a:pt x="7028" y="6313"/>
                  </a:lnTo>
                  <a:lnTo>
                    <a:pt x="7130" y="6696"/>
                  </a:lnTo>
                  <a:lnTo>
                    <a:pt x="7207" y="7079"/>
                  </a:lnTo>
                  <a:lnTo>
                    <a:pt x="7283" y="7463"/>
                  </a:lnTo>
                  <a:lnTo>
                    <a:pt x="7335" y="7872"/>
                  </a:lnTo>
                  <a:lnTo>
                    <a:pt x="7360" y="8280"/>
                  </a:lnTo>
                  <a:lnTo>
                    <a:pt x="736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81;p71">
              <a:extLst>
                <a:ext uri="{FF2B5EF4-FFF2-40B4-BE49-F238E27FC236}">
                  <a16:creationId xmlns:a16="http://schemas.microsoft.com/office/drawing/2014/main" id="{8796BB66-0D72-4974-A35E-8E2F3A5C13F5}"/>
                </a:ext>
              </a:extLst>
            </p:cNvPr>
            <p:cNvSpPr/>
            <p:nvPr/>
          </p:nvSpPr>
          <p:spPr>
            <a:xfrm>
              <a:off x="633575" y="3535950"/>
              <a:ext cx="84975" cy="13425"/>
            </a:xfrm>
            <a:custGeom>
              <a:avLst/>
              <a:gdLst/>
              <a:ahLst/>
              <a:cxnLst/>
              <a:rect l="l" t="t" r="r" b="b"/>
              <a:pathLst>
                <a:path w="3399" h="537" extrusionOk="0">
                  <a:moveTo>
                    <a:pt x="256" y="0"/>
                  </a:moveTo>
                  <a:lnTo>
                    <a:pt x="154" y="26"/>
                  </a:lnTo>
                  <a:lnTo>
                    <a:pt x="77" y="77"/>
                  </a:lnTo>
                  <a:lnTo>
                    <a:pt x="0" y="154"/>
                  </a:lnTo>
                  <a:lnTo>
                    <a:pt x="0" y="256"/>
                  </a:lnTo>
                  <a:lnTo>
                    <a:pt x="0" y="358"/>
                  </a:lnTo>
                  <a:lnTo>
                    <a:pt x="77" y="460"/>
                  </a:lnTo>
                  <a:lnTo>
                    <a:pt x="154" y="511"/>
                  </a:lnTo>
                  <a:lnTo>
                    <a:pt x="256" y="537"/>
                  </a:lnTo>
                  <a:lnTo>
                    <a:pt x="3143" y="537"/>
                  </a:lnTo>
                  <a:lnTo>
                    <a:pt x="3246" y="511"/>
                  </a:lnTo>
                  <a:lnTo>
                    <a:pt x="3322" y="460"/>
                  </a:lnTo>
                  <a:lnTo>
                    <a:pt x="3399" y="358"/>
                  </a:lnTo>
                  <a:lnTo>
                    <a:pt x="3399" y="256"/>
                  </a:lnTo>
                  <a:lnTo>
                    <a:pt x="3399" y="154"/>
                  </a:lnTo>
                  <a:lnTo>
                    <a:pt x="3322" y="77"/>
                  </a:lnTo>
                  <a:lnTo>
                    <a:pt x="3246" y="26"/>
                  </a:lnTo>
                  <a:lnTo>
                    <a:pt x="3143"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82;p71">
              <a:extLst>
                <a:ext uri="{FF2B5EF4-FFF2-40B4-BE49-F238E27FC236}">
                  <a16:creationId xmlns:a16="http://schemas.microsoft.com/office/drawing/2014/main" id="{48F81ED7-77A7-4C33-AEFD-11D156F4F192}"/>
                </a:ext>
              </a:extLst>
            </p:cNvPr>
            <p:cNvSpPr/>
            <p:nvPr/>
          </p:nvSpPr>
          <p:spPr>
            <a:xfrm>
              <a:off x="555000" y="3535950"/>
              <a:ext cx="61350" cy="13425"/>
            </a:xfrm>
            <a:custGeom>
              <a:avLst/>
              <a:gdLst/>
              <a:ahLst/>
              <a:cxnLst/>
              <a:rect l="l" t="t" r="r" b="b"/>
              <a:pathLst>
                <a:path w="2454" h="537" extrusionOk="0">
                  <a:moveTo>
                    <a:pt x="256" y="0"/>
                  </a:moveTo>
                  <a:lnTo>
                    <a:pt x="153" y="26"/>
                  </a:lnTo>
                  <a:lnTo>
                    <a:pt x="77" y="77"/>
                  </a:lnTo>
                  <a:lnTo>
                    <a:pt x="26" y="154"/>
                  </a:lnTo>
                  <a:lnTo>
                    <a:pt x="0" y="256"/>
                  </a:lnTo>
                  <a:lnTo>
                    <a:pt x="26" y="358"/>
                  </a:lnTo>
                  <a:lnTo>
                    <a:pt x="77" y="460"/>
                  </a:lnTo>
                  <a:lnTo>
                    <a:pt x="153" y="511"/>
                  </a:lnTo>
                  <a:lnTo>
                    <a:pt x="256" y="537"/>
                  </a:lnTo>
                  <a:lnTo>
                    <a:pt x="2198" y="537"/>
                  </a:lnTo>
                  <a:lnTo>
                    <a:pt x="2300" y="511"/>
                  </a:lnTo>
                  <a:lnTo>
                    <a:pt x="2377" y="460"/>
                  </a:lnTo>
                  <a:lnTo>
                    <a:pt x="2428" y="358"/>
                  </a:lnTo>
                  <a:lnTo>
                    <a:pt x="2453" y="256"/>
                  </a:lnTo>
                  <a:lnTo>
                    <a:pt x="2428" y="154"/>
                  </a:lnTo>
                  <a:lnTo>
                    <a:pt x="2377" y="77"/>
                  </a:lnTo>
                  <a:lnTo>
                    <a:pt x="2300" y="26"/>
                  </a:lnTo>
                  <a:lnTo>
                    <a:pt x="219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83;p71">
              <a:extLst>
                <a:ext uri="{FF2B5EF4-FFF2-40B4-BE49-F238E27FC236}">
                  <a16:creationId xmlns:a16="http://schemas.microsoft.com/office/drawing/2014/main" id="{59E60959-4F30-48DD-9330-A5E99B0C51C2}"/>
                </a:ext>
              </a:extLst>
            </p:cNvPr>
            <p:cNvSpPr/>
            <p:nvPr/>
          </p:nvSpPr>
          <p:spPr>
            <a:xfrm>
              <a:off x="489175" y="3319375"/>
              <a:ext cx="47300" cy="258125"/>
            </a:xfrm>
            <a:custGeom>
              <a:avLst/>
              <a:gdLst/>
              <a:ahLst/>
              <a:cxnLst/>
              <a:rect l="l" t="t" r="r" b="b"/>
              <a:pathLst>
                <a:path w="1892" h="10325" extrusionOk="0">
                  <a:moveTo>
                    <a:pt x="256" y="0"/>
                  </a:moveTo>
                  <a:lnTo>
                    <a:pt x="154" y="26"/>
                  </a:lnTo>
                  <a:lnTo>
                    <a:pt x="78" y="77"/>
                  </a:lnTo>
                  <a:lnTo>
                    <a:pt x="26" y="154"/>
                  </a:lnTo>
                  <a:lnTo>
                    <a:pt x="1" y="256"/>
                  </a:lnTo>
                  <a:lnTo>
                    <a:pt x="1" y="8919"/>
                  </a:lnTo>
                  <a:lnTo>
                    <a:pt x="1" y="10069"/>
                  </a:lnTo>
                  <a:lnTo>
                    <a:pt x="26" y="10171"/>
                  </a:lnTo>
                  <a:lnTo>
                    <a:pt x="78" y="10248"/>
                  </a:lnTo>
                  <a:lnTo>
                    <a:pt x="154" y="10299"/>
                  </a:lnTo>
                  <a:lnTo>
                    <a:pt x="256" y="10324"/>
                  </a:lnTo>
                  <a:lnTo>
                    <a:pt x="359" y="10299"/>
                  </a:lnTo>
                  <a:lnTo>
                    <a:pt x="435" y="10248"/>
                  </a:lnTo>
                  <a:lnTo>
                    <a:pt x="512" y="10171"/>
                  </a:lnTo>
                  <a:lnTo>
                    <a:pt x="512" y="10069"/>
                  </a:lnTo>
                  <a:lnTo>
                    <a:pt x="512" y="9200"/>
                  </a:lnTo>
                  <a:lnTo>
                    <a:pt x="1636" y="9200"/>
                  </a:lnTo>
                  <a:lnTo>
                    <a:pt x="1739" y="9174"/>
                  </a:lnTo>
                  <a:lnTo>
                    <a:pt x="1815" y="9123"/>
                  </a:lnTo>
                  <a:lnTo>
                    <a:pt x="1866" y="9021"/>
                  </a:lnTo>
                  <a:lnTo>
                    <a:pt x="1892" y="8919"/>
                  </a:lnTo>
                  <a:lnTo>
                    <a:pt x="1866" y="8817"/>
                  </a:lnTo>
                  <a:lnTo>
                    <a:pt x="1815" y="8740"/>
                  </a:lnTo>
                  <a:lnTo>
                    <a:pt x="1739" y="8689"/>
                  </a:lnTo>
                  <a:lnTo>
                    <a:pt x="1636" y="8663"/>
                  </a:lnTo>
                  <a:lnTo>
                    <a:pt x="512" y="8663"/>
                  </a:lnTo>
                  <a:lnTo>
                    <a:pt x="512" y="256"/>
                  </a:lnTo>
                  <a:lnTo>
                    <a:pt x="512" y="154"/>
                  </a:lnTo>
                  <a:lnTo>
                    <a:pt x="435" y="77"/>
                  </a:lnTo>
                  <a:lnTo>
                    <a:pt x="359"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84;p71">
              <a:extLst>
                <a:ext uri="{FF2B5EF4-FFF2-40B4-BE49-F238E27FC236}">
                  <a16:creationId xmlns:a16="http://schemas.microsoft.com/office/drawing/2014/main" id="{DE2F1E88-A285-4EE7-8731-AC8F3817FFC3}"/>
                </a:ext>
              </a:extLst>
            </p:cNvPr>
            <p:cNvSpPr/>
            <p:nvPr/>
          </p:nvSpPr>
          <p:spPr>
            <a:xfrm>
              <a:off x="272600" y="3319375"/>
              <a:ext cx="445950" cy="446575"/>
            </a:xfrm>
            <a:custGeom>
              <a:avLst/>
              <a:gdLst/>
              <a:ahLst/>
              <a:cxnLst/>
              <a:rect l="l" t="t" r="r" b="b"/>
              <a:pathLst>
                <a:path w="17838" h="17863" extrusionOk="0">
                  <a:moveTo>
                    <a:pt x="6160" y="997"/>
                  </a:moveTo>
                  <a:lnTo>
                    <a:pt x="5751" y="1329"/>
                  </a:lnTo>
                  <a:lnTo>
                    <a:pt x="5342" y="1738"/>
                  </a:lnTo>
                  <a:lnTo>
                    <a:pt x="4984" y="2172"/>
                  </a:lnTo>
                  <a:lnTo>
                    <a:pt x="4626" y="2658"/>
                  </a:lnTo>
                  <a:lnTo>
                    <a:pt x="4422" y="2990"/>
                  </a:lnTo>
                  <a:lnTo>
                    <a:pt x="4243" y="3322"/>
                  </a:lnTo>
                  <a:lnTo>
                    <a:pt x="4064" y="3655"/>
                  </a:lnTo>
                  <a:lnTo>
                    <a:pt x="3885" y="4012"/>
                  </a:lnTo>
                  <a:lnTo>
                    <a:pt x="3732" y="4370"/>
                  </a:lnTo>
                  <a:lnTo>
                    <a:pt x="3579" y="4753"/>
                  </a:lnTo>
                  <a:lnTo>
                    <a:pt x="3349" y="5546"/>
                  </a:lnTo>
                  <a:lnTo>
                    <a:pt x="3144" y="6338"/>
                  </a:lnTo>
                  <a:lnTo>
                    <a:pt x="3016" y="7181"/>
                  </a:lnTo>
                  <a:lnTo>
                    <a:pt x="2914" y="8050"/>
                  </a:lnTo>
                  <a:lnTo>
                    <a:pt x="2889" y="8919"/>
                  </a:lnTo>
                  <a:lnTo>
                    <a:pt x="2914" y="9813"/>
                  </a:lnTo>
                  <a:lnTo>
                    <a:pt x="3016" y="10682"/>
                  </a:lnTo>
                  <a:lnTo>
                    <a:pt x="3144" y="11500"/>
                  </a:lnTo>
                  <a:lnTo>
                    <a:pt x="3349" y="12318"/>
                  </a:lnTo>
                  <a:lnTo>
                    <a:pt x="3579" y="13110"/>
                  </a:lnTo>
                  <a:lnTo>
                    <a:pt x="3732" y="13467"/>
                  </a:lnTo>
                  <a:lnTo>
                    <a:pt x="3885" y="13851"/>
                  </a:lnTo>
                  <a:lnTo>
                    <a:pt x="4064" y="14209"/>
                  </a:lnTo>
                  <a:lnTo>
                    <a:pt x="4243" y="14541"/>
                  </a:lnTo>
                  <a:lnTo>
                    <a:pt x="4422" y="14873"/>
                  </a:lnTo>
                  <a:lnTo>
                    <a:pt x="4626" y="15205"/>
                  </a:lnTo>
                  <a:lnTo>
                    <a:pt x="4984" y="15691"/>
                  </a:lnTo>
                  <a:lnTo>
                    <a:pt x="5342" y="16125"/>
                  </a:lnTo>
                  <a:lnTo>
                    <a:pt x="5751" y="16508"/>
                  </a:lnTo>
                  <a:lnTo>
                    <a:pt x="6160" y="16866"/>
                  </a:lnTo>
                  <a:lnTo>
                    <a:pt x="5725" y="16687"/>
                  </a:lnTo>
                  <a:lnTo>
                    <a:pt x="5291" y="16508"/>
                  </a:lnTo>
                  <a:lnTo>
                    <a:pt x="4882" y="16304"/>
                  </a:lnTo>
                  <a:lnTo>
                    <a:pt x="4473" y="16048"/>
                  </a:lnTo>
                  <a:lnTo>
                    <a:pt x="4064" y="15793"/>
                  </a:lnTo>
                  <a:lnTo>
                    <a:pt x="3706" y="15512"/>
                  </a:lnTo>
                  <a:lnTo>
                    <a:pt x="3323" y="15205"/>
                  </a:lnTo>
                  <a:lnTo>
                    <a:pt x="2991" y="14873"/>
                  </a:lnTo>
                  <a:lnTo>
                    <a:pt x="2684" y="14566"/>
                  </a:lnTo>
                  <a:lnTo>
                    <a:pt x="2429" y="14260"/>
                  </a:lnTo>
                  <a:lnTo>
                    <a:pt x="2173" y="13927"/>
                  </a:lnTo>
                  <a:lnTo>
                    <a:pt x="1918" y="13595"/>
                  </a:lnTo>
                  <a:lnTo>
                    <a:pt x="1713" y="13237"/>
                  </a:lnTo>
                  <a:lnTo>
                    <a:pt x="1509" y="12880"/>
                  </a:lnTo>
                  <a:lnTo>
                    <a:pt x="1330" y="12522"/>
                  </a:lnTo>
                  <a:lnTo>
                    <a:pt x="1151" y="12139"/>
                  </a:lnTo>
                  <a:lnTo>
                    <a:pt x="1023" y="11755"/>
                  </a:lnTo>
                  <a:lnTo>
                    <a:pt x="895" y="11372"/>
                  </a:lnTo>
                  <a:lnTo>
                    <a:pt x="768" y="10989"/>
                  </a:lnTo>
                  <a:lnTo>
                    <a:pt x="691" y="10580"/>
                  </a:lnTo>
                  <a:lnTo>
                    <a:pt x="614" y="10171"/>
                  </a:lnTo>
                  <a:lnTo>
                    <a:pt x="563" y="9762"/>
                  </a:lnTo>
                  <a:lnTo>
                    <a:pt x="538" y="9353"/>
                  </a:lnTo>
                  <a:lnTo>
                    <a:pt x="512" y="8919"/>
                  </a:lnTo>
                  <a:lnTo>
                    <a:pt x="538" y="8510"/>
                  </a:lnTo>
                  <a:lnTo>
                    <a:pt x="563" y="8101"/>
                  </a:lnTo>
                  <a:lnTo>
                    <a:pt x="614" y="7692"/>
                  </a:lnTo>
                  <a:lnTo>
                    <a:pt x="691" y="7283"/>
                  </a:lnTo>
                  <a:lnTo>
                    <a:pt x="768" y="6874"/>
                  </a:lnTo>
                  <a:lnTo>
                    <a:pt x="895" y="6491"/>
                  </a:lnTo>
                  <a:lnTo>
                    <a:pt x="1023" y="6082"/>
                  </a:lnTo>
                  <a:lnTo>
                    <a:pt x="1151" y="5724"/>
                  </a:lnTo>
                  <a:lnTo>
                    <a:pt x="1330" y="5341"/>
                  </a:lnTo>
                  <a:lnTo>
                    <a:pt x="1509" y="4983"/>
                  </a:lnTo>
                  <a:lnTo>
                    <a:pt x="1713" y="4626"/>
                  </a:lnTo>
                  <a:lnTo>
                    <a:pt x="1918" y="4268"/>
                  </a:lnTo>
                  <a:lnTo>
                    <a:pt x="2173" y="3936"/>
                  </a:lnTo>
                  <a:lnTo>
                    <a:pt x="2429" y="3603"/>
                  </a:lnTo>
                  <a:lnTo>
                    <a:pt x="2684" y="3297"/>
                  </a:lnTo>
                  <a:lnTo>
                    <a:pt x="2991" y="2990"/>
                  </a:lnTo>
                  <a:lnTo>
                    <a:pt x="3323" y="2658"/>
                  </a:lnTo>
                  <a:lnTo>
                    <a:pt x="3706" y="2351"/>
                  </a:lnTo>
                  <a:lnTo>
                    <a:pt x="4064" y="2070"/>
                  </a:lnTo>
                  <a:lnTo>
                    <a:pt x="4473" y="1815"/>
                  </a:lnTo>
                  <a:lnTo>
                    <a:pt x="4882" y="1559"/>
                  </a:lnTo>
                  <a:lnTo>
                    <a:pt x="5291" y="1355"/>
                  </a:lnTo>
                  <a:lnTo>
                    <a:pt x="5725" y="1150"/>
                  </a:lnTo>
                  <a:lnTo>
                    <a:pt x="6160" y="997"/>
                  </a:lnTo>
                  <a:close/>
                  <a:moveTo>
                    <a:pt x="11705" y="997"/>
                  </a:moveTo>
                  <a:lnTo>
                    <a:pt x="12139" y="1150"/>
                  </a:lnTo>
                  <a:lnTo>
                    <a:pt x="12548" y="1355"/>
                  </a:lnTo>
                  <a:lnTo>
                    <a:pt x="12983" y="1559"/>
                  </a:lnTo>
                  <a:lnTo>
                    <a:pt x="13391" y="1815"/>
                  </a:lnTo>
                  <a:lnTo>
                    <a:pt x="13775" y="2070"/>
                  </a:lnTo>
                  <a:lnTo>
                    <a:pt x="14158" y="2351"/>
                  </a:lnTo>
                  <a:lnTo>
                    <a:pt x="14516" y="2658"/>
                  </a:lnTo>
                  <a:lnTo>
                    <a:pt x="14874" y="2990"/>
                  </a:lnTo>
                  <a:lnTo>
                    <a:pt x="15155" y="3297"/>
                  </a:lnTo>
                  <a:lnTo>
                    <a:pt x="15436" y="3603"/>
                  </a:lnTo>
                  <a:lnTo>
                    <a:pt x="15691" y="3936"/>
                  </a:lnTo>
                  <a:lnTo>
                    <a:pt x="15921" y="4268"/>
                  </a:lnTo>
                  <a:lnTo>
                    <a:pt x="16126" y="4626"/>
                  </a:lnTo>
                  <a:lnTo>
                    <a:pt x="16330" y="4983"/>
                  </a:lnTo>
                  <a:lnTo>
                    <a:pt x="16535" y="5341"/>
                  </a:lnTo>
                  <a:lnTo>
                    <a:pt x="16688" y="5724"/>
                  </a:lnTo>
                  <a:lnTo>
                    <a:pt x="16841" y="6082"/>
                  </a:lnTo>
                  <a:lnTo>
                    <a:pt x="16969" y="6491"/>
                  </a:lnTo>
                  <a:lnTo>
                    <a:pt x="17071" y="6874"/>
                  </a:lnTo>
                  <a:lnTo>
                    <a:pt x="17174" y="7283"/>
                  </a:lnTo>
                  <a:lnTo>
                    <a:pt x="17225" y="7692"/>
                  </a:lnTo>
                  <a:lnTo>
                    <a:pt x="17276" y="8101"/>
                  </a:lnTo>
                  <a:lnTo>
                    <a:pt x="17327" y="8510"/>
                  </a:lnTo>
                  <a:lnTo>
                    <a:pt x="17327" y="8919"/>
                  </a:lnTo>
                  <a:lnTo>
                    <a:pt x="17327" y="9353"/>
                  </a:lnTo>
                  <a:lnTo>
                    <a:pt x="17276" y="9762"/>
                  </a:lnTo>
                  <a:lnTo>
                    <a:pt x="17225" y="10171"/>
                  </a:lnTo>
                  <a:lnTo>
                    <a:pt x="17174" y="10580"/>
                  </a:lnTo>
                  <a:lnTo>
                    <a:pt x="17071" y="10989"/>
                  </a:lnTo>
                  <a:lnTo>
                    <a:pt x="16969" y="11372"/>
                  </a:lnTo>
                  <a:lnTo>
                    <a:pt x="16841" y="11755"/>
                  </a:lnTo>
                  <a:lnTo>
                    <a:pt x="16688" y="12139"/>
                  </a:lnTo>
                  <a:lnTo>
                    <a:pt x="16535" y="12522"/>
                  </a:lnTo>
                  <a:lnTo>
                    <a:pt x="16330" y="12880"/>
                  </a:lnTo>
                  <a:lnTo>
                    <a:pt x="16126" y="13237"/>
                  </a:lnTo>
                  <a:lnTo>
                    <a:pt x="15921" y="13595"/>
                  </a:lnTo>
                  <a:lnTo>
                    <a:pt x="15691" y="13927"/>
                  </a:lnTo>
                  <a:lnTo>
                    <a:pt x="15436" y="14260"/>
                  </a:lnTo>
                  <a:lnTo>
                    <a:pt x="15155" y="14566"/>
                  </a:lnTo>
                  <a:lnTo>
                    <a:pt x="14874" y="14873"/>
                  </a:lnTo>
                  <a:lnTo>
                    <a:pt x="14516" y="15205"/>
                  </a:lnTo>
                  <a:lnTo>
                    <a:pt x="14158" y="15512"/>
                  </a:lnTo>
                  <a:lnTo>
                    <a:pt x="13775" y="15793"/>
                  </a:lnTo>
                  <a:lnTo>
                    <a:pt x="13391" y="16048"/>
                  </a:lnTo>
                  <a:lnTo>
                    <a:pt x="12983" y="16304"/>
                  </a:lnTo>
                  <a:lnTo>
                    <a:pt x="12548" y="16508"/>
                  </a:lnTo>
                  <a:lnTo>
                    <a:pt x="12139" y="16687"/>
                  </a:lnTo>
                  <a:lnTo>
                    <a:pt x="11705" y="16866"/>
                  </a:lnTo>
                  <a:lnTo>
                    <a:pt x="12114" y="16508"/>
                  </a:lnTo>
                  <a:lnTo>
                    <a:pt x="12497" y="16125"/>
                  </a:lnTo>
                  <a:lnTo>
                    <a:pt x="12880" y="15691"/>
                  </a:lnTo>
                  <a:lnTo>
                    <a:pt x="13213" y="15205"/>
                  </a:lnTo>
                  <a:lnTo>
                    <a:pt x="13417" y="14873"/>
                  </a:lnTo>
                  <a:lnTo>
                    <a:pt x="13621" y="14541"/>
                  </a:lnTo>
                  <a:lnTo>
                    <a:pt x="13800" y="14209"/>
                  </a:lnTo>
                  <a:lnTo>
                    <a:pt x="13954" y="13851"/>
                  </a:lnTo>
                  <a:lnTo>
                    <a:pt x="14107" y="13467"/>
                  </a:lnTo>
                  <a:lnTo>
                    <a:pt x="14260" y="13110"/>
                  </a:lnTo>
                  <a:lnTo>
                    <a:pt x="14516" y="12318"/>
                  </a:lnTo>
                  <a:lnTo>
                    <a:pt x="14695" y="11500"/>
                  </a:lnTo>
                  <a:lnTo>
                    <a:pt x="14848" y="10682"/>
                  </a:lnTo>
                  <a:lnTo>
                    <a:pt x="14925" y="9813"/>
                  </a:lnTo>
                  <a:lnTo>
                    <a:pt x="14950" y="8919"/>
                  </a:lnTo>
                  <a:lnTo>
                    <a:pt x="14925" y="8050"/>
                  </a:lnTo>
                  <a:lnTo>
                    <a:pt x="14848" y="7181"/>
                  </a:lnTo>
                  <a:lnTo>
                    <a:pt x="14695" y="6338"/>
                  </a:lnTo>
                  <a:lnTo>
                    <a:pt x="14516" y="5546"/>
                  </a:lnTo>
                  <a:lnTo>
                    <a:pt x="14260" y="4753"/>
                  </a:lnTo>
                  <a:lnTo>
                    <a:pt x="14107" y="4370"/>
                  </a:lnTo>
                  <a:lnTo>
                    <a:pt x="13954" y="4012"/>
                  </a:lnTo>
                  <a:lnTo>
                    <a:pt x="13800" y="3655"/>
                  </a:lnTo>
                  <a:lnTo>
                    <a:pt x="13621" y="3322"/>
                  </a:lnTo>
                  <a:lnTo>
                    <a:pt x="13417" y="2990"/>
                  </a:lnTo>
                  <a:lnTo>
                    <a:pt x="13213" y="2658"/>
                  </a:lnTo>
                  <a:lnTo>
                    <a:pt x="12880" y="2172"/>
                  </a:lnTo>
                  <a:lnTo>
                    <a:pt x="12497" y="1738"/>
                  </a:lnTo>
                  <a:lnTo>
                    <a:pt x="12114" y="1329"/>
                  </a:lnTo>
                  <a:lnTo>
                    <a:pt x="11705" y="997"/>
                  </a:lnTo>
                  <a:close/>
                  <a:moveTo>
                    <a:pt x="10121" y="716"/>
                  </a:moveTo>
                  <a:lnTo>
                    <a:pt x="10580" y="920"/>
                  </a:lnTo>
                  <a:lnTo>
                    <a:pt x="11015" y="1150"/>
                  </a:lnTo>
                  <a:lnTo>
                    <a:pt x="11424" y="1457"/>
                  </a:lnTo>
                  <a:lnTo>
                    <a:pt x="11833" y="1789"/>
                  </a:lnTo>
                  <a:lnTo>
                    <a:pt x="12216" y="2198"/>
                  </a:lnTo>
                  <a:lnTo>
                    <a:pt x="12574" y="2632"/>
                  </a:lnTo>
                  <a:lnTo>
                    <a:pt x="12880" y="3118"/>
                  </a:lnTo>
                  <a:lnTo>
                    <a:pt x="13187" y="3629"/>
                  </a:lnTo>
                  <a:lnTo>
                    <a:pt x="13468" y="4191"/>
                  </a:lnTo>
                  <a:lnTo>
                    <a:pt x="13724" y="4779"/>
                  </a:lnTo>
                  <a:lnTo>
                    <a:pt x="13928" y="5418"/>
                  </a:lnTo>
                  <a:lnTo>
                    <a:pt x="14107" y="6082"/>
                  </a:lnTo>
                  <a:lnTo>
                    <a:pt x="14235" y="6747"/>
                  </a:lnTo>
                  <a:lnTo>
                    <a:pt x="14337" y="7462"/>
                  </a:lnTo>
                  <a:lnTo>
                    <a:pt x="14414" y="8178"/>
                  </a:lnTo>
                  <a:lnTo>
                    <a:pt x="14439" y="8919"/>
                  </a:lnTo>
                  <a:lnTo>
                    <a:pt x="14414" y="9660"/>
                  </a:lnTo>
                  <a:lnTo>
                    <a:pt x="14337" y="10401"/>
                  </a:lnTo>
                  <a:lnTo>
                    <a:pt x="14235" y="11091"/>
                  </a:lnTo>
                  <a:lnTo>
                    <a:pt x="14107" y="11781"/>
                  </a:lnTo>
                  <a:lnTo>
                    <a:pt x="13928" y="12445"/>
                  </a:lnTo>
                  <a:lnTo>
                    <a:pt x="13724" y="13059"/>
                  </a:lnTo>
                  <a:lnTo>
                    <a:pt x="13468" y="13672"/>
                  </a:lnTo>
                  <a:lnTo>
                    <a:pt x="13187" y="14209"/>
                  </a:lnTo>
                  <a:lnTo>
                    <a:pt x="12880" y="14745"/>
                  </a:lnTo>
                  <a:lnTo>
                    <a:pt x="12574" y="15231"/>
                  </a:lnTo>
                  <a:lnTo>
                    <a:pt x="12216" y="15665"/>
                  </a:lnTo>
                  <a:lnTo>
                    <a:pt x="11833" y="16074"/>
                  </a:lnTo>
                  <a:lnTo>
                    <a:pt x="11424" y="16406"/>
                  </a:lnTo>
                  <a:lnTo>
                    <a:pt x="11015" y="16713"/>
                  </a:lnTo>
                  <a:lnTo>
                    <a:pt x="10580" y="16943"/>
                  </a:lnTo>
                  <a:lnTo>
                    <a:pt x="10121" y="17122"/>
                  </a:lnTo>
                  <a:lnTo>
                    <a:pt x="10376" y="16738"/>
                  </a:lnTo>
                  <a:lnTo>
                    <a:pt x="10606" y="16278"/>
                  </a:lnTo>
                  <a:lnTo>
                    <a:pt x="10836" y="15742"/>
                  </a:lnTo>
                  <a:lnTo>
                    <a:pt x="11040" y="15128"/>
                  </a:lnTo>
                  <a:lnTo>
                    <a:pt x="11219" y="14490"/>
                  </a:lnTo>
                  <a:lnTo>
                    <a:pt x="11373" y="13800"/>
                  </a:lnTo>
                  <a:lnTo>
                    <a:pt x="11500" y="13059"/>
                  </a:lnTo>
                  <a:lnTo>
                    <a:pt x="11628" y="12292"/>
                  </a:lnTo>
                  <a:lnTo>
                    <a:pt x="11705" y="11474"/>
                  </a:lnTo>
                  <a:lnTo>
                    <a:pt x="11782" y="10656"/>
                  </a:lnTo>
                  <a:lnTo>
                    <a:pt x="11807" y="9788"/>
                  </a:lnTo>
                  <a:lnTo>
                    <a:pt x="11833" y="8919"/>
                  </a:lnTo>
                  <a:lnTo>
                    <a:pt x="11807" y="8050"/>
                  </a:lnTo>
                  <a:lnTo>
                    <a:pt x="11782" y="7207"/>
                  </a:lnTo>
                  <a:lnTo>
                    <a:pt x="11705" y="6389"/>
                  </a:lnTo>
                  <a:lnTo>
                    <a:pt x="11628" y="5571"/>
                  </a:lnTo>
                  <a:lnTo>
                    <a:pt x="11500" y="4805"/>
                  </a:lnTo>
                  <a:lnTo>
                    <a:pt x="11373" y="4063"/>
                  </a:lnTo>
                  <a:lnTo>
                    <a:pt x="11219" y="3373"/>
                  </a:lnTo>
                  <a:lnTo>
                    <a:pt x="11040" y="2735"/>
                  </a:lnTo>
                  <a:lnTo>
                    <a:pt x="10836" y="2121"/>
                  </a:lnTo>
                  <a:lnTo>
                    <a:pt x="10606" y="1559"/>
                  </a:lnTo>
                  <a:lnTo>
                    <a:pt x="10376" y="1099"/>
                  </a:lnTo>
                  <a:lnTo>
                    <a:pt x="10121" y="716"/>
                  </a:lnTo>
                  <a:close/>
                  <a:moveTo>
                    <a:pt x="9022" y="537"/>
                  </a:moveTo>
                  <a:lnTo>
                    <a:pt x="9124" y="563"/>
                  </a:lnTo>
                  <a:lnTo>
                    <a:pt x="9252" y="614"/>
                  </a:lnTo>
                  <a:lnTo>
                    <a:pt x="9354" y="690"/>
                  </a:lnTo>
                  <a:lnTo>
                    <a:pt x="9558" y="895"/>
                  </a:lnTo>
                  <a:lnTo>
                    <a:pt x="9763" y="1150"/>
                  </a:lnTo>
                  <a:lnTo>
                    <a:pt x="9967" y="1482"/>
                  </a:lnTo>
                  <a:lnTo>
                    <a:pt x="10172" y="1891"/>
                  </a:lnTo>
                  <a:lnTo>
                    <a:pt x="10376" y="2351"/>
                  </a:lnTo>
                  <a:lnTo>
                    <a:pt x="10529" y="2888"/>
                  </a:lnTo>
                  <a:lnTo>
                    <a:pt x="10708" y="3501"/>
                  </a:lnTo>
                  <a:lnTo>
                    <a:pt x="10862" y="4191"/>
                  </a:lnTo>
                  <a:lnTo>
                    <a:pt x="10989" y="4907"/>
                  </a:lnTo>
                  <a:lnTo>
                    <a:pt x="11092" y="5648"/>
                  </a:lnTo>
                  <a:lnTo>
                    <a:pt x="11194" y="6440"/>
                  </a:lnTo>
                  <a:lnTo>
                    <a:pt x="11245" y="7232"/>
                  </a:lnTo>
                  <a:lnTo>
                    <a:pt x="11296" y="8075"/>
                  </a:lnTo>
                  <a:lnTo>
                    <a:pt x="11296" y="8919"/>
                  </a:lnTo>
                  <a:lnTo>
                    <a:pt x="11296" y="9788"/>
                  </a:lnTo>
                  <a:lnTo>
                    <a:pt x="11245" y="10605"/>
                  </a:lnTo>
                  <a:lnTo>
                    <a:pt x="11194" y="11423"/>
                  </a:lnTo>
                  <a:lnTo>
                    <a:pt x="11092" y="12215"/>
                  </a:lnTo>
                  <a:lnTo>
                    <a:pt x="10989" y="12956"/>
                  </a:lnTo>
                  <a:lnTo>
                    <a:pt x="10862" y="13672"/>
                  </a:lnTo>
                  <a:lnTo>
                    <a:pt x="10708" y="14336"/>
                  </a:lnTo>
                  <a:lnTo>
                    <a:pt x="10529" y="14975"/>
                  </a:lnTo>
                  <a:lnTo>
                    <a:pt x="10376" y="15512"/>
                  </a:lnTo>
                  <a:lnTo>
                    <a:pt x="10172" y="15972"/>
                  </a:lnTo>
                  <a:lnTo>
                    <a:pt x="9967" y="16381"/>
                  </a:lnTo>
                  <a:lnTo>
                    <a:pt x="9763" y="16713"/>
                  </a:lnTo>
                  <a:lnTo>
                    <a:pt x="9558" y="16968"/>
                  </a:lnTo>
                  <a:lnTo>
                    <a:pt x="9354" y="17173"/>
                  </a:lnTo>
                  <a:lnTo>
                    <a:pt x="9252" y="17250"/>
                  </a:lnTo>
                  <a:lnTo>
                    <a:pt x="9124" y="17301"/>
                  </a:lnTo>
                  <a:lnTo>
                    <a:pt x="9022" y="17326"/>
                  </a:lnTo>
                  <a:lnTo>
                    <a:pt x="8919" y="17326"/>
                  </a:lnTo>
                  <a:lnTo>
                    <a:pt x="8766" y="17301"/>
                  </a:lnTo>
                  <a:lnTo>
                    <a:pt x="8613" y="17250"/>
                  </a:lnTo>
                  <a:lnTo>
                    <a:pt x="8434" y="17122"/>
                  </a:lnTo>
                  <a:lnTo>
                    <a:pt x="8281" y="16968"/>
                  </a:lnTo>
                  <a:lnTo>
                    <a:pt x="8127" y="16790"/>
                  </a:lnTo>
                  <a:lnTo>
                    <a:pt x="7974" y="16560"/>
                  </a:lnTo>
                  <a:lnTo>
                    <a:pt x="7821" y="16278"/>
                  </a:lnTo>
                  <a:lnTo>
                    <a:pt x="7667" y="15972"/>
                  </a:lnTo>
                  <a:lnTo>
                    <a:pt x="7514" y="15588"/>
                  </a:lnTo>
                  <a:lnTo>
                    <a:pt x="7361" y="15180"/>
                  </a:lnTo>
                  <a:lnTo>
                    <a:pt x="7233" y="14745"/>
                  </a:lnTo>
                  <a:lnTo>
                    <a:pt x="7105" y="14285"/>
                  </a:lnTo>
                  <a:lnTo>
                    <a:pt x="7003" y="13774"/>
                  </a:lnTo>
                  <a:lnTo>
                    <a:pt x="6901" y="13263"/>
                  </a:lnTo>
                  <a:lnTo>
                    <a:pt x="6824" y="12701"/>
                  </a:lnTo>
                  <a:lnTo>
                    <a:pt x="6747" y="12139"/>
                  </a:lnTo>
                  <a:lnTo>
                    <a:pt x="6696" y="12036"/>
                  </a:lnTo>
                  <a:lnTo>
                    <a:pt x="6645" y="11960"/>
                  </a:lnTo>
                  <a:lnTo>
                    <a:pt x="6543" y="11909"/>
                  </a:lnTo>
                  <a:lnTo>
                    <a:pt x="6441" y="11909"/>
                  </a:lnTo>
                  <a:lnTo>
                    <a:pt x="6338" y="11934"/>
                  </a:lnTo>
                  <a:lnTo>
                    <a:pt x="6262" y="12011"/>
                  </a:lnTo>
                  <a:lnTo>
                    <a:pt x="6236" y="12088"/>
                  </a:lnTo>
                  <a:lnTo>
                    <a:pt x="6211" y="12190"/>
                  </a:lnTo>
                  <a:lnTo>
                    <a:pt x="6313" y="12905"/>
                  </a:lnTo>
                  <a:lnTo>
                    <a:pt x="6441" y="13621"/>
                  </a:lnTo>
                  <a:lnTo>
                    <a:pt x="6594" y="14311"/>
                  </a:lnTo>
                  <a:lnTo>
                    <a:pt x="6773" y="15001"/>
                  </a:lnTo>
                  <a:lnTo>
                    <a:pt x="6977" y="15614"/>
                  </a:lnTo>
                  <a:lnTo>
                    <a:pt x="7207" y="16202"/>
                  </a:lnTo>
                  <a:lnTo>
                    <a:pt x="7463" y="16713"/>
                  </a:lnTo>
                  <a:lnTo>
                    <a:pt x="7591" y="16917"/>
                  </a:lnTo>
                  <a:lnTo>
                    <a:pt x="7744" y="17122"/>
                  </a:lnTo>
                  <a:lnTo>
                    <a:pt x="7284" y="16943"/>
                  </a:lnTo>
                  <a:lnTo>
                    <a:pt x="6850" y="16713"/>
                  </a:lnTo>
                  <a:lnTo>
                    <a:pt x="6415" y="16406"/>
                  </a:lnTo>
                  <a:lnTo>
                    <a:pt x="6032" y="16074"/>
                  </a:lnTo>
                  <a:lnTo>
                    <a:pt x="5648" y="15665"/>
                  </a:lnTo>
                  <a:lnTo>
                    <a:pt x="5291" y="15231"/>
                  </a:lnTo>
                  <a:lnTo>
                    <a:pt x="4959" y="14745"/>
                  </a:lnTo>
                  <a:lnTo>
                    <a:pt x="4652" y="14234"/>
                  </a:lnTo>
                  <a:lnTo>
                    <a:pt x="4371" y="13672"/>
                  </a:lnTo>
                  <a:lnTo>
                    <a:pt x="4141" y="13059"/>
                  </a:lnTo>
                  <a:lnTo>
                    <a:pt x="3936" y="12445"/>
                  </a:lnTo>
                  <a:lnTo>
                    <a:pt x="3757" y="11781"/>
                  </a:lnTo>
                  <a:lnTo>
                    <a:pt x="3604" y="11091"/>
                  </a:lnTo>
                  <a:lnTo>
                    <a:pt x="3502" y="10401"/>
                  </a:lnTo>
                  <a:lnTo>
                    <a:pt x="3451" y="9660"/>
                  </a:lnTo>
                  <a:lnTo>
                    <a:pt x="3425" y="8919"/>
                  </a:lnTo>
                  <a:lnTo>
                    <a:pt x="3451" y="8178"/>
                  </a:lnTo>
                  <a:lnTo>
                    <a:pt x="3502" y="7462"/>
                  </a:lnTo>
                  <a:lnTo>
                    <a:pt x="3604" y="6747"/>
                  </a:lnTo>
                  <a:lnTo>
                    <a:pt x="3757" y="6082"/>
                  </a:lnTo>
                  <a:lnTo>
                    <a:pt x="3936" y="5418"/>
                  </a:lnTo>
                  <a:lnTo>
                    <a:pt x="4141" y="4779"/>
                  </a:lnTo>
                  <a:lnTo>
                    <a:pt x="4371" y="4191"/>
                  </a:lnTo>
                  <a:lnTo>
                    <a:pt x="4652" y="3629"/>
                  </a:lnTo>
                  <a:lnTo>
                    <a:pt x="4959" y="3118"/>
                  </a:lnTo>
                  <a:lnTo>
                    <a:pt x="5291" y="2632"/>
                  </a:lnTo>
                  <a:lnTo>
                    <a:pt x="5648" y="2198"/>
                  </a:lnTo>
                  <a:lnTo>
                    <a:pt x="6032" y="1789"/>
                  </a:lnTo>
                  <a:lnTo>
                    <a:pt x="6415" y="1457"/>
                  </a:lnTo>
                  <a:lnTo>
                    <a:pt x="6850" y="1150"/>
                  </a:lnTo>
                  <a:lnTo>
                    <a:pt x="7284" y="920"/>
                  </a:lnTo>
                  <a:lnTo>
                    <a:pt x="7744" y="716"/>
                  </a:lnTo>
                  <a:lnTo>
                    <a:pt x="7565" y="971"/>
                  </a:lnTo>
                  <a:lnTo>
                    <a:pt x="7412" y="1227"/>
                  </a:lnTo>
                  <a:lnTo>
                    <a:pt x="7156" y="1738"/>
                  </a:lnTo>
                  <a:lnTo>
                    <a:pt x="7003" y="2147"/>
                  </a:lnTo>
                  <a:lnTo>
                    <a:pt x="6850" y="2581"/>
                  </a:lnTo>
                  <a:lnTo>
                    <a:pt x="6722" y="3041"/>
                  </a:lnTo>
                  <a:lnTo>
                    <a:pt x="6594" y="3552"/>
                  </a:lnTo>
                  <a:lnTo>
                    <a:pt x="6466" y="4089"/>
                  </a:lnTo>
                  <a:lnTo>
                    <a:pt x="6364" y="4626"/>
                  </a:lnTo>
                  <a:lnTo>
                    <a:pt x="6287" y="5213"/>
                  </a:lnTo>
                  <a:lnTo>
                    <a:pt x="6185" y="5827"/>
                  </a:lnTo>
                  <a:lnTo>
                    <a:pt x="6211" y="5929"/>
                  </a:lnTo>
                  <a:lnTo>
                    <a:pt x="6262" y="6031"/>
                  </a:lnTo>
                  <a:lnTo>
                    <a:pt x="6338" y="6082"/>
                  </a:lnTo>
                  <a:lnTo>
                    <a:pt x="6415" y="6108"/>
                  </a:lnTo>
                  <a:lnTo>
                    <a:pt x="6517" y="6108"/>
                  </a:lnTo>
                  <a:lnTo>
                    <a:pt x="6620" y="6057"/>
                  </a:lnTo>
                  <a:lnTo>
                    <a:pt x="6696" y="5980"/>
                  </a:lnTo>
                  <a:lnTo>
                    <a:pt x="6722" y="5878"/>
                  </a:lnTo>
                  <a:lnTo>
                    <a:pt x="6798" y="5290"/>
                  </a:lnTo>
                  <a:lnTo>
                    <a:pt x="6875" y="4728"/>
                  </a:lnTo>
                  <a:lnTo>
                    <a:pt x="6977" y="4191"/>
                  </a:lnTo>
                  <a:lnTo>
                    <a:pt x="7080" y="3680"/>
                  </a:lnTo>
                  <a:lnTo>
                    <a:pt x="7207" y="3195"/>
                  </a:lnTo>
                  <a:lnTo>
                    <a:pt x="7361" y="2735"/>
                  </a:lnTo>
                  <a:lnTo>
                    <a:pt x="7488" y="2326"/>
                  </a:lnTo>
                  <a:lnTo>
                    <a:pt x="7642" y="1942"/>
                  </a:lnTo>
                  <a:lnTo>
                    <a:pt x="7795" y="1610"/>
                  </a:lnTo>
                  <a:lnTo>
                    <a:pt x="7948" y="1329"/>
                  </a:lnTo>
                  <a:lnTo>
                    <a:pt x="8102" y="1099"/>
                  </a:lnTo>
                  <a:lnTo>
                    <a:pt x="8281" y="895"/>
                  </a:lnTo>
                  <a:lnTo>
                    <a:pt x="8434" y="741"/>
                  </a:lnTo>
                  <a:lnTo>
                    <a:pt x="8587" y="614"/>
                  </a:lnTo>
                  <a:lnTo>
                    <a:pt x="8766" y="563"/>
                  </a:lnTo>
                  <a:lnTo>
                    <a:pt x="8919" y="537"/>
                  </a:lnTo>
                  <a:close/>
                  <a:moveTo>
                    <a:pt x="8919" y="0"/>
                  </a:moveTo>
                  <a:lnTo>
                    <a:pt x="8485" y="26"/>
                  </a:lnTo>
                  <a:lnTo>
                    <a:pt x="8025" y="51"/>
                  </a:lnTo>
                  <a:lnTo>
                    <a:pt x="7591" y="103"/>
                  </a:lnTo>
                  <a:lnTo>
                    <a:pt x="7182" y="179"/>
                  </a:lnTo>
                  <a:lnTo>
                    <a:pt x="6747" y="281"/>
                  </a:lnTo>
                  <a:lnTo>
                    <a:pt x="6313" y="384"/>
                  </a:lnTo>
                  <a:lnTo>
                    <a:pt x="5904" y="511"/>
                  </a:lnTo>
                  <a:lnTo>
                    <a:pt x="5495" y="690"/>
                  </a:lnTo>
                  <a:lnTo>
                    <a:pt x="5112" y="844"/>
                  </a:lnTo>
                  <a:lnTo>
                    <a:pt x="4729" y="1048"/>
                  </a:lnTo>
                  <a:lnTo>
                    <a:pt x="4345" y="1252"/>
                  </a:lnTo>
                  <a:lnTo>
                    <a:pt x="3987" y="1508"/>
                  </a:lnTo>
                  <a:lnTo>
                    <a:pt x="3630" y="1764"/>
                  </a:lnTo>
                  <a:lnTo>
                    <a:pt x="3272" y="2019"/>
                  </a:lnTo>
                  <a:lnTo>
                    <a:pt x="2940" y="2300"/>
                  </a:lnTo>
                  <a:lnTo>
                    <a:pt x="2607" y="2607"/>
                  </a:lnTo>
                  <a:lnTo>
                    <a:pt x="2301" y="2939"/>
                  </a:lnTo>
                  <a:lnTo>
                    <a:pt x="2020" y="3271"/>
                  </a:lnTo>
                  <a:lnTo>
                    <a:pt x="1739" y="3629"/>
                  </a:lnTo>
                  <a:lnTo>
                    <a:pt x="1483" y="3987"/>
                  </a:lnTo>
                  <a:lnTo>
                    <a:pt x="1253" y="4345"/>
                  </a:lnTo>
                  <a:lnTo>
                    <a:pt x="1049" y="4728"/>
                  </a:lnTo>
                  <a:lnTo>
                    <a:pt x="844" y="5111"/>
                  </a:lnTo>
                  <a:lnTo>
                    <a:pt x="665" y="5520"/>
                  </a:lnTo>
                  <a:lnTo>
                    <a:pt x="512" y="5929"/>
                  </a:lnTo>
                  <a:lnTo>
                    <a:pt x="384" y="6338"/>
                  </a:lnTo>
                  <a:lnTo>
                    <a:pt x="256" y="6747"/>
                  </a:lnTo>
                  <a:lnTo>
                    <a:pt x="180" y="7181"/>
                  </a:lnTo>
                  <a:lnTo>
                    <a:pt x="103" y="7616"/>
                  </a:lnTo>
                  <a:lnTo>
                    <a:pt x="52" y="8050"/>
                  </a:lnTo>
                  <a:lnTo>
                    <a:pt x="1" y="8484"/>
                  </a:lnTo>
                  <a:lnTo>
                    <a:pt x="1" y="8919"/>
                  </a:lnTo>
                  <a:lnTo>
                    <a:pt x="1" y="9379"/>
                  </a:lnTo>
                  <a:lnTo>
                    <a:pt x="52" y="9813"/>
                  </a:lnTo>
                  <a:lnTo>
                    <a:pt x="103" y="10248"/>
                  </a:lnTo>
                  <a:lnTo>
                    <a:pt x="180" y="10682"/>
                  </a:lnTo>
                  <a:lnTo>
                    <a:pt x="256" y="11116"/>
                  </a:lnTo>
                  <a:lnTo>
                    <a:pt x="384" y="11525"/>
                  </a:lnTo>
                  <a:lnTo>
                    <a:pt x="512" y="11934"/>
                  </a:lnTo>
                  <a:lnTo>
                    <a:pt x="665" y="12343"/>
                  </a:lnTo>
                  <a:lnTo>
                    <a:pt x="844" y="12752"/>
                  </a:lnTo>
                  <a:lnTo>
                    <a:pt x="1049" y="13135"/>
                  </a:lnTo>
                  <a:lnTo>
                    <a:pt x="1253" y="13519"/>
                  </a:lnTo>
                  <a:lnTo>
                    <a:pt x="1483" y="13876"/>
                  </a:lnTo>
                  <a:lnTo>
                    <a:pt x="1739" y="14234"/>
                  </a:lnTo>
                  <a:lnTo>
                    <a:pt x="2020" y="14592"/>
                  </a:lnTo>
                  <a:lnTo>
                    <a:pt x="2301" y="14924"/>
                  </a:lnTo>
                  <a:lnTo>
                    <a:pt x="2607" y="15231"/>
                  </a:lnTo>
                  <a:lnTo>
                    <a:pt x="2940" y="15537"/>
                  </a:lnTo>
                  <a:lnTo>
                    <a:pt x="3272" y="15844"/>
                  </a:lnTo>
                  <a:lnTo>
                    <a:pt x="3630" y="16100"/>
                  </a:lnTo>
                  <a:lnTo>
                    <a:pt x="3987" y="16355"/>
                  </a:lnTo>
                  <a:lnTo>
                    <a:pt x="4345" y="16585"/>
                  </a:lnTo>
                  <a:lnTo>
                    <a:pt x="4729" y="16815"/>
                  </a:lnTo>
                  <a:lnTo>
                    <a:pt x="5112" y="16994"/>
                  </a:lnTo>
                  <a:lnTo>
                    <a:pt x="5495" y="17173"/>
                  </a:lnTo>
                  <a:lnTo>
                    <a:pt x="5904" y="17326"/>
                  </a:lnTo>
                  <a:lnTo>
                    <a:pt x="6313" y="17479"/>
                  </a:lnTo>
                  <a:lnTo>
                    <a:pt x="6747" y="17582"/>
                  </a:lnTo>
                  <a:lnTo>
                    <a:pt x="7182" y="17684"/>
                  </a:lnTo>
                  <a:lnTo>
                    <a:pt x="7591" y="17761"/>
                  </a:lnTo>
                  <a:lnTo>
                    <a:pt x="8025" y="17812"/>
                  </a:lnTo>
                  <a:lnTo>
                    <a:pt x="8485" y="17837"/>
                  </a:lnTo>
                  <a:lnTo>
                    <a:pt x="8919" y="17863"/>
                  </a:lnTo>
                  <a:lnTo>
                    <a:pt x="9379" y="17837"/>
                  </a:lnTo>
                  <a:lnTo>
                    <a:pt x="9814" y="17812"/>
                  </a:lnTo>
                  <a:lnTo>
                    <a:pt x="10248" y="17761"/>
                  </a:lnTo>
                  <a:lnTo>
                    <a:pt x="10683" y="17684"/>
                  </a:lnTo>
                  <a:lnTo>
                    <a:pt x="11092" y="17582"/>
                  </a:lnTo>
                  <a:lnTo>
                    <a:pt x="11526" y="17479"/>
                  </a:lnTo>
                  <a:lnTo>
                    <a:pt x="11935" y="17326"/>
                  </a:lnTo>
                  <a:lnTo>
                    <a:pt x="12344" y="17173"/>
                  </a:lnTo>
                  <a:lnTo>
                    <a:pt x="12727" y="16994"/>
                  </a:lnTo>
                  <a:lnTo>
                    <a:pt x="13136" y="16815"/>
                  </a:lnTo>
                  <a:lnTo>
                    <a:pt x="13494" y="16585"/>
                  </a:lnTo>
                  <a:lnTo>
                    <a:pt x="13877" y="16355"/>
                  </a:lnTo>
                  <a:lnTo>
                    <a:pt x="14235" y="16100"/>
                  </a:lnTo>
                  <a:lnTo>
                    <a:pt x="14567" y="15844"/>
                  </a:lnTo>
                  <a:lnTo>
                    <a:pt x="14899" y="15537"/>
                  </a:lnTo>
                  <a:lnTo>
                    <a:pt x="15231" y="15231"/>
                  </a:lnTo>
                  <a:lnTo>
                    <a:pt x="15538" y="14924"/>
                  </a:lnTo>
                  <a:lnTo>
                    <a:pt x="15819" y="14592"/>
                  </a:lnTo>
                  <a:lnTo>
                    <a:pt x="16100" y="14234"/>
                  </a:lnTo>
                  <a:lnTo>
                    <a:pt x="16356" y="13876"/>
                  </a:lnTo>
                  <a:lnTo>
                    <a:pt x="16586" y="13519"/>
                  </a:lnTo>
                  <a:lnTo>
                    <a:pt x="16790" y="13135"/>
                  </a:lnTo>
                  <a:lnTo>
                    <a:pt x="16995" y="12752"/>
                  </a:lnTo>
                  <a:lnTo>
                    <a:pt x="17174" y="12343"/>
                  </a:lnTo>
                  <a:lnTo>
                    <a:pt x="17327" y="11934"/>
                  </a:lnTo>
                  <a:lnTo>
                    <a:pt x="17455" y="11525"/>
                  </a:lnTo>
                  <a:lnTo>
                    <a:pt x="17582" y="11116"/>
                  </a:lnTo>
                  <a:lnTo>
                    <a:pt x="17685" y="10682"/>
                  </a:lnTo>
                  <a:lnTo>
                    <a:pt x="17761" y="10248"/>
                  </a:lnTo>
                  <a:lnTo>
                    <a:pt x="17812" y="9813"/>
                  </a:lnTo>
                  <a:lnTo>
                    <a:pt x="17838" y="9379"/>
                  </a:lnTo>
                  <a:lnTo>
                    <a:pt x="17838" y="8919"/>
                  </a:lnTo>
                  <a:lnTo>
                    <a:pt x="17838" y="8484"/>
                  </a:lnTo>
                  <a:lnTo>
                    <a:pt x="17812" y="8050"/>
                  </a:lnTo>
                  <a:lnTo>
                    <a:pt x="17761" y="7616"/>
                  </a:lnTo>
                  <a:lnTo>
                    <a:pt x="17685" y="7181"/>
                  </a:lnTo>
                  <a:lnTo>
                    <a:pt x="17582" y="6747"/>
                  </a:lnTo>
                  <a:lnTo>
                    <a:pt x="17455" y="6338"/>
                  </a:lnTo>
                  <a:lnTo>
                    <a:pt x="17327" y="5929"/>
                  </a:lnTo>
                  <a:lnTo>
                    <a:pt x="17174" y="5520"/>
                  </a:lnTo>
                  <a:lnTo>
                    <a:pt x="16995" y="5111"/>
                  </a:lnTo>
                  <a:lnTo>
                    <a:pt x="16790" y="4728"/>
                  </a:lnTo>
                  <a:lnTo>
                    <a:pt x="16586" y="4345"/>
                  </a:lnTo>
                  <a:lnTo>
                    <a:pt x="16356" y="3987"/>
                  </a:lnTo>
                  <a:lnTo>
                    <a:pt x="16100" y="3629"/>
                  </a:lnTo>
                  <a:lnTo>
                    <a:pt x="15819" y="3271"/>
                  </a:lnTo>
                  <a:lnTo>
                    <a:pt x="15538" y="2939"/>
                  </a:lnTo>
                  <a:lnTo>
                    <a:pt x="15231" y="2607"/>
                  </a:lnTo>
                  <a:lnTo>
                    <a:pt x="14899" y="2300"/>
                  </a:lnTo>
                  <a:lnTo>
                    <a:pt x="14567" y="2019"/>
                  </a:lnTo>
                  <a:lnTo>
                    <a:pt x="14235" y="1764"/>
                  </a:lnTo>
                  <a:lnTo>
                    <a:pt x="13877" y="1508"/>
                  </a:lnTo>
                  <a:lnTo>
                    <a:pt x="13494" y="1252"/>
                  </a:lnTo>
                  <a:lnTo>
                    <a:pt x="13136" y="1048"/>
                  </a:lnTo>
                  <a:lnTo>
                    <a:pt x="12727" y="844"/>
                  </a:lnTo>
                  <a:lnTo>
                    <a:pt x="12344" y="690"/>
                  </a:lnTo>
                  <a:lnTo>
                    <a:pt x="11935" y="511"/>
                  </a:lnTo>
                  <a:lnTo>
                    <a:pt x="11526" y="384"/>
                  </a:lnTo>
                  <a:lnTo>
                    <a:pt x="11092" y="281"/>
                  </a:lnTo>
                  <a:lnTo>
                    <a:pt x="10683" y="179"/>
                  </a:lnTo>
                  <a:lnTo>
                    <a:pt x="10248" y="103"/>
                  </a:lnTo>
                  <a:lnTo>
                    <a:pt x="9814" y="51"/>
                  </a:lnTo>
                  <a:lnTo>
                    <a:pt x="9379" y="26"/>
                  </a:lnTo>
                  <a:lnTo>
                    <a:pt x="891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5;p71">
              <a:extLst>
                <a:ext uri="{FF2B5EF4-FFF2-40B4-BE49-F238E27FC236}">
                  <a16:creationId xmlns:a16="http://schemas.microsoft.com/office/drawing/2014/main" id="{1D2C04D9-9996-4896-8979-22A95687221F}"/>
                </a:ext>
              </a:extLst>
            </p:cNvPr>
            <p:cNvSpPr/>
            <p:nvPr/>
          </p:nvSpPr>
          <p:spPr>
            <a:xfrm>
              <a:off x="489175" y="3627950"/>
              <a:ext cx="12800" cy="13425"/>
            </a:xfrm>
            <a:custGeom>
              <a:avLst/>
              <a:gdLst/>
              <a:ahLst/>
              <a:cxnLst/>
              <a:rect l="l" t="t" r="r" b="b"/>
              <a:pathLst>
                <a:path w="512" h="537" extrusionOk="0">
                  <a:moveTo>
                    <a:pt x="154" y="0"/>
                  </a:moveTo>
                  <a:lnTo>
                    <a:pt x="78" y="77"/>
                  </a:lnTo>
                  <a:lnTo>
                    <a:pt x="26" y="153"/>
                  </a:lnTo>
                  <a:lnTo>
                    <a:pt x="1" y="256"/>
                  </a:lnTo>
                  <a:lnTo>
                    <a:pt x="1" y="281"/>
                  </a:lnTo>
                  <a:lnTo>
                    <a:pt x="26" y="383"/>
                  </a:lnTo>
                  <a:lnTo>
                    <a:pt x="78" y="460"/>
                  </a:lnTo>
                  <a:lnTo>
                    <a:pt x="154" y="537"/>
                  </a:lnTo>
                  <a:lnTo>
                    <a:pt x="359" y="537"/>
                  </a:lnTo>
                  <a:lnTo>
                    <a:pt x="435" y="460"/>
                  </a:lnTo>
                  <a:lnTo>
                    <a:pt x="512" y="383"/>
                  </a:lnTo>
                  <a:lnTo>
                    <a:pt x="512" y="281"/>
                  </a:lnTo>
                  <a:lnTo>
                    <a:pt x="512" y="256"/>
                  </a:lnTo>
                  <a:lnTo>
                    <a:pt x="512" y="153"/>
                  </a:lnTo>
                  <a:lnTo>
                    <a:pt x="435" y="77"/>
                  </a:lnTo>
                  <a:lnTo>
                    <a:pt x="35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6;p71">
              <a:extLst>
                <a:ext uri="{FF2B5EF4-FFF2-40B4-BE49-F238E27FC236}">
                  <a16:creationId xmlns:a16="http://schemas.microsoft.com/office/drawing/2014/main" id="{556C6EF5-926F-4F6D-B5A4-D008F052EC59}"/>
                </a:ext>
              </a:extLst>
            </p:cNvPr>
            <p:cNvSpPr/>
            <p:nvPr/>
          </p:nvSpPr>
          <p:spPr>
            <a:xfrm>
              <a:off x="489175" y="3659250"/>
              <a:ext cx="12800" cy="14075"/>
            </a:xfrm>
            <a:custGeom>
              <a:avLst/>
              <a:gdLst/>
              <a:ahLst/>
              <a:cxnLst/>
              <a:rect l="l" t="t" r="r" b="b"/>
              <a:pathLst>
                <a:path w="512" h="563" extrusionOk="0">
                  <a:moveTo>
                    <a:pt x="256" y="0"/>
                  </a:moveTo>
                  <a:lnTo>
                    <a:pt x="154" y="26"/>
                  </a:lnTo>
                  <a:lnTo>
                    <a:pt x="78" y="77"/>
                  </a:lnTo>
                  <a:lnTo>
                    <a:pt x="26" y="179"/>
                  </a:lnTo>
                  <a:lnTo>
                    <a:pt x="1" y="281"/>
                  </a:lnTo>
                  <a:lnTo>
                    <a:pt x="1" y="307"/>
                  </a:lnTo>
                  <a:lnTo>
                    <a:pt x="26" y="409"/>
                  </a:lnTo>
                  <a:lnTo>
                    <a:pt x="78" y="486"/>
                  </a:lnTo>
                  <a:lnTo>
                    <a:pt x="154" y="537"/>
                  </a:lnTo>
                  <a:lnTo>
                    <a:pt x="256" y="562"/>
                  </a:lnTo>
                  <a:lnTo>
                    <a:pt x="359" y="537"/>
                  </a:lnTo>
                  <a:lnTo>
                    <a:pt x="435" y="486"/>
                  </a:lnTo>
                  <a:lnTo>
                    <a:pt x="512" y="409"/>
                  </a:lnTo>
                  <a:lnTo>
                    <a:pt x="512" y="307"/>
                  </a:lnTo>
                  <a:lnTo>
                    <a:pt x="512" y="281"/>
                  </a:lnTo>
                  <a:lnTo>
                    <a:pt x="512" y="179"/>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7;p71">
              <a:extLst>
                <a:ext uri="{FF2B5EF4-FFF2-40B4-BE49-F238E27FC236}">
                  <a16:creationId xmlns:a16="http://schemas.microsoft.com/office/drawing/2014/main" id="{A2F47B20-8EEE-4907-B59A-A112ED941E0C}"/>
                </a:ext>
              </a:extLst>
            </p:cNvPr>
            <p:cNvSpPr/>
            <p:nvPr/>
          </p:nvSpPr>
          <p:spPr>
            <a:xfrm>
              <a:off x="489175" y="36918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8;p71">
              <a:extLst>
                <a:ext uri="{FF2B5EF4-FFF2-40B4-BE49-F238E27FC236}">
                  <a16:creationId xmlns:a16="http://schemas.microsoft.com/office/drawing/2014/main" id="{41DD2B79-DF3F-428F-B138-17718DCD3E0A}"/>
                </a:ext>
              </a:extLst>
            </p:cNvPr>
            <p:cNvSpPr/>
            <p:nvPr/>
          </p:nvSpPr>
          <p:spPr>
            <a:xfrm>
              <a:off x="489175" y="37231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9;p71">
              <a:extLst>
                <a:ext uri="{FF2B5EF4-FFF2-40B4-BE49-F238E27FC236}">
                  <a16:creationId xmlns:a16="http://schemas.microsoft.com/office/drawing/2014/main" id="{B9418B88-D910-4941-8A2C-2B7069279240}"/>
                </a:ext>
              </a:extLst>
            </p:cNvPr>
            <p:cNvSpPr/>
            <p:nvPr/>
          </p:nvSpPr>
          <p:spPr>
            <a:xfrm>
              <a:off x="489175" y="3596000"/>
              <a:ext cx="12800" cy="13425"/>
            </a:xfrm>
            <a:custGeom>
              <a:avLst/>
              <a:gdLst/>
              <a:ahLst/>
              <a:cxnLst/>
              <a:rect l="l" t="t" r="r" b="b"/>
              <a:pathLst>
                <a:path w="512" h="537" extrusionOk="0">
                  <a:moveTo>
                    <a:pt x="256" y="0"/>
                  </a:moveTo>
                  <a:lnTo>
                    <a:pt x="154" y="26"/>
                  </a:lnTo>
                  <a:lnTo>
                    <a:pt x="78" y="77"/>
                  </a:lnTo>
                  <a:lnTo>
                    <a:pt x="26" y="154"/>
                  </a:lnTo>
                  <a:lnTo>
                    <a:pt x="1" y="256"/>
                  </a:lnTo>
                  <a:lnTo>
                    <a:pt x="1" y="281"/>
                  </a:lnTo>
                  <a:lnTo>
                    <a:pt x="26" y="384"/>
                  </a:lnTo>
                  <a:lnTo>
                    <a:pt x="78" y="460"/>
                  </a:lnTo>
                  <a:lnTo>
                    <a:pt x="154" y="537"/>
                  </a:lnTo>
                  <a:lnTo>
                    <a:pt x="359" y="537"/>
                  </a:lnTo>
                  <a:lnTo>
                    <a:pt x="435" y="460"/>
                  </a:lnTo>
                  <a:lnTo>
                    <a:pt x="512" y="384"/>
                  </a:lnTo>
                  <a:lnTo>
                    <a:pt x="512" y="281"/>
                  </a:lnTo>
                  <a:lnTo>
                    <a:pt x="512" y="256"/>
                  </a:lnTo>
                  <a:lnTo>
                    <a:pt x="512" y="154"/>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90;p71">
              <a:extLst>
                <a:ext uri="{FF2B5EF4-FFF2-40B4-BE49-F238E27FC236}">
                  <a16:creationId xmlns:a16="http://schemas.microsoft.com/office/drawing/2014/main" id="{01B2EBE5-3505-49D6-B5BC-277BA91C3C5C}"/>
                </a:ext>
              </a:extLst>
            </p:cNvPr>
            <p:cNvSpPr/>
            <p:nvPr/>
          </p:nvSpPr>
          <p:spPr>
            <a:xfrm>
              <a:off x="423375" y="3514850"/>
              <a:ext cx="26225" cy="50500"/>
            </a:xfrm>
            <a:custGeom>
              <a:avLst/>
              <a:gdLst/>
              <a:ahLst/>
              <a:cxnLst/>
              <a:rect l="l" t="t" r="r" b="b"/>
              <a:pathLst>
                <a:path w="1049" h="2020" extrusionOk="0">
                  <a:moveTo>
                    <a:pt x="154" y="1"/>
                  </a:moveTo>
                  <a:lnTo>
                    <a:pt x="77" y="78"/>
                  </a:lnTo>
                  <a:lnTo>
                    <a:pt x="26" y="154"/>
                  </a:lnTo>
                  <a:lnTo>
                    <a:pt x="1" y="256"/>
                  </a:lnTo>
                  <a:lnTo>
                    <a:pt x="1" y="1739"/>
                  </a:lnTo>
                  <a:lnTo>
                    <a:pt x="26" y="1841"/>
                  </a:lnTo>
                  <a:lnTo>
                    <a:pt x="77" y="1943"/>
                  </a:lnTo>
                  <a:lnTo>
                    <a:pt x="154" y="1994"/>
                  </a:lnTo>
                  <a:lnTo>
                    <a:pt x="256" y="2020"/>
                  </a:lnTo>
                  <a:lnTo>
                    <a:pt x="359" y="1994"/>
                  </a:lnTo>
                  <a:lnTo>
                    <a:pt x="435" y="1943"/>
                  </a:lnTo>
                  <a:lnTo>
                    <a:pt x="512" y="1841"/>
                  </a:lnTo>
                  <a:lnTo>
                    <a:pt x="512" y="1739"/>
                  </a:lnTo>
                  <a:lnTo>
                    <a:pt x="512" y="870"/>
                  </a:lnTo>
                  <a:lnTo>
                    <a:pt x="537" y="793"/>
                  </a:lnTo>
                  <a:lnTo>
                    <a:pt x="665" y="640"/>
                  </a:lnTo>
                  <a:lnTo>
                    <a:pt x="793" y="563"/>
                  </a:lnTo>
                  <a:lnTo>
                    <a:pt x="819" y="512"/>
                  </a:lnTo>
                  <a:lnTo>
                    <a:pt x="921" y="435"/>
                  </a:lnTo>
                  <a:lnTo>
                    <a:pt x="997" y="359"/>
                  </a:lnTo>
                  <a:lnTo>
                    <a:pt x="1023" y="308"/>
                  </a:lnTo>
                  <a:lnTo>
                    <a:pt x="1049" y="256"/>
                  </a:lnTo>
                  <a:lnTo>
                    <a:pt x="1023" y="154"/>
                  </a:lnTo>
                  <a:lnTo>
                    <a:pt x="972" y="78"/>
                  </a:lnTo>
                  <a:lnTo>
                    <a:pt x="870" y="27"/>
                  </a:lnTo>
                  <a:lnTo>
                    <a:pt x="767" y="1"/>
                  </a:lnTo>
                  <a:lnTo>
                    <a:pt x="665" y="1"/>
                  </a:lnTo>
                  <a:lnTo>
                    <a:pt x="589" y="52"/>
                  </a:lnTo>
                  <a:lnTo>
                    <a:pt x="486" y="129"/>
                  </a:lnTo>
                  <a:lnTo>
                    <a:pt x="435" y="78"/>
                  </a:lnTo>
                  <a:lnTo>
                    <a:pt x="384" y="27"/>
                  </a:lnTo>
                  <a:lnTo>
                    <a:pt x="33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 name="Picture 174" descr="Chart&#10;&#10;Description automatically generated">
            <a:extLst>
              <a:ext uri="{FF2B5EF4-FFF2-40B4-BE49-F238E27FC236}">
                <a16:creationId xmlns:a16="http://schemas.microsoft.com/office/drawing/2014/main" id="{77333A76-0E4B-4C01-A1D6-143E69C465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15121" y="3618413"/>
            <a:ext cx="404948" cy="40494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6" name="Google Shape;873;p37">
            <a:extLst>
              <a:ext uri="{FF2B5EF4-FFF2-40B4-BE49-F238E27FC236}">
                <a16:creationId xmlns:a16="http://schemas.microsoft.com/office/drawing/2014/main" id="{3967E055-FEAB-4262-A841-D2E2FA6E5C67}"/>
              </a:ext>
            </a:extLst>
          </p:cNvPr>
          <p:cNvSpPr txBox="1">
            <a:spLocks/>
          </p:cNvSpPr>
          <p:nvPr/>
        </p:nvSpPr>
        <p:spPr>
          <a:xfrm>
            <a:off x="1194285" y="1243328"/>
            <a:ext cx="7313612" cy="3399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800100" lvl="1" indent="-342900" algn="l">
              <a:buFont typeface="Arial" panose="020B0604020202020204" pitchFamily="34" charset="0"/>
              <a:buChar char="•"/>
            </a:pPr>
            <a:r>
              <a:rPr lang="en-SG" sz="1800" dirty="0"/>
              <a:t>We wanted to improve the model further by using Grid Search Cross Validation</a:t>
            </a:r>
          </a:p>
          <a:p>
            <a:pPr marL="800100" lvl="1" indent="-342900" algn="l">
              <a:buFont typeface="Arial" panose="020B0604020202020204" pitchFamily="34" charset="0"/>
              <a:buChar char="•"/>
            </a:pPr>
            <a:r>
              <a:rPr lang="en-SG" sz="1800" dirty="0"/>
              <a:t>Grid Search was run over ranges np.arrange(100,1001,100) for ‘n_estimators’ and np.arrange(2,11) for ‘max_depth’</a:t>
            </a:r>
          </a:p>
          <a:p>
            <a:pPr marL="800100" lvl="1" indent="-342900" algn="l">
              <a:buFont typeface="Arial" panose="020B0604020202020204" pitchFamily="34" charset="0"/>
              <a:buChar char="•"/>
            </a:pPr>
            <a:r>
              <a:rPr lang="en-SG" sz="1800" dirty="0"/>
              <a:t>The results are as follows:</a:t>
            </a:r>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p:txBody>
      </p:sp>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Grid Search Cross Validation </a:t>
            </a:r>
            <a:endParaRPr lang="en-SG" dirty="0"/>
          </a:p>
        </p:txBody>
      </p:sp>
      <p:pic>
        <p:nvPicPr>
          <p:cNvPr id="4" name="Picture 3" descr="A screenshot of a computer&#10;&#10;Description automatically generated with medium confidence">
            <a:extLst>
              <a:ext uri="{FF2B5EF4-FFF2-40B4-BE49-F238E27FC236}">
                <a16:creationId xmlns:a16="http://schemas.microsoft.com/office/drawing/2014/main" id="{62B28F58-0B2E-D3DB-1F44-38A277A17761}"/>
              </a:ext>
            </a:extLst>
          </p:cNvPr>
          <p:cNvPicPr>
            <a:picLocks noChangeAspect="1"/>
          </p:cNvPicPr>
          <p:nvPr/>
        </p:nvPicPr>
        <p:blipFill>
          <a:blip r:embed="rId3"/>
          <a:stretch>
            <a:fillRect/>
          </a:stretch>
        </p:blipFill>
        <p:spPr>
          <a:xfrm>
            <a:off x="1863115" y="3146660"/>
            <a:ext cx="5479915" cy="1582310"/>
          </a:xfrm>
          <a:prstGeom prst="rect">
            <a:avLst/>
          </a:prstGeom>
        </p:spPr>
      </p:pic>
    </p:spTree>
    <p:extLst>
      <p:ext uri="{BB962C8B-B14F-4D97-AF65-F5344CB8AC3E}">
        <p14:creationId xmlns:p14="http://schemas.microsoft.com/office/powerpoint/2010/main" val="600986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6" name="Google Shape;873;p37">
            <a:extLst>
              <a:ext uri="{FF2B5EF4-FFF2-40B4-BE49-F238E27FC236}">
                <a16:creationId xmlns:a16="http://schemas.microsoft.com/office/drawing/2014/main" id="{3967E055-FEAB-4262-A841-D2E2FA6E5C67}"/>
              </a:ext>
            </a:extLst>
          </p:cNvPr>
          <p:cNvSpPr txBox="1">
            <a:spLocks/>
          </p:cNvSpPr>
          <p:nvPr/>
        </p:nvSpPr>
        <p:spPr>
          <a:xfrm>
            <a:off x="972151" y="1217026"/>
            <a:ext cx="7451848" cy="3849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r" rtl="0">
              <a:lnSpc>
                <a:spcPct val="100000"/>
              </a:lnSpc>
              <a:spcBef>
                <a:spcPts val="0"/>
              </a:spcBef>
              <a:spcAft>
                <a:spcPts val="0"/>
              </a:spcAft>
              <a:buClr>
                <a:schemeClr val="dk1"/>
              </a:buClr>
              <a:buSzPts val="3000"/>
              <a:buFont typeface="Chivo"/>
              <a:buNone/>
              <a:defRPr sz="33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3000"/>
              <a:buFont typeface="Chivo"/>
              <a:buNone/>
              <a:defRPr sz="3000" b="0" i="0" u="none" strike="noStrike" cap="none">
                <a:solidFill>
                  <a:schemeClr val="dk1"/>
                </a:solidFill>
                <a:latin typeface="Chivo"/>
                <a:ea typeface="Chivo"/>
                <a:cs typeface="Chivo"/>
                <a:sym typeface="Chivo"/>
              </a:defRPr>
            </a:lvl9pPr>
          </a:lstStyle>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endParaRPr lang="en-SG" sz="2000" dirty="0"/>
          </a:p>
          <a:p>
            <a:pPr marL="457200" lvl="1" indent="0" algn="l"/>
            <a:r>
              <a:rPr lang="en-SG" sz="2000" b="1" u="sng" dirty="0"/>
              <a:t>Model Accuracy:</a:t>
            </a:r>
          </a:p>
          <a:p>
            <a:pPr marL="457200" lvl="1" indent="0" algn="l"/>
            <a:r>
              <a:rPr lang="en-SG" sz="2000" b="1" u="sng" dirty="0">
                <a:solidFill>
                  <a:srgbClr val="FFC000"/>
                </a:solidFill>
              </a:rPr>
              <a:t>86.4%</a:t>
            </a:r>
            <a:r>
              <a:rPr lang="en-SG" sz="2000" dirty="0">
                <a:solidFill>
                  <a:srgbClr val="FFC000"/>
                </a:solidFill>
              </a:rPr>
              <a:t> </a:t>
            </a:r>
            <a:r>
              <a:rPr lang="en-SG" sz="2000" dirty="0"/>
              <a:t>for </a:t>
            </a:r>
            <a:r>
              <a:rPr lang="en-SG" sz="2000" dirty="0">
                <a:solidFill>
                  <a:srgbClr val="FFC000"/>
                </a:solidFill>
              </a:rPr>
              <a:t>train</a:t>
            </a:r>
            <a:r>
              <a:rPr lang="en-SG" sz="2000" dirty="0"/>
              <a:t> dataset		</a:t>
            </a:r>
            <a:r>
              <a:rPr lang="en-SG" sz="2000" b="1" u="sng" dirty="0">
                <a:solidFill>
                  <a:schemeClr val="accent3"/>
                </a:solidFill>
              </a:rPr>
              <a:t>85.0%</a:t>
            </a:r>
            <a:r>
              <a:rPr lang="en-SG" sz="2000" dirty="0">
                <a:solidFill>
                  <a:schemeClr val="accent3"/>
                </a:solidFill>
              </a:rPr>
              <a:t> </a:t>
            </a:r>
            <a:r>
              <a:rPr lang="en-SG" sz="2000" dirty="0"/>
              <a:t>for </a:t>
            </a:r>
            <a:r>
              <a:rPr lang="en-SG" sz="2000" dirty="0">
                <a:solidFill>
                  <a:schemeClr val="accent3"/>
                </a:solidFill>
              </a:rPr>
              <a:t>test</a:t>
            </a:r>
            <a:r>
              <a:rPr lang="en-SG" sz="2000" dirty="0"/>
              <a:t> dataset</a:t>
            </a:r>
          </a:p>
        </p:txBody>
      </p:sp>
      <p:grpSp>
        <p:nvGrpSpPr>
          <p:cNvPr id="25" name="Google Shape;865;p37">
            <a:extLst>
              <a:ext uri="{FF2B5EF4-FFF2-40B4-BE49-F238E27FC236}">
                <a16:creationId xmlns:a16="http://schemas.microsoft.com/office/drawing/2014/main" id="{5C42C85C-41D5-4A11-B40F-C35D152463DC}"/>
              </a:ext>
            </a:extLst>
          </p:cNvPr>
          <p:cNvGrpSpPr/>
          <p:nvPr/>
        </p:nvGrpSpPr>
        <p:grpSpPr>
          <a:xfrm>
            <a:off x="1765001" y="378947"/>
            <a:ext cx="5613998" cy="778303"/>
            <a:chOff x="1828775" y="-454378"/>
            <a:chExt cx="5613998" cy="778303"/>
          </a:xfrm>
        </p:grpSpPr>
        <p:sp>
          <p:nvSpPr>
            <p:cNvPr id="26" name="Google Shape;866;p37">
              <a:extLst>
                <a:ext uri="{FF2B5EF4-FFF2-40B4-BE49-F238E27FC236}">
                  <a16:creationId xmlns:a16="http://schemas.microsoft.com/office/drawing/2014/main" id="{4DD166A0-4BBB-4B79-B33A-2B40F0A86F5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7;p37">
              <a:extLst>
                <a:ext uri="{FF2B5EF4-FFF2-40B4-BE49-F238E27FC236}">
                  <a16:creationId xmlns:a16="http://schemas.microsoft.com/office/drawing/2014/main" id="{43C47A52-CA61-469A-B036-30E170A7BF0A}"/>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8;p37">
              <a:extLst>
                <a:ext uri="{FF2B5EF4-FFF2-40B4-BE49-F238E27FC236}">
                  <a16:creationId xmlns:a16="http://schemas.microsoft.com/office/drawing/2014/main" id="{2E20A8DD-4BC9-4BB6-92D0-14331D06745A}"/>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9;p37">
              <a:extLst>
                <a:ext uri="{FF2B5EF4-FFF2-40B4-BE49-F238E27FC236}">
                  <a16:creationId xmlns:a16="http://schemas.microsoft.com/office/drawing/2014/main" id="{4E722545-388B-4799-8096-031DC436C7A7}"/>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0;p37">
              <a:extLst>
                <a:ext uri="{FF2B5EF4-FFF2-40B4-BE49-F238E27FC236}">
                  <a16:creationId xmlns:a16="http://schemas.microsoft.com/office/drawing/2014/main" id="{6411F720-BB87-4EF8-8D45-7C182D6D89D1}"/>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31" name="Google Shape;871;p37">
              <a:extLst>
                <a:ext uri="{FF2B5EF4-FFF2-40B4-BE49-F238E27FC236}">
                  <a16:creationId xmlns:a16="http://schemas.microsoft.com/office/drawing/2014/main" id="{D6465C00-9ED3-4617-B2BF-BE24151491DD}"/>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32" name="Google Shape;872;p37">
            <a:extLst>
              <a:ext uri="{FF2B5EF4-FFF2-40B4-BE49-F238E27FC236}">
                <a16:creationId xmlns:a16="http://schemas.microsoft.com/office/drawing/2014/main" id="{40EAF1A6-8CE1-4891-825D-E04E45CA4F80}"/>
              </a:ext>
            </a:extLst>
          </p:cNvPr>
          <p:cNvSpPr txBox="1">
            <a:spLocks/>
          </p:cNvSpPr>
          <p:nvPr/>
        </p:nvSpPr>
        <p:spPr>
          <a:xfrm>
            <a:off x="1862666" y="539750"/>
            <a:ext cx="5444067"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Fjalla One"/>
              <a:buNone/>
              <a:defRPr sz="3200" b="1"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 dirty="0">
                <a:solidFill>
                  <a:srgbClr val="FFFFFF"/>
                </a:solidFill>
              </a:rPr>
              <a:t>XGBoost (After Grid Search)</a:t>
            </a:r>
            <a:endParaRPr lang="en-SG" dirty="0"/>
          </a:p>
        </p:txBody>
      </p:sp>
      <p:pic>
        <p:nvPicPr>
          <p:cNvPr id="4" name="Picture 3" descr="Graphical user interface&#10;&#10;Description automatically generated with low confidence">
            <a:extLst>
              <a:ext uri="{FF2B5EF4-FFF2-40B4-BE49-F238E27FC236}">
                <a16:creationId xmlns:a16="http://schemas.microsoft.com/office/drawing/2014/main" id="{BC65EBAF-60BD-1981-01A5-01A7A65B2793}"/>
              </a:ext>
            </a:extLst>
          </p:cNvPr>
          <p:cNvPicPr>
            <a:picLocks noChangeAspect="1"/>
          </p:cNvPicPr>
          <p:nvPr/>
        </p:nvPicPr>
        <p:blipFill>
          <a:blip r:embed="rId3"/>
          <a:stretch>
            <a:fillRect/>
          </a:stretch>
        </p:blipFill>
        <p:spPr>
          <a:xfrm>
            <a:off x="1092159" y="1298597"/>
            <a:ext cx="7211833" cy="2942718"/>
          </a:xfrm>
          <a:prstGeom prst="rect">
            <a:avLst/>
          </a:prstGeom>
        </p:spPr>
      </p:pic>
    </p:spTree>
    <p:extLst>
      <p:ext uri="{BB962C8B-B14F-4D97-AF65-F5344CB8AC3E}">
        <p14:creationId xmlns:p14="http://schemas.microsoft.com/office/powerpoint/2010/main" val="4080358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3641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Flow</a:t>
            </a:r>
            <a:endParaRPr dirty="0"/>
          </a:p>
        </p:txBody>
      </p:sp>
      <p:sp>
        <p:nvSpPr>
          <p:cNvPr id="1787" name="Google Shape;1787;p58"/>
          <p:cNvSpPr txBox="1"/>
          <p:nvPr/>
        </p:nvSpPr>
        <p:spPr>
          <a:xfrm flipH="1">
            <a:off x="722262"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Intro to Dataset</a:t>
            </a:r>
            <a:endParaRPr sz="2200" b="1" dirty="0">
              <a:solidFill>
                <a:schemeClr val="tx1"/>
              </a:solidFill>
              <a:latin typeface="Fjalla One"/>
              <a:ea typeface="Fjalla One"/>
              <a:cs typeface="Fjalla One"/>
              <a:sym typeface="Fjalla One"/>
            </a:endParaRPr>
          </a:p>
        </p:txBody>
      </p:sp>
      <p:sp>
        <p:nvSpPr>
          <p:cNvPr id="1789" name="Google Shape;1789;p58"/>
          <p:cNvSpPr txBox="1"/>
          <p:nvPr/>
        </p:nvSpPr>
        <p:spPr>
          <a:xfrm flipH="1">
            <a:off x="2689904"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Data Engineering</a:t>
            </a:r>
            <a:endParaRPr sz="2200" b="1" dirty="0">
              <a:solidFill>
                <a:schemeClr val="dk1"/>
              </a:solidFill>
              <a:latin typeface="Fjalla One"/>
              <a:ea typeface="Fjalla One"/>
              <a:cs typeface="Fjalla One"/>
              <a:sym typeface="Fjalla One"/>
            </a:endParaRPr>
          </a:p>
        </p:txBody>
      </p:sp>
      <p:sp>
        <p:nvSpPr>
          <p:cNvPr id="1791" name="Google Shape;1791;p58"/>
          <p:cNvSpPr txBox="1"/>
          <p:nvPr/>
        </p:nvSpPr>
        <p:spPr>
          <a:xfrm flipH="1">
            <a:off x="4655596"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Core </a:t>
            </a:r>
          </a:p>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Analysis</a:t>
            </a:r>
            <a:endParaRPr sz="2200" b="1" dirty="0">
              <a:solidFill>
                <a:schemeClr val="dk1"/>
              </a:solidFill>
              <a:latin typeface="Fjalla One"/>
              <a:ea typeface="Fjalla One"/>
              <a:cs typeface="Fjalla One"/>
              <a:sym typeface="Fjalla One"/>
            </a:endParaRPr>
          </a:p>
        </p:txBody>
      </p:sp>
      <p:sp>
        <p:nvSpPr>
          <p:cNvPr id="1792" name="Google Shape;1792;p58"/>
          <p:cNvSpPr txBox="1"/>
          <p:nvPr/>
        </p:nvSpPr>
        <p:spPr>
          <a:xfrm flipH="1">
            <a:off x="6621287" y="326221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Conclusion &amp; Outcome</a:t>
            </a:r>
            <a:endParaRPr sz="2200" b="1" dirty="0">
              <a:solidFill>
                <a:schemeClr val="accent3"/>
              </a:solidFill>
              <a:latin typeface="Fjalla One"/>
              <a:ea typeface="Fjalla One"/>
              <a:cs typeface="Fjalla One"/>
              <a:sym typeface="Fjalla One"/>
            </a:endParaRPr>
          </a:p>
        </p:txBody>
      </p:sp>
      <p:grpSp>
        <p:nvGrpSpPr>
          <p:cNvPr id="1794" name="Google Shape;1794;p58"/>
          <p:cNvGrpSpPr/>
          <p:nvPr/>
        </p:nvGrpSpPr>
        <p:grpSpPr>
          <a:xfrm>
            <a:off x="1185308" y="2068967"/>
            <a:ext cx="875409" cy="1015029"/>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152950" y="2068967"/>
            <a:ext cx="875409" cy="1015029"/>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118641" y="2068967"/>
            <a:ext cx="875409" cy="1015029"/>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084333" y="2068967"/>
            <a:ext cx="875409" cy="1015029"/>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633150"/>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01</a:t>
            </a:r>
            <a:endParaRPr sz="2200" b="1" dirty="0">
              <a:solidFill>
                <a:schemeClr val="tx1"/>
              </a:solidFill>
              <a:latin typeface="Fjalla One"/>
              <a:ea typeface="Fjalla One"/>
              <a:cs typeface="Fjalla One"/>
              <a:sym typeface="Fjalla One"/>
            </a:endParaRPr>
          </a:p>
        </p:txBody>
      </p:sp>
      <p:sp>
        <p:nvSpPr>
          <p:cNvPr id="1827" name="Google Shape;1827;p58"/>
          <p:cNvSpPr txBox="1"/>
          <p:nvPr/>
        </p:nvSpPr>
        <p:spPr>
          <a:xfrm flipH="1">
            <a:off x="3069404"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02</a:t>
            </a:r>
            <a:endParaRPr sz="2200" b="1">
              <a:solidFill>
                <a:schemeClr val="dk1"/>
              </a:solidFill>
              <a:latin typeface="Fjalla One"/>
              <a:ea typeface="Fjalla One"/>
              <a:cs typeface="Fjalla One"/>
              <a:sym typeface="Fjalla One"/>
            </a:endParaRPr>
          </a:p>
        </p:txBody>
      </p:sp>
      <p:sp>
        <p:nvSpPr>
          <p:cNvPr id="1828" name="Google Shape;1828;p58"/>
          <p:cNvSpPr txBox="1"/>
          <p:nvPr/>
        </p:nvSpPr>
        <p:spPr>
          <a:xfrm flipH="1">
            <a:off x="5035096"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03</a:t>
            </a:r>
            <a:endParaRPr sz="2200" b="1">
              <a:solidFill>
                <a:schemeClr val="dk1"/>
              </a:solidFill>
              <a:latin typeface="Fjalla One"/>
              <a:ea typeface="Fjalla One"/>
              <a:cs typeface="Fjalla One"/>
              <a:sym typeface="Fjalla One"/>
            </a:endParaRPr>
          </a:p>
        </p:txBody>
      </p:sp>
      <p:sp>
        <p:nvSpPr>
          <p:cNvPr id="1829" name="Google Shape;1829;p58"/>
          <p:cNvSpPr txBox="1"/>
          <p:nvPr/>
        </p:nvSpPr>
        <p:spPr>
          <a:xfrm flipH="1">
            <a:off x="7000787"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04</a:t>
            </a:r>
            <a:endParaRPr sz="2200" b="1" dirty="0">
              <a:solidFill>
                <a:schemeClr val="accent3"/>
              </a:solidFill>
              <a:latin typeface="Fjalla One"/>
              <a:ea typeface="Fjalla One"/>
              <a:cs typeface="Fjalla One"/>
              <a:sym typeface="Fjalla One"/>
            </a:endParaRPr>
          </a:p>
        </p:txBody>
      </p:sp>
      <p:cxnSp>
        <p:nvCxnSpPr>
          <p:cNvPr id="1830" name="Google Shape;1830;p58"/>
          <p:cNvCxnSpPr>
            <a:stCxn id="1826" idx="1"/>
          </p:cNvCxnSpPr>
          <p:nvPr/>
        </p:nvCxnSpPr>
        <p:spPr>
          <a:xfrm>
            <a:off x="2144412" y="1816000"/>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815988"/>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815988"/>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46" name="Google Shape;1846;p58"/>
          <p:cNvGrpSpPr/>
          <p:nvPr/>
        </p:nvGrpSpPr>
        <p:grpSpPr>
          <a:xfrm>
            <a:off x="3358550" y="2350872"/>
            <a:ext cx="528986" cy="529595"/>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1415233" y="2285171"/>
            <a:ext cx="431984" cy="530368"/>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280;p67">
            <a:extLst>
              <a:ext uri="{FF2B5EF4-FFF2-40B4-BE49-F238E27FC236}">
                <a16:creationId xmlns:a16="http://schemas.microsoft.com/office/drawing/2014/main" id="{41753EA0-DBE1-487C-93D7-C5BDCE9DD236}"/>
              </a:ext>
            </a:extLst>
          </p:cNvPr>
          <p:cNvGrpSpPr/>
          <p:nvPr/>
        </p:nvGrpSpPr>
        <p:grpSpPr>
          <a:xfrm>
            <a:off x="5316353" y="2396210"/>
            <a:ext cx="529266" cy="484066"/>
            <a:chOff x="3163450" y="1984800"/>
            <a:chExt cx="446600" cy="407600"/>
          </a:xfrm>
        </p:grpSpPr>
        <p:sp>
          <p:nvSpPr>
            <p:cNvPr id="125" name="Google Shape;2281;p67">
              <a:extLst>
                <a:ext uri="{FF2B5EF4-FFF2-40B4-BE49-F238E27FC236}">
                  <a16:creationId xmlns:a16="http://schemas.microsoft.com/office/drawing/2014/main" id="{F7E47B59-9DF4-44EF-B225-4F3AE8FB3A1C}"/>
                </a:ext>
              </a:extLst>
            </p:cNvPr>
            <p:cNvSpPr/>
            <p:nvPr/>
          </p:nvSpPr>
          <p:spPr>
            <a:xfrm>
              <a:off x="3316775" y="2186675"/>
              <a:ext cx="139950" cy="175700"/>
            </a:xfrm>
            <a:custGeom>
              <a:avLst/>
              <a:gdLst/>
              <a:ahLst/>
              <a:cxnLst/>
              <a:rect l="l" t="t" r="r" b="b"/>
              <a:pathLst>
                <a:path w="5598" h="7028" extrusionOk="0">
                  <a:moveTo>
                    <a:pt x="2786" y="1125"/>
                  </a:moveTo>
                  <a:lnTo>
                    <a:pt x="3093" y="1150"/>
                  </a:lnTo>
                  <a:lnTo>
                    <a:pt x="3374" y="1253"/>
                  </a:lnTo>
                  <a:lnTo>
                    <a:pt x="3604" y="1380"/>
                  </a:lnTo>
                  <a:lnTo>
                    <a:pt x="3834" y="1559"/>
                  </a:lnTo>
                  <a:lnTo>
                    <a:pt x="4013" y="1764"/>
                  </a:lnTo>
                  <a:lnTo>
                    <a:pt x="4141" y="2019"/>
                  </a:lnTo>
                  <a:lnTo>
                    <a:pt x="4217" y="2300"/>
                  </a:lnTo>
                  <a:lnTo>
                    <a:pt x="4243" y="2581"/>
                  </a:lnTo>
                  <a:lnTo>
                    <a:pt x="4243" y="3527"/>
                  </a:lnTo>
                  <a:lnTo>
                    <a:pt x="4217" y="3808"/>
                  </a:lnTo>
                  <a:lnTo>
                    <a:pt x="4141" y="4089"/>
                  </a:lnTo>
                  <a:lnTo>
                    <a:pt x="4013" y="4345"/>
                  </a:lnTo>
                  <a:lnTo>
                    <a:pt x="3834" y="4549"/>
                  </a:lnTo>
                  <a:lnTo>
                    <a:pt x="3604" y="4728"/>
                  </a:lnTo>
                  <a:lnTo>
                    <a:pt x="3374" y="4856"/>
                  </a:lnTo>
                  <a:lnTo>
                    <a:pt x="3093" y="4958"/>
                  </a:lnTo>
                  <a:lnTo>
                    <a:pt x="2786" y="4984"/>
                  </a:lnTo>
                  <a:lnTo>
                    <a:pt x="2505" y="4958"/>
                  </a:lnTo>
                  <a:lnTo>
                    <a:pt x="2224" y="4856"/>
                  </a:lnTo>
                  <a:lnTo>
                    <a:pt x="1969" y="4728"/>
                  </a:lnTo>
                  <a:lnTo>
                    <a:pt x="1764" y="4549"/>
                  </a:lnTo>
                  <a:lnTo>
                    <a:pt x="1585" y="4345"/>
                  </a:lnTo>
                  <a:lnTo>
                    <a:pt x="1458" y="4089"/>
                  </a:lnTo>
                  <a:lnTo>
                    <a:pt x="1355" y="3808"/>
                  </a:lnTo>
                  <a:lnTo>
                    <a:pt x="1330" y="3527"/>
                  </a:lnTo>
                  <a:lnTo>
                    <a:pt x="1330" y="2581"/>
                  </a:lnTo>
                  <a:lnTo>
                    <a:pt x="1355" y="2300"/>
                  </a:lnTo>
                  <a:lnTo>
                    <a:pt x="1458" y="2019"/>
                  </a:lnTo>
                  <a:lnTo>
                    <a:pt x="1585" y="1764"/>
                  </a:lnTo>
                  <a:lnTo>
                    <a:pt x="1764" y="1559"/>
                  </a:lnTo>
                  <a:lnTo>
                    <a:pt x="1969" y="1380"/>
                  </a:lnTo>
                  <a:lnTo>
                    <a:pt x="2224" y="1253"/>
                  </a:lnTo>
                  <a:lnTo>
                    <a:pt x="2505" y="1150"/>
                  </a:lnTo>
                  <a:lnTo>
                    <a:pt x="2786" y="1125"/>
                  </a:lnTo>
                  <a:close/>
                  <a:moveTo>
                    <a:pt x="1" y="0"/>
                  </a:moveTo>
                  <a:lnTo>
                    <a:pt x="1" y="7028"/>
                  </a:lnTo>
                  <a:lnTo>
                    <a:pt x="5597" y="7028"/>
                  </a:lnTo>
                  <a:lnTo>
                    <a:pt x="55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82;p67">
              <a:extLst>
                <a:ext uri="{FF2B5EF4-FFF2-40B4-BE49-F238E27FC236}">
                  <a16:creationId xmlns:a16="http://schemas.microsoft.com/office/drawing/2014/main" id="{FDD88605-2F3C-41FF-8086-E45964C67F49}"/>
                </a:ext>
              </a:extLst>
            </p:cNvPr>
            <p:cNvSpPr/>
            <p:nvPr/>
          </p:nvSpPr>
          <p:spPr>
            <a:xfrm>
              <a:off x="3281000" y="2355325"/>
              <a:ext cx="211500" cy="37075"/>
            </a:xfrm>
            <a:custGeom>
              <a:avLst/>
              <a:gdLst/>
              <a:ahLst/>
              <a:cxnLst/>
              <a:rect l="l" t="t" r="r" b="b"/>
              <a:pathLst>
                <a:path w="8460" h="1483" extrusionOk="0">
                  <a:moveTo>
                    <a:pt x="359" y="1"/>
                  </a:moveTo>
                  <a:lnTo>
                    <a:pt x="256" y="26"/>
                  </a:lnTo>
                  <a:lnTo>
                    <a:pt x="180" y="77"/>
                  </a:lnTo>
                  <a:lnTo>
                    <a:pt x="129" y="129"/>
                  </a:lnTo>
                  <a:lnTo>
                    <a:pt x="78" y="205"/>
                  </a:lnTo>
                  <a:lnTo>
                    <a:pt x="26" y="256"/>
                  </a:lnTo>
                  <a:lnTo>
                    <a:pt x="1" y="359"/>
                  </a:lnTo>
                  <a:lnTo>
                    <a:pt x="1" y="435"/>
                  </a:lnTo>
                  <a:lnTo>
                    <a:pt x="1" y="1049"/>
                  </a:lnTo>
                  <a:lnTo>
                    <a:pt x="1" y="1125"/>
                  </a:lnTo>
                  <a:lnTo>
                    <a:pt x="26" y="1202"/>
                  </a:lnTo>
                  <a:lnTo>
                    <a:pt x="78" y="1278"/>
                  </a:lnTo>
                  <a:lnTo>
                    <a:pt x="129" y="1355"/>
                  </a:lnTo>
                  <a:lnTo>
                    <a:pt x="180" y="1406"/>
                  </a:lnTo>
                  <a:lnTo>
                    <a:pt x="256" y="1457"/>
                  </a:lnTo>
                  <a:lnTo>
                    <a:pt x="359" y="1483"/>
                  </a:lnTo>
                  <a:lnTo>
                    <a:pt x="8102" y="1483"/>
                  </a:lnTo>
                  <a:lnTo>
                    <a:pt x="8178" y="1457"/>
                  </a:lnTo>
                  <a:lnTo>
                    <a:pt x="8255" y="1406"/>
                  </a:lnTo>
                  <a:lnTo>
                    <a:pt x="8332" y="1355"/>
                  </a:lnTo>
                  <a:lnTo>
                    <a:pt x="8383" y="1278"/>
                  </a:lnTo>
                  <a:lnTo>
                    <a:pt x="8434" y="1202"/>
                  </a:lnTo>
                  <a:lnTo>
                    <a:pt x="8459" y="1125"/>
                  </a:lnTo>
                  <a:lnTo>
                    <a:pt x="8459" y="1049"/>
                  </a:lnTo>
                  <a:lnTo>
                    <a:pt x="8459" y="435"/>
                  </a:lnTo>
                  <a:lnTo>
                    <a:pt x="8459" y="359"/>
                  </a:lnTo>
                  <a:lnTo>
                    <a:pt x="8434" y="256"/>
                  </a:lnTo>
                  <a:lnTo>
                    <a:pt x="8383" y="205"/>
                  </a:lnTo>
                  <a:lnTo>
                    <a:pt x="8332" y="129"/>
                  </a:lnTo>
                  <a:lnTo>
                    <a:pt x="8255" y="77"/>
                  </a:lnTo>
                  <a:lnTo>
                    <a:pt x="8178" y="26"/>
                  </a:lnTo>
                  <a:lnTo>
                    <a:pt x="8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83;p67">
              <a:extLst>
                <a:ext uri="{FF2B5EF4-FFF2-40B4-BE49-F238E27FC236}">
                  <a16:creationId xmlns:a16="http://schemas.microsoft.com/office/drawing/2014/main" id="{7E4EF858-B387-40C5-BF82-E38A054C8FB5}"/>
                </a:ext>
              </a:extLst>
            </p:cNvPr>
            <p:cNvSpPr/>
            <p:nvPr/>
          </p:nvSpPr>
          <p:spPr>
            <a:xfrm>
              <a:off x="3163450" y="2214775"/>
              <a:ext cx="446600" cy="56250"/>
            </a:xfrm>
            <a:custGeom>
              <a:avLst/>
              <a:gdLst/>
              <a:ahLst/>
              <a:cxnLst/>
              <a:rect l="l" t="t" r="r" b="b"/>
              <a:pathLst>
                <a:path w="17864" h="2250" extrusionOk="0">
                  <a:moveTo>
                    <a:pt x="8919" y="1"/>
                  </a:moveTo>
                  <a:lnTo>
                    <a:pt x="1" y="333"/>
                  </a:lnTo>
                  <a:lnTo>
                    <a:pt x="1" y="1560"/>
                  </a:lnTo>
                  <a:lnTo>
                    <a:pt x="26" y="1687"/>
                  </a:lnTo>
                  <a:lnTo>
                    <a:pt x="52" y="1815"/>
                  </a:lnTo>
                  <a:lnTo>
                    <a:pt x="129" y="1943"/>
                  </a:lnTo>
                  <a:lnTo>
                    <a:pt x="205" y="2045"/>
                  </a:lnTo>
                  <a:lnTo>
                    <a:pt x="308" y="2122"/>
                  </a:lnTo>
                  <a:lnTo>
                    <a:pt x="435" y="2198"/>
                  </a:lnTo>
                  <a:lnTo>
                    <a:pt x="563" y="2224"/>
                  </a:lnTo>
                  <a:lnTo>
                    <a:pt x="716" y="2250"/>
                  </a:lnTo>
                  <a:lnTo>
                    <a:pt x="17148" y="2250"/>
                  </a:lnTo>
                  <a:lnTo>
                    <a:pt x="17301" y="2224"/>
                  </a:lnTo>
                  <a:lnTo>
                    <a:pt x="17429" y="2198"/>
                  </a:lnTo>
                  <a:lnTo>
                    <a:pt x="17531" y="2122"/>
                  </a:lnTo>
                  <a:lnTo>
                    <a:pt x="17659" y="2045"/>
                  </a:lnTo>
                  <a:lnTo>
                    <a:pt x="17736" y="1943"/>
                  </a:lnTo>
                  <a:lnTo>
                    <a:pt x="17787" y="1815"/>
                  </a:lnTo>
                  <a:lnTo>
                    <a:pt x="17838" y="1687"/>
                  </a:lnTo>
                  <a:lnTo>
                    <a:pt x="17863" y="1560"/>
                  </a:lnTo>
                  <a:lnTo>
                    <a:pt x="17863" y="333"/>
                  </a:lnTo>
                  <a:lnTo>
                    <a:pt x="8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84;p67">
              <a:extLst>
                <a:ext uri="{FF2B5EF4-FFF2-40B4-BE49-F238E27FC236}">
                  <a16:creationId xmlns:a16="http://schemas.microsoft.com/office/drawing/2014/main" id="{AF616F43-C46D-404B-9354-71A0A35B5033}"/>
                </a:ext>
              </a:extLst>
            </p:cNvPr>
            <p:cNvSpPr/>
            <p:nvPr/>
          </p:nvSpPr>
          <p:spPr>
            <a:xfrm>
              <a:off x="3163450" y="2001400"/>
              <a:ext cx="446600" cy="221725"/>
            </a:xfrm>
            <a:custGeom>
              <a:avLst/>
              <a:gdLst/>
              <a:ahLst/>
              <a:cxnLst/>
              <a:rect l="l" t="t" r="r" b="b"/>
              <a:pathLst>
                <a:path w="17864" h="8869" extrusionOk="0">
                  <a:moveTo>
                    <a:pt x="716" y="1"/>
                  </a:moveTo>
                  <a:lnTo>
                    <a:pt x="563" y="26"/>
                  </a:lnTo>
                  <a:lnTo>
                    <a:pt x="435" y="52"/>
                  </a:lnTo>
                  <a:lnTo>
                    <a:pt x="308" y="128"/>
                  </a:lnTo>
                  <a:lnTo>
                    <a:pt x="205" y="205"/>
                  </a:lnTo>
                  <a:lnTo>
                    <a:pt x="129" y="307"/>
                  </a:lnTo>
                  <a:lnTo>
                    <a:pt x="52" y="435"/>
                  </a:lnTo>
                  <a:lnTo>
                    <a:pt x="26" y="563"/>
                  </a:lnTo>
                  <a:lnTo>
                    <a:pt x="1" y="691"/>
                  </a:lnTo>
                  <a:lnTo>
                    <a:pt x="1" y="8868"/>
                  </a:lnTo>
                  <a:lnTo>
                    <a:pt x="17863" y="8868"/>
                  </a:lnTo>
                  <a:lnTo>
                    <a:pt x="17863" y="691"/>
                  </a:lnTo>
                  <a:lnTo>
                    <a:pt x="17838" y="563"/>
                  </a:lnTo>
                  <a:lnTo>
                    <a:pt x="17787" y="435"/>
                  </a:lnTo>
                  <a:lnTo>
                    <a:pt x="17736" y="307"/>
                  </a:lnTo>
                  <a:lnTo>
                    <a:pt x="17659" y="205"/>
                  </a:lnTo>
                  <a:lnTo>
                    <a:pt x="17531" y="128"/>
                  </a:lnTo>
                  <a:lnTo>
                    <a:pt x="17429" y="52"/>
                  </a:lnTo>
                  <a:lnTo>
                    <a:pt x="17301" y="26"/>
                  </a:lnTo>
                  <a:lnTo>
                    <a:pt x="17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85;p67">
              <a:extLst>
                <a:ext uri="{FF2B5EF4-FFF2-40B4-BE49-F238E27FC236}">
                  <a16:creationId xmlns:a16="http://schemas.microsoft.com/office/drawing/2014/main" id="{76D20888-3828-431C-86A6-3D042F42D2C0}"/>
                </a:ext>
              </a:extLst>
            </p:cNvPr>
            <p:cNvSpPr/>
            <p:nvPr/>
          </p:nvSpPr>
          <p:spPr>
            <a:xfrm>
              <a:off x="3163450" y="1984800"/>
              <a:ext cx="446600" cy="37075"/>
            </a:xfrm>
            <a:custGeom>
              <a:avLst/>
              <a:gdLst/>
              <a:ahLst/>
              <a:cxnLst/>
              <a:rect l="l" t="t" r="r" b="b"/>
              <a:pathLst>
                <a:path w="17864" h="1483" extrusionOk="0">
                  <a:moveTo>
                    <a:pt x="716" y="0"/>
                  </a:moveTo>
                  <a:lnTo>
                    <a:pt x="563" y="26"/>
                  </a:lnTo>
                  <a:lnTo>
                    <a:pt x="435" y="51"/>
                  </a:lnTo>
                  <a:lnTo>
                    <a:pt x="308" y="128"/>
                  </a:lnTo>
                  <a:lnTo>
                    <a:pt x="205" y="205"/>
                  </a:lnTo>
                  <a:lnTo>
                    <a:pt x="129" y="307"/>
                  </a:lnTo>
                  <a:lnTo>
                    <a:pt x="52" y="435"/>
                  </a:lnTo>
                  <a:lnTo>
                    <a:pt x="26" y="562"/>
                  </a:lnTo>
                  <a:lnTo>
                    <a:pt x="1" y="716"/>
                  </a:lnTo>
                  <a:lnTo>
                    <a:pt x="1" y="1482"/>
                  </a:lnTo>
                  <a:lnTo>
                    <a:pt x="17863" y="1482"/>
                  </a:lnTo>
                  <a:lnTo>
                    <a:pt x="17863" y="716"/>
                  </a:lnTo>
                  <a:lnTo>
                    <a:pt x="17838" y="562"/>
                  </a:lnTo>
                  <a:lnTo>
                    <a:pt x="17787" y="435"/>
                  </a:lnTo>
                  <a:lnTo>
                    <a:pt x="17736" y="307"/>
                  </a:lnTo>
                  <a:lnTo>
                    <a:pt x="17659" y="205"/>
                  </a:lnTo>
                  <a:lnTo>
                    <a:pt x="17531" y="128"/>
                  </a:lnTo>
                  <a:lnTo>
                    <a:pt x="17429" y="51"/>
                  </a:lnTo>
                  <a:lnTo>
                    <a:pt x="17301" y="26"/>
                  </a:lnTo>
                  <a:lnTo>
                    <a:pt x="17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86;p67">
              <a:extLst>
                <a:ext uri="{FF2B5EF4-FFF2-40B4-BE49-F238E27FC236}">
                  <a16:creationId xmlns:a16="http://schemas.microsoft.com/office/drawing/2014/main" id="{E8213E14-AB2A-4B79-BA2D-2E03BCCBAB13}"/>
                </a:ext>
              </a:extLst>
            </p:cNvPr>
            <p:cNvSpPr/>
            <p:nvPr/>
          </p:nvSpPr>
          <p:spPr>
            <a:xfrm>
              <a:off x="3215200" y="2054425"/>
              <a:ext cx="138675" cy="32600"/>
            </a:xfrm>
            <a:custGeom>
              <a:avLst/>
              <a:gdLst/>
              <a:ahLst/>
              <a:cxnLst/>
              <a:rect l="l" t="t" r="r" b="b"/>
              <a:pathLst>
                <a:path w="5547" h="1304" extrusionOk="0">
                  <a:moveTo>
                    <a:pt x="307" y="1"/>
                  </a:moveTo>
                  <a:lnTo>
                    <a:pt x="231" y="26"/>
                  </a:lnTo>
                  <a:lnTo>
                    <a:pt x="103" y="103"/>
                  </a:lnTo>
                  <a:lnTo>
                    <a:pt x="26" y="231"/>
                  </a:lnTo>
                  <a:lnTo>
                    <a:pt x="1" y="307"/>
                  </a:lnTo>
                  <a:lnTo>
                    <a:pt x="1" y="384"/>
                  </a:lnTo>
                  <a:lnTo>
                    <a:pt x="1" y="895"/>
                  </a:lnTo>
                  <a:lnTo>
                    <a:pt x="1" y="997"/>
                  </a:lnTo>
                  <a:lnTo>
                    <a:pt x="26" y="1048"/>
                  </a:lnTo>
                  <a:lnTo>
                    <a:pt x="103" y="1176"/>
                  </a:lnTo>
                  <a:lnTo>
                    <a:pt x="231" y="1253"/>
                  </a:lnTo>
                  <a:lnTo>
                    <a:pt x="307" y="1278"/>
                  </a:lnTo>
                  <a:lnTo>
                    <a:pt x="384" y="1304"/>
                  </a:lnTo>
                  <a:lnTo>
                    <a:pt x="5163" y="1304"/>
                  </a:lnTo>
                  <a:lnTo>
                    <a:pt x="5239" y="1278"/>
                  </a:lnTo>
                  <a:lnTo>
                    <a:pt x="5316" y="1253"/>
                  </a:lnTo>
                  <a:lnTo>
                    <a:pt x="5444" y="1176"/>
                  </a:lnTo>
                  <a:lnTo>
                    <a:pt x="5521" y="1048"/>
                  </a:lnTo>
                  <a:lnTo>
                    <a:pt x="5546" y="997"/>
                  </a:lnTo>
                  <a:lnTo>
                    <a:pt x="5546" y="895"/>
                  </a:lnTo>
                  <a:lnTo>
                    <a:pt x="5546" y="384"/>
                  </a:lnTo>
                  <a:lnTo>
                    <a:pt x="5546" y="307"/>
                  </a:lnTo>
                  <a:lnTo>
                    <a:pt x="5521" y="231"/>
                  </a:lnTo>
                  <a:lnTo>
                    <a:pt x="5444" y="103"/>
                  </a:lnTo>
                  <a:lnTo>
                    <a:pt x="5316" y="26"/>
                  </a:lnTo>
                  <a:lnTo>
                    <a:pt x="52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87;p67">
              <a:extLst>
                <a:ext uri="{FF2B5EF4-FFF2-40B4-BE49-F238E27FC236}">
                  <a16:creationId xmlns:a16="http://schemas.microsoft.com/office/drawing/2014/main" id="{377E1673-AFFC-49C7-AD0C-4000EEEDEB01}"/>
                </a:ext>
              </a:extLst>
            </p:cNvPr>
            <p:cNvSpPr/>
            <p:nvPr/>
          </p:nvSpPr>
          <p:spPr>
            <a:xfrm>
              <a:off x="3318700" y="2054425"/>
              <a:ext cx="35175" cy="32600"/>
            </a:xfrm>
            <a:custGeom>
              <a:avLst/>
              <a:gdLst/>
              <a:ahLst/>
              <a:cxnLst/>
              <a:rect l="l" t="t" r="r" b="b"/>
              <a:pathLst>
                <a:path w="1407" h="1304" extrusionOk="0">
                  <a:moveTo>
                    <a:pt x="1" y="1"/>
                  </a:moveTo>
                  <a:lnTo>
                    <a:pt x="154" y="26"/>
                  </a:lnTo>
                  <a:lnTo>
                    <a:pt x="256" y="103"/>
                  </a:lnTo>
                  <a:lnTo>
                    <a:pt x="333" y="205"/>
                  </a:lnTo>
                  <a:lnTo>
                    <a:pt x="358" y="358"/>
                  </a:lnTo>
                  <a:lnTo>
                    <a:pt x="358" y="946"/>
                  </a:lnTo>
                  <a:lnTo>
                    <a:pt x="333" y="1074"/>
                  </a:lnTo>
                  <a:lnTo>
                    <a:pt x="256" y="1202"/>
                  </a:lnTo>
                  <a:lnTo>
                    <a:pt x="154" y="1278"/>
                  </a:lnTo>
                  <a:lnTo>
                    <a:pt x="1" y="1304"/>
                  </a:lnTo>
                  <a:lnTo>
                    <a:pt x="1023" y="1304"/>
                  </a:lnTo>
                  <a:lnTo>
                    <a:pt x="1099" y="1278"/>
                  </a:lnTo>
                  <a:lnTo>
                    <a:pt x="1176" y="1253"/>
                  </a:lnTo>
                  <a:lnTo>
                    <a:pt x="1304" y="1176"/>
                  </a:lnTo>
                  <a:lnTo>
                    <a:pt x="1381" y="1048"/>
                  </a:lnTo>
                  <a:lnTo>
                    <a:pt x="1406" y="997"/>
                  </a:lnTo>
                  <a:lnTo>
                    <a:pt x="1406" y="895"/>
                  </a:lnTo>
                  <a:lnTo>
                    <a:pt x="1406" y="384"/>
                  </a:lnTo>
                  <a:lnTo>
                    <a:pt x="1406" y="307"/>
                  </a:lnTo>
                  <a:lnTo>
                    <a:pt x="1381" y="231"/>
                  </a:lnTo>
                  <a:lnTo>
                    <a:pt x="1304" y="103"/>
                  </a:lnTo>
                  <a:lnTo>
                    <a:pt x="1176" y="26"/>
                  </a:lnTo>
                  <a:lnTo>
                    <a:pt x="109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88;p67">
              <a:extLst>
                <a:ext uri="{FF2B5EF4-FFF2-40B4-BE49-F238E27FC236}">
                  <a16:creationId xmlns:a16="http://schemas.microsoft.com/office/drawing/2014/main" id="{DC018983-1DF6-4076-8C24-6D760ECD7534}"/>
                </a:ext>
              </a:extLst>
            </p:cNvPr>
            <p:cNvSpPr/>
            <p:nvPr/>
          </p:nvSpPr>
          <p:spPr>
            <a:xfrm>
              <a:off x="3533350" y="1996925"/>
              <a:ext cx="13450" cy="13450"/>
            </a:xfrm>
            <a:custGeom>
              <a:avLst/>
              <a:gdLst/>
              <a:ahLst/>
              <a:cxnLst/>
              <a:rect l="l" t="t" r="r" b="b"/>
              <a:pathLst>
                <a:path w="538" h="538" extrusionOk="0">
                  <a:moveTo>
                    <a:pt x="256" y="1"/>
                  </a:moveTo>
                  <a:lnTo>
                    <a:pt x="154" y="26"/>
                  </a:lnTo>
                  <a:lnTo>
                    <a:pt x="78" y="77"/>
                  </a:lnTo>
                  <a:lnTo>
                    <a:pt x="1" y="154"/>
                  </a:lnTo>
                  <a:lnTo>
                    <a:pt x="1" y="256"/>
                  </a:lnTo>
                  <a:lnTo>
                    <a:pt x="1" y="359"/>
                  </a:lnTo>
                  <a:lnTo>
                    <a:pt x="78" y="461"/>
                  </a:lnTo>
                  <a:lnTo>
                    <a:pt x="154" y="512"/>
                  </a:lnTo>
                  <a:lnTo>
                    <a:pt x="256" y="537"/>
                  </a:lnTo>
                  <a:lnTo>
                    <a:pt x="359" y="512"/>
                  </a:lnTo>
                  <a:lnTo>
                    <a:pt x="461" y="461"/>
                  </a:lnTo>
                  <a:lnTo>
                    <a:pt x="512" y="359"/>
                  </a:lnTo>
                  <a:lnTo>
                    <a:pt x="538" y="256"/>
                  </a:lnTo>
                  <a:lnTo>
                    <a:pt x="512" y="154"/>
                  </a:lnTo>
                  <a:lnTo>
                    <a:pt x="461"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89;p67">
              <a:extLst>
                <a:ext uri="{FF2B5EF4-FFF2-40B4-BE49-F238E27FC236}">
                  <a16:creationId xmlns:a16="http://schemas.microsoft.com/office/drawing/2014/main" id="{68B91A93-F8EB-4BFC-AB48-C88676421FFA}"/>
                </a:ext>
              </a:extLst>
            </p:cNvPr>
            <p:cNvSpPr/>
            <p:nvPr/>
          </p:nvSpPr>
          <p:spPr>
            <a:xfrm>
              <a:off x="3558925" y="1996925"/>
              <a:ext cx="13425" cy="13450"/>
            </a:xfrm>
            <a:custGeom>
              <a:avLst/>
              <a:gdLst/>
              <a:ahLst/>
              <a:cxnLst/>
              <a:rect l="l" t="t" r="r" b="b"/>
              <a:pathLst>
                <a:path w="537" h="538" extrusionOk="0">
                  <a:moveTo>
                    <a:pt x="256" y="1"/>
                  </a:moveTo>
                  <a:lnTo>
                    <a:pt x="153" y="26"/>
                  </a:lnTo>
                  <a:lnTo>
                    <a:pt x="77" y="77"/>
                  </a:lnTo>
                  <a:lnTo>
                    <a:pt x="0" y="154"/>
                  </a:lnTo>
                  <a:lnTo>
                    <a:pt x="0" y="256"/>
                  </a:lnTo>
                  <a:lnTo>
                    <a:pt x="0" y="359"/>
                  </a:lnTo>
                  <a:lnTo>
                    <a:pt x="77" y="461"/>
                  </a:lnTo>
                  <a:lnTo>
                    <a:pt x="153" y="512"/>
                  </a:lnTo>
                  <a:lnTo>
                    <a:pt x="256" y="537"/>
                  </a:lnTo>
                  <a:lnTo>
                    <a:pt x="358" y="512"/>
                  </a:lnTo>
                  <a:lnTo>
                    <a:pt x="460" y="461"/>
                  </a:lnTo>
                  <a:lnTo>
                    <a:pt x="511" y="359"/>
                  </a:lnTo>
                  <a:lnTo>
                    <a:pt x="537" y="256"/>
                  </a:lnTo>
                  <a:lnTo>
                    <a:pt x="511" y="154"/>
                  </a:lnTo>
                  <a:lnTo>
                    <a:pt x="460"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90;p67">
              <a:extLst>
                <a:ext uri="{FF2B5EF4-FFF2-40B4-BE49-F238E27FC236}">
                  <a16:creationId xmlns:a16="http://schemas.microsoft.com/office/drawing/2014/main" id="{4EE93B9E-B93C-4902-84B7-EB94A3DEBFEC}"/>
                </a:ext>
              </a:extLst>
            </p:cNvPr>
            <p:cNvSpPr/>
            <p:nvPr/>
          </p:nvSpPr>
          <p:spPr>
            <a:xfrm>
              <a:off x="3215200" y="2118950"/>
              <a:ext cx="93300" cy="13450"/>
            </a:xfrm>
            <a:custGeom>
              <a:avLst/>
              <a:gdLst/>
              <a:ahLst/>
              <a:cxnLst/>
              <a:rect l="l" t="t" r="r" b="b"/>
              <a:pathLst>
                <a:path w="3732" h="538" extrusionOk="0">
                  <a:moveTo>
                    <a:pt x="256" y="1"/>
                  </a:moveTo>
                  <a:lnTo>
                    <a:pt x="154" y="26"/>
                  </a:lnTo>
                  <a:lnTo>
                    <a:pt x="77" y="77"/>
                  </a:lnTo>
                  <a:lnTo>
                    <a:pt x="1" y="154"/>
                  </a:lnTo>
                  <a:lnTo>
                    <a:pt x="1" y="282"/>
                  </a:lnTo>
                  <a:lnTo>
                    <a:pt x="1" y="384"/>
                  </a:lnTo>
                  <a:lnTo>
                    <a:pt x="77" y="461"/>
                  </a:lnTo>
                  <a:lnTo>
                    <a:pt x="154" y="512"/>
                  </a:lnTo>
                  <a:lnTo>
                    <a:pt x="256" y="537"/>
                  </a:lnTo>
                  <a:lnTo>
                    <a:pt x="3451" y="537"/>
                  </a:lnTo>
                  <a:lnTo>
                    <a:pt x="3553" y="512"/>
                  </a:lnTo>
                  <a:lnTo>
                    <a:pt x="3655" y="461"/>
                  </a:lnTo>
                  <a:lnTo>
                    <a:pt x="3706" y="384"/>
                  </a:lnTo>
                  <a:lnTo>
                    <a:pt x="3732" y="282"/>
                  </a:lnTo>
                  <a:lnTo>
                    <a:pt x="3706" y="154"/>
                  </a:lnTo>
                  <a:lnTo>
                    <a:pt x="3655" y="77"/>
                  </a:lnTo>
                  <a:lnTo>
                    <a:pt x="3553" y="26"/>
                  </a:lnTo>
                  <a:lnTo>
                    <a:pt x="3451"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91;p67">
              <a:extLst>
                <a:ext uri="{FF2B5EF4-FFF2-40B4-BE49-F238E27FC236}">
                  <a16:creationId xmlns:a16="http://schemas.microsoft.com/office/drawing/2014/main" id="{DCE45493-92D6-401A-B440-C36AC962336B}"/>
                </a:ext>
              </a:extLst>
            </p:cNvPr>
            <p:cNvSpPr/>
            <p:nvPr/>
          </p:nvSpPr>
          <p:spPr>
            <a:xfrm>
              <a:off x="3215200" y="2151525"/>
              <a:ext cx="145700" cy="13450"/>
            </a:xfrm>
            <a:custGeom>
              <a:avLst/>
              <a:gdLst/>
              <a:ahLst/>
              <a:cxnLst/>
              <a:rect l="l" t="t" r="r" b="b"/>
              <a:pathLst>
                <a:path w="5828" h="538" extrusionOk="0">
                  <a:moveTo>
                    <a:pt x="256" y="1"/>
                  </a:moveTo>
                  <a:lnTo>
                    <a:pt x="154" y="26"/>
                  </a:lnTo>
                  <a:lnTo>
                    <a:pt x="77" y="78"/>
                  </a:lnTo>
                  <a:lnTo>
                    <a:pt x="1" y="154"/>
                  </a:lnTo>
                  <a:lnTo>
                    <a:pt x="1" y="256"/>
                  </a:lnTo>
                  <a:lnTo>
                    <a:pt x="1" y="359"/>
                  </a:lnTo>
                  <a:lnTo>
                    <a:pt x="77" y="461"/>
                  </a:lnTo>
                  <a:lnTo>
                    <a:pt x="154" y="512"/>
                  </a:lnTo>
                  <a:lnTo>
                    <a:pt x="256" y="538"/>
                  </a:lnTo>
                  <a:lnTo>
                    <a:pt x="5546" y="538"/>
                  </a:lnTo>
                  <a:lnTo>
                    <a:pt x="5648" y="512"/>
                  </a:lnTo>
                  <a:lnTo>
                    <a:pt x="5751" y="461"/>
                  </a:lnTo>
                  <a:lnTo>
                    <a:pt x="5802" y="359"/>
                  </a:lnTo>
                  <a:lnTo>
                    <a:pt x="5827" y="256"/>
                  </a:lnTo>
                  <a:lnTo>
                    <a:pt x="5802" y="154"/>
                  </a:lnTo>
                  <a:lnTo>
                    <a:pt x="5751" y="78"/>
                  </a:lnTo>
                  <a:lnTo>
                    <a:pt x="5648" y="26"/>
                  </a:lnTo>
                  <a:lnTo>
                    <a:pt x="5546"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92;p67">
              <a:extLst>
                <a:ext uri="{FF2B5EF4-FFF2-40B4-BE49-F238E27FC236}">
                  <a16:creationId xmlns:a16="http://schemas.microsoft.com/office/drawing/2014/main" id="{012B56BB-87F4-4950-BC28-A18A982DAC34}"/>
                </a:ext>
              </a:extLst>
            </p:cNvPr>
            <p:cNvSpPr/>
            <p:nvPr/>
          </p:nvSpPr>
          <p:spPr>
            <a:xfrm>
              <a:off x="3215200" y="2184125"/>
              <a:ext cx="145700" cy="13425"/>
            </a:xfrm>
            <a:custGeom>
              <a:avLst/>
              <a:gdLst/>
              <a:ahLst/>
              <a:cxnLst/>
              <a:rect l="l" t="t" r="r" b="b"/>
              <a:pathLst>
                <a:path w="5828" h="537" extrusionOk="0">
                  <a:moveTo>
                    <a:pt x="256" y="0"/>
                  </a:moveTo>
                  <a:lnTo>
                    <a:pt x="154" y="26"/>
                  </a:lnTo>
                  <a:lnTo>
                    <a:pt x="77" y="77"/>
                  </a:lnTo>
                  <a:lnTo>
                    <a:pt x="1" y="154"/>
                  </a:lnTo>
                  <a:lnTo>
                    <a:pt x="1" y="281"/>
                  </a:lnTo>
                  <a:lnTo>
                    <a:pt x="1" y="384"/>
                  </a:lnTo>
                  <a:lnTo>
                    <a:pt x="77" y="460"/>
                  </a:lnTo>
                  <a:lnTo>
                    <a:pt x="154" y="511"/>
                  </a:lnTo>
                  <a:lnTo>
                    <a:pt x="256" y="537"/>
                  </a:lnTo>
                  <a:lnTo>
                    <a:pt x="5546" y="537"/>
                  </a:lnTo>
                  <a:lnTo>
                    <a:pt x="5648" y="511"/>
                  </a:lnTo>
                  <a:lnTo>
                    <a:pt x="5751" y="460"/>
                  </a:lnTo>
                  <a:lnTo>
                    <a:pt x="5802" y="384"/>
                  </a:lnTo>
                  <a:lnTo>
                    <a:pt x="5827" y="281"/>
                  </a:lnTo>
                  <a:lnTo>
                    <a:pt x="5802" y="154"/>
                  </a:lnTo>
                  <a:lnTo>
                    <a:pt x="5751" y="77"/>
                  </a:lnTo>
                  <a:lnTo>
                    <a:pt x="5648" y="26"/>
                  </a:lnTo>
                  <a:lnTo>
                    <a:pt x="5546"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93;p67">
              <a:extLst>
                <a:ext uri="{FF2B5EF4-FFF2-40B4-BE49-F238E27FC236}">
                  <a16:creationId xmlns:a16="http://schemas.microsoft.com/office/drawing/2014/main" id="{A5F307D0-F143-43D4-B074-BA74B08756FC}"/>
                </a:ext>
              </a:extLst>
            </p:cNvPr>
            <p:cNvSpPr/>
            <p:nvPr/>
          </p:nvSpPr>
          <p:spPr>
            <a:xfrm>
              <a:off x="3411350" y="2049950"/>
              <a:ext cx="147600" cy="147600"/>
            </a:xfrm>
            <a:custGeom>
              <a:avLst/>
              <a:gdLst/>
              <a:ahLst/>
              <a:cxnLst/>
              <a:rect l="l" t="t" r="r" b="b"/>
              <a:pathLst>
                <a:path w="5904" h="5904" extrusionOk="0">
                  <a:moveTo>
                    <a:pt x="5545" y="1"/>
                  </a:moveTo>
                  <a:lnTo>
                    <a:pt x="5443" y="77"/>
                  </a:lnTo>
                  <a:lnTo>
                    <a:pt x="77" y="5444"/>
                  </a:lnTo>
                  <a:lnTo>
                    <a:pt x="0" y="5546"/>
                  </a:lnTo>
                  <a:lnTo>
                    <a:pt x="0" y="5648"/>
                  </a:lnTo>
                  <a:lnTo>
                    <a:pt x="0" y="5751"/>
                  </a:lnTo>
                  <a:lnTo>
                    <a:pt x="77" y="5827"/>
                  </a:lnTo>
                  <a:lnTo>
                    <a:pt x="153" y="5878"/>
                  </a:lnTo>
                  <a:lnTo>
                    <a:pt x="256" y="5904"/>
                  </a:lnTo>
                  <a:lnTo>
                    <a:pt x="358" y="5878"/>
                  </a:lnTo>
                  <a:lnTo>
                    <a:pt x="460" y="5827"/>
                  </a:lnTo>
                  <a:lnTo>
                    <a:pt x="5826" y="461"/>
                  </a:lnTo>
                  <a:lnTo>
                    <a:pt x="5878" y="359"/>
                  </a:lnTo>
                  <a:lnTo>
                    <a:pt x="5903" y="256"/>
                  </a:lnTo>
                  <a:lnTo>
                    <a:pt x="5878" y="154"/>
                  </a:lnTo>
                  <a:lnTo>
                    <a:pt x="5826" y="77"/>
                  </a:lnTo>
                  <a:lnTo>
                    <a:pt x="575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94;p67">
              <a:extLst>
                <a:ext uri="{FF2B5EF4-FFF2-40B4-BE49-F238E27FC236}">
                  <a16:creationId xmlns:a16="http://schemas.microsoft.com/office/drawing/2014/main" id="{17EFF830-1D86-4253-B6B1-6DDF515905A2}"/>
                </a:ext>
              </a:extLst>
            </p:cNvPr>
            <p:cNvSpPr/>
            <p:nvPr/>
          </p:nvSpPr>
          <p:spPr>
            <a:xfrm>
              <a:off x="3411350" y="2047400"/>
              <a:ext cx="153975" cy="150150"/>
            </a:xfrm>
            <a:custGeom>
              <a:avLst/>
              <a:gdLst/>
              <a:ahLst/>
              <a:cxnLst/>
              <a:rect l="l" t="t" r="r" b="b"/>
              <a:pathLst>
                <a:path w="6159" h="6006" extrusionOk="0">
                  <a:moveTo>
                    <a:pt x="256" y="1"/>
                  </a:moveTo>
                  <a:lnTo>
                    <a:pt x="153" y="26"/>
                  </a:lnTo>
                  <a:lnTo>
                    <a:pt x="77" y="77"/>
                  </a:lnTo>
                  <a:lnTo>
                    <a:pt x="0" y="179"/>
                  </a:lnTo>
                  <a:lnTo>
                    <a:pt x="0" y="282"/>
                  </a:lnTo>
                  <a:lnTo>
                    <a:pt x="0" y="5750"/>
                  </a:lnTo>
                  <a:lnTo>
                    <a:pt x="0" y="5853"/>
                  </a:lnTo>
                  <a:lnTo>
                    <a:pt x="77" y="5929"/>
                  </a:lnTo>
                  <a:lnTo>
                    <a:pt x="153" y="5980"/>
                  </a:lnTo>
                  <a:lnTo>
                    <a:pt x="256" y="6006"/>
                  </a:lnTo>
                  <a:lnTo>
                    <a:pt x="5903" y="6006"/>
                  </a:lnTo>
                  <a:lnTo>
                    <a:pt x="6005" y="5980"/>
                  </a:lnTo>
                  <a:lnTo>
                    <a:pt x="6082" y="5929"/>
                  </a:lnTo>
                  <a:lnTo>
                    <a:pt x="6133" y="5853"/>
                  </a:lnTo>
                  <a:lnTo>
                    <a:pt x="6159" y="5750"/>
                  </a:lnTo>
                  <a:lnTo>
                    <a:pt x="6133" y="5623"/>
                  </a:lnTo>
                  <a:lnTo>
                    <a:pt x="6082" y="5546"/>
                  </a:lnTo>
                  <a:lnTo>
                    <a:pt x="6005" y="5495"/>
                  </a:lnTo>
                  <a:lnTo>
                    <a:pt x="5903" y="5469"/>
                  </a:lnTo>
                  <a:lnTo>
                    <a:pt x="537" y="5469"/>
                  </a:lnTo>
                  <a:lnTo>
                    <a:pt x="537" y="282"/>
                  </a:lnTo>
                  <a:lnTo>
                    <a:pt x="511" y="179"/>
                  </a:lnTo>
                  <a:lnTo>
                    <a:pt x="460" y="77"/>
                  </a:lnTo>
                  <a:lnTo>
                    <a:pt x="358" y="26"/>
                  </a:lnTo>
                  <a:lnTo>
                    <a:pt x="256"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95;p67">
              <a:extLst>
                <a:ext uri="{FF2B5EF4-FFF2-40B4-BE49-F238E27FC236}">
                  <a16:creationId xmlns:a16="http://schemas.microsoft.com/office/drawing/2014/main" id="{CF3A6AA5-338A-41E1-AFBD-DCD333879517}"/>
                </a:ext>
              </a:extLst>
            </p:cNvPr>
            <p:cNvSpPr/>
            <p:nvPr/>
          </p:nvSpPr>
          <p:spPr>
            <a:xfrm>
              <a:off x="3443925" y="2064650"/>
              <a:ext cx="102225" cy="97125"/>
            </a:xfrm>
            <a:custGeom>
              <a:avLst/>
              <a:gdLst/>
              <a:ahLst/>
              <a:cxnLst/>
              <a:rect l="l" t="t" r="r" b="b"/>
              <a:pathLst>
                <a:path w="4089" h="3885" extrusionOk="0">
                  <a:moveTo>
                    <a:pt x="256" y="1"/>
                  </a:moveTo>
                  <a:lnTo>
                    <a:pt x="154" y="26"/>
                  </a:lnTo>
                  <a:lnTo>
                    <a:pt x="77" y="103"/>
                  </a:lnTo>
                  <a:lnTo>
                    <a:pt x="26" y="179"/>
                  </a:lnTo>
                  <a:lnTo>
                    <a:pt x="0" y="307"/>
                  </a:lnTo>
                  <a:lnTo>
                    <a:pt x="26" y="461"/>
                  </a:lnTo>
                  <a:lnTo>
                    <a:pt x="128" y="869"/>
                  </a:lnTo>
                  <a:lnTo>
                    <a:pt x="205" y="1150"/>
                  </a:lnTo>
                  <a:lnTo>
                    <a:pt x="307" y="1432"/>
                  </a:lnTo>
                  <a:lnTo>
                    <a:pt x="460" y="1764"/>
                  </a:lnTo>
                  <a:lnTo>
                    <a:pt x="639" y="2096"/>
                  </a:lnTo>
                  <a:lnTo>
                    <a:pt x="818" y="2403"/>
                  </a:lnTo>
                  <a:lnTo>
                    <a:pt x="1074" y="2709"/>
                  </a:lnTo>
                  <a:lnTo>
                    <a:pt x="1380" y="3016"/>
                  </a:lnTo>
                  <a:lnTo>
                    <a:pt x="1534" y="3169"/>
                  </a:lnTo>
                  <a:lnTo>
                    <a:pt x="1738" y="3297"/>
                  </a:lnTo>
                  <a:lnTo>
                    <a:pt x="1917" y="3425"/>
                  </a:lnTo>
                  <a:lnTo>
                    <a:pt x="2147" y="3527"/>
                  </a:lnTo>
                  <a:lnTo>
                    <a:pt x="2377" y="3629"/>
                  </a:lnTo>
                  <a:lnTo>
                    <a:pt x="2607" y="3706"/>
                  </a:lnTo>
                  <a:lnTo>
                    <a:pt x="2888" y="3783"/>
                  </a:lnTo>
                  <a:lnTo>
                    <a:pt x="3169" y="3834"/>
                  </a:lnTo>
                  <a:lnTo>
                    <a:pt x="3450" y="3859"/>
                  </a:lnTo>
                  <a:lnTo>
                    <a:pt x="3782" y="3885"/>
                  </a:lnTo>
                  <a:lnTo>
                    <a:pt x="3808" y="3885"/>
                  </a:lnTo>
                  <a:lnTo>
                    <a:pt x="3910" y="3859"/>
                  </a:lnTo>
                  <a:lnTo>
                    <a:pt x="4012" y="3808"/>
                  </a:lnTo>
                  <a:lnTo>
                    <a:pt x="4063" y="3706"/>
                  </a:lnTo>
                  <a:lnTo>
                    <a:pt x="4089" y="3604"/>
                  </a:lnTo>
                  <a:lnTo>
                    <a:pt x="4063" y="3501"/>
                  </a:lnTo>
                  <a:lnTo>
                    <a:pt x="4012" y="3425"/>
                  </a:lnTo>
                  <a:lnTo>
                    <a:pt x="3910" y="3374"/>
                  </a:lnTo>
                  <a:lnTo>
                    <a:pt x="3808" y="3348"/>
                  </a:lnTo>
                  <a:lnTo>
                    <a:pt x="3782" y="3348"/>
                  </a:lnTo>
                  <a:lnTo>
                    <a:pt x="3348" y="3323"/>
                  </a:lnTo>
                  <a:lnTo>
                    <a:pt x="2939" y="3246"/>
                  </a:lnTo>
                  <a:lnTo>
                    <a:pt x="2556" y="3118"/>
                  </a:lnTo>
                  <a:lnTo>
                    <a:pt x="2224" y="2965"/>
                  </a:lnTo>
                  <a:lnTo>
                    <a:pt x="1891" y="2760"/>
                  </a:lnTo>
                  <a:lnTo>
                    <a:pt x="1610" y="2479"/>
                  </a:lnTo>
                  <a:lnTo>
                    <a:pt x="1329" y="2173"/>
                  </a:lnTo>
                  <a:lnTo>
                    <a:pt x="1099" y="1840"/>
                  </a:lnTo>
                  <a:lnTo>
                    <a:pt x="946" y="1534"/>
                  </a:lnTo>
                  <a:lnTo>
                    <a:pt x="818" y="1253"/>
                  </a:lnTo>
                  <a:lnTo>
                    <a:pt x="716" y="997"/>
                  </a:lnTo>
                  <a:lnTo>
                    <a:pt x="665" y="742"/>
                  </a:lnTo>
                  <a:lnTo>
                    <a:pt x="562" y="384"/>
                  </a:lnTo>
                  <a:lnTo>
                    <a:pt x="537" y="231"/>
                  </a:lnTo>
                  <a:lnTo>
                    <a:pt x="511" y="128"/>
                  </a:lnTo>
                  <a:lnTo>
                    <a:pt x="460" y="52"/>
                  </a:lnTo>
                  <a:lnTo>
                    <a:pt x="358"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076;p71">
            <a:extLst>
              <a:ext uri="{FF2B5EF4-FFF2-40B4-BE49-F238E27FC236}">
                <a16:creationId xmlns:a16="http://schemas.microsoft.com/office/drawing/2014/main" id="{D69E7D37-60F5-4564-8229-1DBBD3942FE1}"/>
              </a:ext>
            </a:extLst>
          </p:cNvPr>
          <p:cNvGrpSpPr/>
          <p:nvPr/>
        </p:nvGrpSpPr>
        <p:grpSpPr>
          <a:xfrm>
            <a:off x="7304772" y="2401893"/>
            <a:ext cx="445950" cy="446575"/>
            <a:chOff x="272600" y="3319375"/>
            <a:chExt cx="445950" cy="446575"/>
          </a:xfrm>
        </p:grpSpPr>
        <p:sp>
          <p:nvSpPr>
            <p:cNvPr id="154" name="Google Shape;3077;p71">
              <a:extLst>
                <a:ext uri="{FF2B5EF4-FFF2-40B4-BE49-F238E27FC236}">
                  <a16:creationId xmlns:a16="http://schemas.microsoft.com/office/drawing/2014/main" id="{768B4215-660A-49B5-9759-7C9F1FF4B26E}"/>
                </a:ext>
              </a:extLst>
            </p:cNvPr>
            <p:cNvSpPr/>
            <p:nvPr/>
          </p:nvSpPr>
          <p:spPr>
            <a:xfrm>
              <a:off x="279000" y="3325750"/>
              <a:ext cx="433175" cy="433175"/>
            </a:xfrm>
            <a:custGeom>
              <a:avLst/>
              <a:gdLst/>
              <a:ahLst/>
              <a:cxnLst/>
              <a:rect l="l" t="t" r="r" b="b"/>
              <a:pathLst>
                <a:path w="17327" h="17327" extrusionOk="0">
                  <a:moveTo>
                    <a:pt x="8663" y="1"/>
                  </a:moveTo>
                  <a:lnTo>
                    <a:pt x="8229" y="26"/>
                  </a:lnTo>
                  <a:lnTo>
                    <a:pt x="7795" y="52"/>
                  </a:lnTo>
                  <a:lnTo>
                    <a:pt x="7360" y="103"/>
                  </a:lnTo>
                  <a:lnTo>
                    <a:pt x="6926" y="180"/>
                  </a:lnTo>
                  <a:lnTo>
                    <a:pt x="6491" y="282"/>
                  </a:lnTo>
                  <a:lnTo>
                    <a:pt x="6082" y="410"/>
                  </a:lnTo>
                  <a:lnTo>
                    <a:pt x="5699" y="537"/>
                  </a:lnTo>
                  <a:lnTo>
                    <a:pt x="5290" y="691"/>
                  </a:lnTo>
                  <a:lnTo>
                    <a:pt x="4907" y="870"/>
                  </a:lnTo>
                  <a:lnTo>
                    <a:pt x="4549" y="1049"/>
                  </a:lnTo>
                  <a:lnTo>
                    <a:pt x="4166" y="1253"/>
                  </a:lnTo>
                  <a:lnTo>
                    <a:pt x="3834" y="1483"/>
                  </a:lnTo>
                  <a:lnTo>
                    <a:pt x="3476" y="1739"/>
                  </a:lnTo>
                  <a:lnTo>
                    <a:pt x="3169" y="1994"/>
                  </a:lnTo>
                  <a:lnTo>
                    <a:pt x="2837" y="2250"/>
                  </a:lnTo>
                  <a:lnTo>
                    <a:pt x="2530" y="2556"/>
                  </a:lnTo>
                  <a:lnTo>
                    <a:pt x="2249" y="2837"/>
                  </a:lnTo>
                  <a:lnTo>
                    <a:pt x="1994" y="3170"/>
                  </a:lnTo>
                  <a:lnTo>
                    <a:pt x="1738" y="3502"/>
                  </a:lnTo>
                  <a:lnTo>
                    <a:pt x="1483" y="3834"/>
                  </a:lnTo>
                  <a:lnTo>
                    <a:pt x="1253" y="4192"/>
                  </a:lnTo>
                  <a:lnTo>
                    <a:pt x="1048" y="4550"/>
                  </a:lnTo>
                  <a:lnTo>
                    <a:pt x="869" y="4907"/>
                  </a:lnTo>
                  <a:lnTo>
                    <a:pt x="690" y="5291"/>
                  </a:lnTo>
                  <a:lnTo>
                    <a:pt x="537" y="5699"/>
                  </a:lnTo>
                  <a:lnTo>
                    <a:pt x="384" y="6108"/>
                  </a:lnTo>
                  <a:lnTo>
                    <a:pt x="282" y="6517"/>
                  </a:lnTo>
                  <a:lnTo>
                    <a:pt x="179" y="6926"/>
                  </a:lnTo>
                  <a:lnTo>
                    <a:pt x="103" y="7361"/>
                  </a:lnTo>
                  <a:lnTo>
                    <a:pt x="52" y="7795"/>
                  </a:lnTo>
                  <a:lnTo>
                    <a:pt x="26" y="8229"/>
                  </a:lnTo>
                  <a:lnTo>
                    <a:pt x="0" y="8664"/>
                  </a:lnTo>
                  <a:lnTo>
                    <a:pt x="26" y="9124"/>
                  </a:lnTo>
                  <a:lnTo>
                    <a:pt x="52" y="9558"/>
                  </a:lnTo>
                  <a:lnTo>
                    <a:pt x="103" y="9993"/>
                  </a:lnTo>
                  <a:lnTo>
                    <a:pt x="179" y="10427"/>
                  </a:lnTo>
                  <a:lnTo>
                    <a:pt x="282" y="10836"/>
                  </a:lnTo>
                  <a:lnTo>
                    <a:pt x="384" y="11245"/>
                  </a:lnTo>
                  <a:lnTo>
                    <a:pt x="537" y="11654"/>
                  </a:lnTo>
                  <a:lnTo>
                    <a:pt x="690" y="12037"/>
                  </a:lnTo>
                  <a:lnTo>
                    <a:pt x="869" y="12420"/>
                  </a:lnTo>
                  <a:lnTo>
                    <a:pt x="1048" y="12804"/>
                  </a:lnTo>
                  <a:lnTo>
                    <a:pt x="1253" y="13161"/>
                  </a:lnTo>
                  <a:lnTo>
                    <a:pt x="1483" y="13519"/>
                  </a:lnTo>
                  <a:lnTo>
                    <a:pt x="1738" y="13851"/>
                  </a:lnTo>
                  <a:lnTo>
                    <a:pt x="1994" y="14184"/>
                  </a:lnTo>
                  <a:lnTo>
                    <a:pt x="2249" y="14490"/>
                  </a:lnTo>
                  <a:lnTo>
                    <a:pt x="2530" y="14797"/>
                  </a:lnTo>
                  <a:lnTo>
                    <a:pt x="2837" y="15078"/>
                  </a:lnTo>
                  <a:lnTo>
                    <a:pt x="3169" y="15359"/>
                  </a:lnTo>
                  <a:lnTo>
                    <a:pt x="3476" y="15615"/>
                  </a:lnTo>
                  <a:lnTo>
                    <a:pt x="3834" y="15845"/>
                  </a:lnTo>
                  <a:lnTo>
                    <a:pt x="4166" y="16075"/>
                  </a:lnTo>
                  <a:lnTo>
                    <a:pt x="4549" y="16279"/>
                  </a:lnTo>
                  <a:lnTo>
                    <a:pt x="4907" y="16483"/>
                  </a:lnTo>
                  <a:lnTo>
                    <a:pt x="5290" y="16662"/>
                  </a:lnTo>
                  <a:lnTo>
                    <a:pt x="5699" y="16816"/>
                  </a:lnTo>
                  <a:lnTo>
                    <a:pt x="6082" y="16943"/>
                  </a:lnTo>
                  <a:lnTo>
                    <a:pt x="6491" y="17071"/>
                  </a:lnTo>
                  <a:lnTo>
                    <a:pt x="6926" y="17148"/>
                  </a:lnTo>
                  <a:lnTo>
                    <a:pt x="7360" y="17224"/>
                  </a:lnTo>
                  <a:lnTo>
                    <a:pt x="7795" y="17301"/>
                  </a:lnTo>
                  <a:lnTo>
                    <a:pt x="8229" y="17327"/>
                  </a:lnTo>
                  <a:lnTo>
                    <a:pt x="9123" y="17327"/>
                  </a:lnTo>
                  <a:lnTo>
                    <a:pt x="9558" y="17301"/>
                  </a:lnTo>
                  <a:lnTo>
                    <a:pt x="9992" y="17224"/>
                  </a:lnTo>
                  <a:lnTo>
                    <a:pt x="10401" y="17148"/>
                  </a:lnTo>
                  <a:lnTo>
                    <a:pt x="10836" y="17071"/>
                  </a:lnTo>
                  <a:lnTo>
                    <a:pt x="11244" y="16943"/>
                  </a:lnTo>
                  <a:lnTo>
                    <a:pt x="11653" y="16816"/>
                  </a:lnTo>
                  <a:lnTo>
                    <a:pt x="12037" y="16662"/>
                  </a:lnTo>
                  <a:lnTo>
                    <a:pt x="12420" y="16483"/>
                  </a:lnTo>
                  <a:lnTo>
                    <a:pt x="12803" y="16279"/>
                  </a:lnTo>
                  <a:lnTo>
                    <a:pt x="13161" y="16075"/>
                  </a:lnTo>
                  <a:lnTo>
                    <a:pt x="13519" y="15845"/>
                  </a:lnTo>
                  <a:lnTo>
                    <a:pt x="13851" y="15615"/>
                  </a:lnTo>
                  <a:lnTo>
                    <a:pt x="14183" y="15359"/>
                  </a:lnTo>
                  <a:lnTo>
                    <a:pt x="14490" y="15078"/>
                  </a:lnTo>
                  <a:lnTo>
                    <a:pt x="14797" y="14797"/>
                  </a:lnTo>
                  <a:lnTo>
                    <a:pt x="15078" y="14490"/>
                  </a:lnTo>
                  <a:lnTo>
                    <a:pt x="15359" y="14184"/>
                  </a:lnTo>
                  <a:lnTo>
                    <a:pt x="15614" y="13851"/>
                  </a:lnTo>
                  <a:lnTo>
                    <a:pt x="15844" y="13519"/>
                  </a:lnTo>
                  <a:lnTo>
                    <a:pt x="16074" y="13161"/>
                  </a:lnTo>
                  <a:lnTo>
                    <a:pt x="16279" y="12804"/>
                  </a:lnTo>
                  <a:lnTo>
                    <a:pt x="16483" y="12420"/>
                  </a:lnTo>
                  <a:lnTo>
                    <a:pt x="16662" y="12037"/>
                  </a:lnTo>
                  <a:lnTo>
                    <a:pt x="16815" y="11654"/>
                  </a:lnTo>
                  <a:lnTo>
                    <a:pt x="16943" y="11245"/>
                  </a:lnTo>
                  <a:lnTo>
                    <a:pt x="17045" y="10836"/>
                  </a:lnTo>
                  <a:lnTo>
                    <a:pt x="17148" y="10427"/>
                  </a:lnTo>
                  <a:lnTo>
                    <a:pt x="17224" y="9993"/>
                  </a:lnTo>
                  <a:lnTo>
                    <a:pt x="17275" y="9558"/>
                  </a:lnTo>
                  <a:lnTo>
                    <a:pt x="17326" y="9124"/>
                  </a:lnTo>
                  <a:lnTo>
                    <a:pt x="17326" y="8664"/>
                  </a:lnTo>
                  <a:lnTo>
                    <a:pt x="17326" y="8229"/>
                  </a:lnTo>
                  <a:lnTo>
                    <a:pt x="17275" y="7795"/>
                  </a:lnTo>
                  <a:lnTo>
                    <a:pt x="17224" y="7361"/>
                  </a:lnTo>
                  <a:lnTo>
                    <a:pt x="17148" y="6926"/>
                  </a:lnTo>
                  <a:lnTo>
                    <a:pt x="17045" y="6517"/>
                  </a:lnTo>
                  <a:lnTo>
                    <a:pt x="16943" y="6108"/>
                  </a:lnTo>
                  <a:lnTo>
                    <a:pt x="16815" y="5699"/>
                  </a:lnTo>
                  <a:lnTo>
                    <a:pt x="16662" y="5291"/>
                  </a:lnTo>
                  <a:lnTo>
                    <a:pt x="16483" y="4907"/>
                  </a:lnTo>
                  <a:lnTo>
                    <a:pt x="16279" y="4550"/>
                  </a:lnTo>
                  <a:lnTo>
                    <a:pt x="16074" y="4192"/>
                  </a:lnTo>
                  <a:lnTo>
                    <a:pt x="15844" y="3834"/>
                  </a:lnTo>
                  <a:lnTo>
                    <a:pt x="15614" y="3502"/>
                  </a:lnTo>
                  <a:lnTo>
                    <a:pt x="15359" y="3170"/>
                  </a:lnTo>
                  <a:lnTo>
                    <a:pt x="15078" y="2837"/>
                  </a:lnTo>
                  <a:lnTo>
                    <a:pt x="14797" y="2556"/>
                  </a:lnTo>
                  <a:lnTo>
                    <a:pt x="14490" y="2250"/>
                  </a:lnTo>
                  <a:lnTo>
                    <a:pt x="14183" y="1994"/>
                  </a:lnTo>
                  <a:lnTo>
                    <a:pt x="13851" y="1739"/>
                  </a:lnTo>
                  <a:lnTo>
                    <a:pt x="13519" y="1483"/>
                  </a:lnTo>
                  <a:lnTo>
                    <a:pt x="13161" y="1253"/>
                  </a:lnTo>
                  <a:lnTo>
                    <a:pt x="12803" y="1049"/>
                  </a:lnTo>
                  <a:lnTo>
                    <a:pt x="12420" y="870"/>
                  </a:lnTo>
                  <a:lnTo>
                    <a:pt x="12037" y="691"/>
                  </a:lnTo>
                  <a:lnTo>
                    <a:pt x="11653" y="537"/>
                  </a:lnTo>
                  <a:lnTo>
                    <a:pt x="11244" y="410"/>
                  </a:lnTo>
                  <a:lnTo>
                    <a:pt x="10836" y="282"/>
                  </a:lnTo>
                  <a:lnTo>
                    <a:pt x="10401" y="180"/>
                  </a:lnTo>
                  <a:lnTo>
                    <a:pt x="9992" y="103"/>
                  </a:lnTo>
                  <a:lnTo>
                    <a:pt x="9558" y="52"/>
                  </a:lnTo>
                  <a:lnTo>
                    <a:pt x="9123" y="26"/>
                  </a:lnTo>
                  <a:lnTo>
                    <a:pt x="866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8;p71">
              <a:extLst>
                <a:ext uri="{FF2B5EF4-FFF2-40B4-BE49-F238E27FC236}">
                  <a16:creationId xmlns:a16="http://schemas.microsoft.com/office/drawing/2014/main" id="{4021CC28-B656-4ED2-8D4A-58F6AFD2FD8C}"/>
                </a:ext>
              </a:extLst>
            </p:cNvPr>
            <p:cNvSpPr/>
            <p:nvPr/>
          </p:nvSpPr>
          <p:spPr>
            <a:xfrm>
              <a:off x="479600" y="3325750"/>
              <a:ext cx="232575" cy="433175"/>
            </a:xfrm>
            <a:custGeom>
              <a:avLst/>
              <a:gdLst/>
              <a:ahLst/>
              <a:cxnLst/>
              <a:rect l="l" t="t" r="r" b="b"/>
              <a:pathLst>
                <a:path w="9303" h="17327" extrusionOk="0">
                  <a:moveTo>
                    <a:pt x="639" y="1"/>
                  </a:moveTo>
                  <a:lnTo>
                    <a:pt x="1" y="26"/>
                  </a:lnTo>
                  <a:lnTo>
                    <a:pt x="409" y="78"/>
                  </a:lnTo>
                  <a:lnTo>
                    <a:pt x="818" y="129"/>
                  </a:lnTo>
                  <a:lnTo>
                    <a:pt x="1227" y="205"/>
                  </a:lnTo>
                  <a:lnTo>
                    <a:pt x="1611" y="308"/>
                  </a:lnTo>
                  <a:lnTo>
                    <a:pt x="2019" y="435"/>
                  </a:lnTo>
                  <a:lnTo>
                    <a:pt x="2403" y="563"/>
                  </a:lnTo>
                  <a:lnTo>
                    <a:pt x="2760" y="716"/>
                  </a:lnTo>
                  <a:lnTo>
                    <a:pt x="3144" y="895"/>
                  </a:lnTo>
                  <a:lnTo>
                    <a:pt x="3476" y="1074"/>
                  </a:lnTo>
                  <a:lnTo>
                    <a:pt x="3834" y="1279"/>
                  </a:lnTo>
                  <a:lnTo>
                    <a:pt x="4166" y="1483"/>
                  </a:lnTo>
                  <a:lnTo>
                    <a:pt x="4498" y="1713"/>
                  </a:lnTo>
                  <a:lnTo>
                    <a:pt x="4805" y="1943"/>
                  </a:lnTo>
                  <a:lnTo>
                    <a:pt x="5111" y="2224"/>
                  </a:lnTo>
                  <a:lnTo>
                    <a:pt x="5393" y="2480"/>
                  </a:lnTo>
                  <a:lnTo>
                    <a:pt x="5674" y="2761"/>
                  </a:lnTo>
                  <a:lnTo>
                    <a:pt x="5929" y="3067"/>
                  </a:lnTo>
                  <a:lnTo>
                    <a:pt x="6185" y="3374"/>
                  </a:lnTo>
                  <a:lnTo>
                    <a:pt x="6415" y="3681"/>
                  </a:lnTo>
                  <a:lnTo>
                    <a:pt x="6645" y="4013"/>
                  </a:lnTo>
                  <a:lnTo>
                    <a:pt x="6849" y="4371"/>
                  </a:lnTo>
                  <a:lnTo>
                    <a:pt x="7054" y="4703"/>
                  </a:lnTo>
                  <a:lnTo>
                    <a:pt x="7233" y="5086"/>
                  </a:lnTo>
                  <a:lnTo>
                    <a:pt x="7386" y="5444"/>
                  </a:lnTo>
                  <a:lnTo>
                    <a:pt x="7514" y="5827"/>
                  </a:lnTo>
                  <a:lnTo>
                    <a:pt x="7641" y="6211"/>
                  </a:lnTo>
                  <a:lnTo>
                    <a:pt x="7744" y="6594"/>
                  </a:lnTo>
                  <a:lnTo>
                    <a:pt x="7846" y="7003"/>
                  </a:lnTo>
                  <a:lnTo>
                    <a:pt x="7897" y="7412"/>
                  </a:lnTo>
                  <a:lnTo>
                    <a:pt x="7948" y="7820"/>
                  </a:lnTo>
                  <a:lnTo>
                    <a:pt x="7999" y="8255"/>
                  </a:lnTo>
                  <a:lnTo>
                    <a:pt x="7999" y="8664"/>
                  </a:lnTo>
                  <a:lnTo>
                    <a:pt x="7999" y="9098"/>
                  </a:lnTo>
                  <a:lnTo>
                    <a:pt x="7948" y="9507"/>
                  </a:lnTo>
                  <a:lnTo>
                    <a:pt x="7897" y="9942"/>
                  </a:lnTo>
                  <a:lnTo>
                    <a:pt x="7846" y="10350"/>
                  </a:lnTo>
                  <a:lnTo>
                    <a:pt x="7744" y="10734"/>
                  </a:lnTo>
                  <a:lnTo>
                    <a:pt x="7641" y="11143"/>
                  </a:lnTo>
                  <a:lnTo>
                    <a:pt x="7514" y="11526"/>
                  </a:lnTo>
                  <a:lnTo>
                    <a:pt x="7386" y="11909"/>
                  </a:lnTo>
                  <a:lnTo>
                    <a:pt x="7233" y="12267"/>
                  </a:lnTo>
                  <a:lnTo>
                    <a:pt x="7054" y="12625"/>
                  </a:lnTo>
                  <a:lnTo>
                    <a:pt x="6849" y="12982"/>
                  </a:lnTo>
                  <a:lnTo>
                    <a:pt x="6645" y="13315"/>
                  </a:lnTo>
                  <a:lnTo>
                    <a:pt x="6415" y="13647"/>
                  </a:lnTo>
                  <a:lnTo>
                    <a:pt x="6185" y="13979"/>
                  </a:lnTo>
                  <a:lnTo>
                    <a:pt x="5929" y="14286"/>
                  </a:lnTo>
                  <a:lnTo>
                    <a:pt x="5674" y="14567"/>
                  </a:lnTo>
                  <a:lnTo>
                    <a:pt x="5393" y="14873"/>
                  </a:lnTo>
                  <a:lnTo>
                    <a:pt x="5111" y="15129"/>
                  </a:lnTo>
                  <a:lnTo>
                    <a:pt x="4805" y="15385"/>
                  </a:lnTo>
                  <a:lnTo>
                    <a:pt x="4498" y="15640"/>
                  </a:lnTo>
                  <a:lnTo>
                    <a:pt x="4166" y="15870"/>
                  </a:lnTo>
                  <a:lnTo>
                    <a:pt x="3834" y="16075"/>
                  </a:lnTo>
                  <a:lnTo>
                    <a:pt x="3476" y="16279"/>
                  </a:lnTo>
                  <a:lnTo>
                    <a:pt x="3144" y="16458"/>
                  </a:lnTo>
                  <a:lnTo>
                    <a:pt x="2760" y="16637"/>
                  </a:lnTo>
                  <a:lnTo>
                    <a:pt x="2403" y="16790"/>
                  </a:lnTo>
                  <a:lnTo>
                    <a:pt x="2019" y="16918"/>
                  </a:lnTo>
                  <a:lnTo>
                    <a:pt x="1611" y="17020"/>
                  </a:lnTo>
                  <a:lnTo>
                    <a:pt x="1227" y="17122"/>
                  </a:lnTo>
                  <a:lnTo>
                    <a:pt x="818" y="17199"/>
                  </a:lnTo>
                  <a:lnTo>
                    <a:pt x="409" y="17276"/>
                  </a:lnTo>
                  <a:lnTo>
                    <a:pt x="1" y="17301"/>
                  </a:lnTo>
                  <a:lnTo>
                    <a:pt x="639" y="17327"/>
                  </a:lnTo>
                  <a:lnTo>
                    <a:pt x="1099" y="17327"/>
                  </a:lnTo>
                  <a:lnTo>
                    <a:pt x="1534" y="17301"/>
                  </a:lnTo>
                  <a:lnTo>
                    <a:pt x="1968" y="17224"/>
                  </a:lnTo>
                  <a:lnTo>
                    <a:pt x="2377" y="17148"/>
                  </a:lnTo>
                  <a:lnTo>
                    <a:pt x="2812" y="17071"/>
                  </a:lnTo>
                  <a:lnTo>
                    <a:pt x="3220" y="16943"/>
                  </a:lnTo>
                  <a:lnTo>
                    <a:pt x="3629" y="16816"/>
                  </a:lnTo>
                  <a:lnTo>
                    <a:pt x="4013" y="16662"/>
                  </a:lnTo>
                  <a:lnTo>
                    <a:pt x="4396" y="16483"/>
                  </a:lnTo>
                  <a:lnTo>
                    <a:pt x="4779" y="16279"/>
                  </a:lnTo>
                  <a:lnTo>
                    <a:pt x="5137" y="16075"/>
                  </a:lnTo>
                  <a:lnTo>
                    <a:pt x="5495" y="15845"/>
                  </a:lnTo>
                  <a:lnTo>
                    <a:pt x="5827" y="15615"/>
                  </a:lnTo>
                  <a:lnTo>
                    <a:pt x="6159" y="15359"/>
                  </a:lnTo>
                  <a:lnTo>
                    <a:pt x="6466" y="15078"/>
                  </a:lnTo>
                  <a:lnTo>
                    <a:pt x="6773" y="14797"/>
                  </a:lnTo>
                  <a:lnTo>
                    <a:pt x="7054" y="14490"/>
                  </a:lnTo>
                  <a:lnTo>
                    <a:pt x="7335" y="14184"/>
                  </a:lnTo>
                  <a:lnTo>
                    <a:pt x="7590" y="13851"/>
                  </a:lnTo>
                  <a:lnTo>
                    <a:pt x="7820" y="13519"/>
                  </a:lnTo>
                  <a:lnTo>
                    <a:pt x="8050" y="13161"/>
                  </a:lnTo>
                  <a:lnTo>
                    <a:pt x="8255" y="12804"/>
                  </a:lnTo>
                  <a:lnTo>
                    <a:pt x="8459" y="12420"/>
                  </a:lnTo>
                  <a:lnTo>
                    <a:pt x="8638" y="12037"/>
                  </a:lnTo>
                  <a:lnTo>
                    <a:pt x="8791" y="11654"/>
                  </a:lnTo>
                  <a:lnTo>
                    <a:pt x="8919" y="11245"/>
                  </a:lnTo>
                  <a:lnTo>
                    <a:pt x="9021" y="10836"/>
                  </a:lnTo>
                  <a:lnTo>
                    <a:pt x="9124" y="10427"/>
                  </a:lnTo>
                  <a:lnTo>
                    <a:pt x="9200" y="9993"/>
                  </a:lnTo>
                  <a:lnTo>
                    <a:pt x="9251" y="9558"/>
                  </a:lnTo>
                  <a:lnTo>
                    <a:pt x="9302" y="9124"/>
                  </a:lnTo>
                  <a:lnTo>
                    <a:pt x="9302" y="8664"/>
                  </a:lnTo>
                  <a:lnTo>
                    <a:pt x="9302" y="8229"/>
                  </a:lnTo>
                  <a:lnTo>
                    <a:pt x="9251" y="7795"/>
                  </a:lnTo>
                  <a:lnTo>
                    <a:pt x="9200" y="7361"/>
                  </a:lnTo>
                  <a:lnTo>
                    <a:pt x="9124" y="6926"/>
                  </a:lnTo>
                  <a:lnTo>
                    <a:pt x="9021" y="6517"/>
                  </a:lnTo>
                  <a:lnTo>
                    <a:pt x="8919" y="6108"/>
                  </a:lnTo>
                  <a:lnTo>
                    <a:pt x="8791" y="5699"/>
                  </a:lnTo>
                  <a:lnTo>
                    <a:pt x="8638" y="5291"/>
                  </a:lnTo>
                  <a:lnTo>
                    <a:pt x="8459" y="4907"/>
                  </a:lnTo>
                  <a:lnTo>
                    <a:pt x="8255" y="4550"/>
                  </a:lnTo>
                  <a:lnTo>
                    <a:pt x="8050" y="4192"/>
                  </a:lnTo>
                  <a:lnTo>
                    <a:pt x="7820" y="3834"/>
                  </a:lnTo>
                  <a:lnTo>
                    <a:pt x="7590" y="3502"/>
                  </a:lnTo>
                  <a:lnTo>
                    <a:pt x="7335" y="3170"/>
                  </a:lnTo>
                  <a:lnTo>
                    <a:pt x="7054" y="2837"/>
                  </a:lnTo>
                  <a:lnTo>
                    <a:pt x="6773" y="2556"/>
                  </a:lnTo>
                  <a:lnTo>
                    <a:pt x="6466" y="2250"/>
                  </a:lnTo>
                  <a:lnTo>
                    <a:pt x="6159" y="1994"/>
                  </a:lnTo>
                  <a:lnTo>
                    <a:pt x="5827" y="1739"/>
                  </a:lnTo>
                  <a:lnTo>
                    <a:pt x="5495" y="1483"/>
                  </a:lnTo>
                  <a:lnTo>
                    <a:pt x="5137" y="1253"/>
                  </a:lnTo>
                  <a:lnTo>
                    <a:pt x="4779" y="1049"/>
                  </a:lnTo>
                  <a:lnTo>
                    <a:pt x="4396" y="870"/>
                  </a:lnTo>
                  <a:lnTo>
                    <a:pt x="4013" y="691"/>
                  </a:lnTo>
                  <a:lnTo>
                    <a:pt x="3629" y="537"/>
                  </a:lnTo>
                  <a:lnTo>
                    <a:pt x="3220" y="410"/>
                  </a:lnTo>
                  <a:lnTo>
                    <a:pt x="2812" y="282"/>
                  </a:lnTo>
                  <a:lnTo>
                    <a:pt x="2377" y="180"/>
                  </a:lnTo>
                  <a:lnTo>
                    <a:pt x="1968" y="103"/>
                  </a:lnTo>
                  <a:lnTo>
                    <a:pt x="1534" y="52"/>
                  </a:lnTo>
                  <a:lnTo>
                    <a:pt x="1099" y="26"/>
                  </a:lnTo>
                  <a:lnTo>
                    <a:pt x="6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9;p71">
              <a:extLst>
                <a:ext uri="{FF2B5EF4-FFF2-40B4-BE49-F238E27FC236}">
                  <a16:creationId xmlns:a16="http://schemas.microsoft.com/office/drawing/2014/main" id="{E527B147-271C-4B86-88DD-39807FE6B236}"/>
                </a:ext>
              </a:extLst>
            </p:cNvPr>
            <p:cNvSpPr/>
            <p:nvPr/>
          </p:nvSpPr>
          <p:spPr>
            <a:xfrm>
              <a:off x="495575" y="3325750"/>
              <a:ext cx="216600" cy="216600"/>
            </a:xfrm>
            <a:custGeom>
              <a:avLst/>
              <a:gdLst/>
              <a:ahLst/>
              <a:cxnLst/>
              <a:rect l="l" t="t" r="r" b="b"/>
              <a:pathLst>
                <a:path w="8664" h="8664" extrusionOk="0">
                  <a:moveTo>
                    <a:pt x="0" y="1"/>
                  </a:moveTo>
                  <a:lnTo>
                    <a:pt x="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80;p71">
              <a:extLst>
                <a:ext uri="{FF2B5EF4-FFF2-40B4-BE49-F238E27FC236}">
                  <a16:creationId xmlns:a16="http://schemas.microsoft.com/office/drawing/2014/main" id="{3CEA390B-5C3D-49EA-AC0D-993635FD575E}"/>
                </a:ext>
              </a:extLst>
            </p:cNvPr>
            <p:cNvSpPr/>
            <p:nvPr/>
          </p:nvSpPr>
          <p:spPr>
            <a:xfrm>
              <a:off x="495575" y="3325750"/>
              <a:ext cx="216600" cy="216600"/>
            </a:xfrm>
            <a:custGeom>
              <a:avLst/>
              <a:gdLst/>
              <a:ahLst/>
              <a:cxnLst/>
              <a:rect l="l" t="t" r="r" b="b"/>
              <a:pathLst>
                <a:path w="8664" h="8664" extrusionOk="0">
                  <a:moveTo>
                    <a:pt x="0" y="1"/>
                  </a:moveTo>
                  <a:lnTo>
                    <a:pt x="0" y="103"/>
                  </a:lnTo>
                  <a:lnTo>
                    <a:pt x="384" y="180"/>
                  </a:lnTo>
                  <a:lnTo>
                    <a:pt x="767" y="256"/>
                  </a:lnTo>
                  <a:lnTo>
                    <a:pt x="1150" y="359"/>
                  </a:lnTo>
                  <a:lnTo>
                    <a:pt x="1508" y="486"/>
                  </a:lnTo>
                  <a:lnTo>
                    <a:pt x="1866" y="614"/>
                  </a:lnTo>
                  <a:lnTo>
                    <a:pt x="2224" y="767"/>
                  </a:lnTo>
                  <a:lnTo>
                    <a:pt x="2581" y="921"/>
                  </a:lnTo>
                  <a:lnTo>
                    <a:pt x="2914" y="1100"/>
                  </a:lnTo>
                  <a:lnTo>
                    <a:pt x="3246" y="1304"/>
                  </a:lnTo>
                  <a:lnTo>
                    <a:pt x="3553" y="1509"/>
                  </a:lnTo>
                  <a:lnTo>
                    <a:pt x="3859" y="1713"/>
                  </a:lnTo>
                  <a:lnTo>
                    <a:pt x="4166" y="1943"/>
                  </a:lnTo>
                  <a:lnTo>
                    <a:pt x="4447" y="2199"/>
                  </a:lnTo>
                  <a:lnTo>
                    <a:pt x="4728" y="2454"/>
                  </a:lnTo>
                  <a:lnTo>
                    <a:pt x="4984" y="2710"/>
                  </a:lnTo>
                  <a:lnTo>
                    <a:pt x="5239" y="2991"/>
                  </a:lnTo>
                  <a:lnTo>
                    <a:pt x="5495" y="3297"/>
                  </a:lnTo>
                  <a:lnTo>
                    <a:pt x="5725" y="3578"/>
                  </a:lnTo>
                  <a:lnTo>
                    <a:pt x="5929" y="3911"/>
                  </a:lnTo>
                  <a:lnTo>
                    <a:pt x="6134" y="4217"/>
                  </a:lnTo>
                  <a:lnTo>
                    <a:pt x="6312" y="4550"/>
                  </a:lnTo>
                  <a:lnTo>
                    <a:pt x="6491" y="4882"/>
                  </a:lnTo>
                  <a:lnTo>
                    <a:pt x="6645" y="5240"/>
                  </a:lnTo>
                  <a:lnTo>
                    <a:pt x="6798" y="5597"/>
                  </a:lnTo>
                  <a:lnTo>
                    <a:pt x="6926" y="5955"/>
                  </a:lnTo>
                  <a:lnTo>
                    <a:pt x="7028" y="6313"/>
                  </a:lnTo>
                  <a:lnTo>
                    <a:pt x="7130" y="6696"/>
                  </a:lnTo>
                  <a:lnTo>
                    <a:pt x="7207" y="7079"/>
                  </a:lnTo>
                  <a:lnTo>
                    <a:pt x="7283" y="7463"/>
                  </a:lnTo>
                  <a:lnTo>
                    <a:pt x="7335" y="7872"/>
                  </a:lnTo>
                  <a:lnTo>
                    <a:pt x="7360" y="8280"/>
                  </a:lnTo>
                  <a:lnTo>
                    <a:pt x="736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81;p71">
              <a:extLst>
                <a:ext uri="{FF2B5EF4-FFF2-40B4-BE49-F238E27FC236}">
                  <a16:creationId xmlns:a16="http://schemas.microsoft.com/office/drawing/2014/main" id="{8796BB66-0D72-4974-A35E-8E2F3A5C13F5}"/>
                </a:ext>
              </a:extLst>
            </p:cNvPr>
            <p:cNvSpPr/>
            <p:nvPr/>
          </p:nvSpPr>
          <p:spPr>
            <a:xfrm>
              <a:off x="633575" y="3535950"/>
              <a:ext cx="84975" cy="13425"/>
            </a:xfrm>
            <a:custGeom>
              <a:avLst/>
              <a:gdLst/>
              <a:ahLst/>
              <a:cxnLst/>
              <a:rect l="l" t="t" r="r" b="b"/>
              <a:pathLst>
                <a:path w="3399" h="537" extrusionOk="0">
                  <a:moveTo>
                    <a:pt x="256" y="0"/>
                  </a:moveTo>
                  <a:lnTo>
                    <a:pt x="154" y="26"/>
                  </a:lnTo>
                  <a:lnTo>
                    <a:pt x="77" y="77"/>
                  </a:lnTo>
                  <a:lnTo>
                    <a:pt x="0" y="154"/>
                  </a:lnTo>
                  <a:lnTo>
                    <a:pt x="0" y="256"/>
                  </a:lnTo>
                  <a:lnTo>
                    <a:pt x="0" y="358"/>
                  </a:lnTo>
                  <a:lnTo>
                    <a:pt x="77" y="460"/>
                  </a:lnTo>
                  <a:lnTo>
                    <a:pt x="154" y="511"/>
                  </a:lnTo>
                  <a:lnTo>
                    <a:pt x="256" y="537"/>
                  </a:lnTo>
                  <a:lnTo>
                    <a:pt x="3143" y="537"/>
                  </a:lnTo>
                  <a:lnTo>
                    <a:pt x="3246" y="511"/>
                  </a:lnTo>
                  <a:lnTo>
                    <a:pt x="3322" y="460"/>
                  </a:lnTo>
                  <a:lnTo>
                    <a:pt x="3399" y="358"/>
                  </a:lnTo>
                  <a:lnTo>
                    <a:pt x="3399" y="256"/>
                  </a:lnTo>
                  <a:lnTo>
                    <a:pt x="3399" y="154"/>
                  </a:lnTo>
                  <a:lnTo>
                    <a:pt x="3322" y="77"/>
                  </a:lnTo>
                  <a:lnTo>
                    <a:pt x="3246" y="26"/>
                  </a:lnTo>
                  <a:lnTo>
                    <a:pt x="3143"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82;p71">
              <a:extLst>
                <a:ext uri="{FF2B5EF4-FFF2-40B4-BE49-F238E27FC236}">
                  <a16:creationId xmlns:a16="http://schemas.microsoft.com/office/drawing/2014/main" id="{48F81ED7-77A7-4C33-AEFD-11D156F4F192}"/>
                </a:ext>
              </a:extLst>
            </p:cNvPr>
            <p:cNvSpPr/>
            <p:nvPr/>
          </p:nvSpPr>
          <p:spPr>
            <a:xfrm>
              <a:off x="555000" y="3535950"/>
              <a:ext cx="61350" cy="13425"/>
            </a:xfrm>
            <a:custGeom>
              <a:avLst/>
              <a:gdLst/>
              <a:ahLst/>
              <a:cxnLst/>
              <a:rect l="l" t="t" r="r" b="b"/>
              <a:pathLst>
                <a:path w="2454" h="537" extrusionOk="0">
                  <a:moveTo>
                    <a:pt x="256" y="0"/>
                  </a:moveTo>
                  <a:lnTo>
                    <a:pt x="153" y="26"/>
                  </a:lnTo>
                  <a:lnTo>
                    <a:pt x="77" y="77"/>
                  </a:lnTo>
                  <a:lnTo>
                    <a:pt x="26" y="154"/>
                  </a:lnTo>
                  <a:lnTo>
                    <a:pt x="0" y="256"/>
                  </a:lnTo>
                  <a:lnTo>
                    <a:pt x="26" y="358"/>
                  </a:lnTo>
                  <a:lnTo>
                    <a:pt x="77" y="460"/>
                  </a:lnTo>
                  <a:lnTo>
                    <a:pt x="153" y="511"/>
                  </a:lnTo>
                  <a:lnTo>
                    <a:pt x="256" y="537"/>
                  </a:lnTo>
                  <a:lnTo>
                    <a:pt x="2198" y="537"/>
                  </a:lnTo>
                  <a:lnTo>
                    <a:pt x="2300" y="511"/>
                  </a:lnTo>
                  <a:lnTo>
                    <a:pt x="2377" y="460"/>
                  </a:lnTo>
                  <a:lnTo>
                    <a:pt x="2428" y="358"/>
                  </a:lnTo>
                  <a:lnTo>
                    <a:pt x="2453" y="256"/>
                  </a:lnTo>
                  <a:lnTo>
                    <a:pt x="2428" y="154"/>
                  </a:lnTo>
                  <a:lnTo>
                    <a:pt x="2377" y="77"/>
                  </a:lnTo>
                  <a:lnTo>
                    <a:pt x="2300" y="26"/>
                  </a:lnTo>
                  <a:lnTo>
                    <a:pt x="219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83;p71">
              <a:extLst>
                <a:ext uri="{FF2B5EF4-FFF2-40B4-BE49-F238E27FC236}">
                  <a16:creationId xmlns:a16="http://schemas.microsoft.com/office/drawing/2014/main" id="{59E60959-4F30-48DD-9330-A5E99B0C51C2}"/>
                </a:ext>
              </a:extLst>
            </p:cNvPr>
            <p:cNvSpPr/>
            <p:nvPr/>
          </p:nvSpPr>
          <p:spPr>
            <a:xfrm>
              <a:off x="489175" y="3319375"/>
              <a:ext cx="47300" cy="258125"/>
            </a:xfrm>
            <a:custGeom>
              <a:avLst/>
              <a:gdLst/>
              <a:ahLst/>
              <a:cxnLst/>
              <a:rect l="l" t="t" r="r" b="b"/>
              <a:pathLst>
                <a:path w="1892" h="10325" extrusionOk="0">
                  <a:moveTo>
                    <a:pt x="256" y="0"/>
                  </a:moveTo>
                  <a:lnTo>
                    <a:pt x="154" y="26"/>
                  </a:lnTo>
                  <a:lnTo>
                    <a:pt x="78" y="77"/>
                  </a:lnTo>
                  <a:lnTo>
                    <a:pt x="26" y="154"/>
                  </a:lnTo>
                  <a:lnTo>
                    <a:pt x="1" y="256"/>
                  </a:lnTo>
                  <a:lnTo>
                    <a:pt x="1" y="8919"/>
                  </a:lnTo>
                  <a:lnTo>
                    <a:pt x="1" y="10069"/>
                  </a:lnTo>
                  <a:lnTo>
                    <a:pt x="26" y="10171"/>
                  </a:lnTo>
                  <a:lnTo>
                    <a:pt x="78" y="10248"/>
                  </a:lnTo>
                  <a:lnTo>
                    <a:pt x="154" y="10299"/>
                  </a:lnTo>
                  <a:lnTo>
                    <a:pt x="256" y="10324"/>
                  </a:lnTo>
                  <a:lnTo>
                    <a:pt x="359" y="10299"/>
                  </a:lnTo>
                  <a:lnTo>
                    <a:pt x="435" y="10248"/>
                  </a:lnTo>
                  <a:lnTo>
                    <a:pt x="512" y="10171"/>
                  </a:lnTo>
                  <a:lnTo>
                    <a:pt x="512" y="10069"/>
                  </a:lnTo>
                  <a:lnTo>
                    <a:pt x="512" y="9200"/>
                  </a:lnTo>
                  <a:lnTo>
                    <a:pt x="1636" y="9200"/>
                  </a:lnTo>
                  <a:lnTo>
                    <a:pt x="1739" y="9174"/>
                  </a:lnTo>
                  <a:lnTo>
                    <a:pt x="1815" y="9123"/>
                  </a:lnTo>
                  <a:lnTo>
                    <a:pt x="1866" y="9021"/>
                  </a:lnTo>
                  <a:lnTo>
                    <a:pt x="1892" y="8919"/>
                  </a:lnTo>
                  <a:lnTo>
                    <a:pt x="1866" y="8817"/>
                  </a:lnTo>
                  <a:lnTo>
                    <a:pt x="1815" y="8740"/>
                  </a:lnTo>
                  <a:lnTo>
                    <a:pt x="1739" y="8689"/>
                  </a:lnTo>
                  <a:lnTo>
                    <a:pt x="1636" y="8663"/>
                  </a:lnTo>
                  <a:lnTo>
                    <a:pt x="512" y="8663"/>
                  </a:lnTo>
                  <a:lnTo>
                    <a:pt x="512" y="256"/>
                  </a:lnTo>
                  <a:lnTo>
                    <a:pt x="512" y="154"/>
                  </a:lnTo>
                  <a:lnTo>
                    <a:pt x="435" y="77"/>
                  </a:lnTo>
                  <a:lnTo>
                    <a:pt x="359"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84;p71">
              <a:extLst>
                <a:ext uri="{FF2B5EF4-FFF2-40B4-BE49-F238E27FC236}">
                  <a16:creationId xmlns:a16="http://schemas.microsoft.com/office/drawing/2014/main" id="{DE2F1E88-A285-4EE7-8731-AC8F3817FFC3}"/>
                </a:ext>
              </a:extLst>
            </p:cNvPr>
            <p:cNvSpPr/>
            <p:nvPr/>
          </p:nvSpPr>
          <p:spPr>
            <a:xfrm>
              <a:off x="272600" y="3319375"/>
              <a:ext cx="445950" cy="446575"/>
            </a:xfrm>
            <a:custGeom>
              <a:avLst/>
              <a:gdLst/>
              <a:ahLst/>
              <a:cxnLst/>
              <a:rect l="l" t="t" r="r" b="b"/>
              <a:pathLst>
                <a:path w="17838" h="17863" extrusionOk="0">
                  <a:moveTo>
                    <a:pt x="6160" y="997"/>
                  </a:moveTo>
                  <a:lnTo>
                    <a:pt x="5751" y="1329"/>
                  </a:lnTo>
                  <a:lnTo>
                    <a:pt x="5342" y="1738"/>
                  </a:lnTo>
                  <a:lnTo>
                    <a:pt x="4984" y="2172"/>
                  </a:lnTo>
                  <a:lnTo>
                    <a:pt x="4626" y="2658"/>
                  </a:lnTo>
                  <a:lnTo>
                    <a:pt x="4422" y="2990"/>
                  </a:lnTo>
                  <a:lnTo>
                    <a:pt x="4243" y="3322"/>
                  </a:lnTo>
                  <a:lnTo>
                    <a:pt x="4064" y="3655"/>
                  </a:lnTo>
                  <a:lnTo>
                    <a:pt x="3885" y="4012"/>
                  </a:lnTo>
                  <a:lnTo>
                    <a:pt x="3732" y="4370"/>
                  </a:lnTo>
                  <a:lnTo>
                    <a:pt x="3579" y="4753"/>
                  </a:lnTo>
                  <a:lnTo>
                    <a:pt x="3349" y="5546"/>
                  </a:lnTo>
                  <a:lnTo>
                    <a:pt x="3144" y="6338"/>
                  </a:lnTo>
                  <a:lnTo>
                    <a:pt x="3016" y="7181"/>
                  </a:lnTo>
                  <a:lnTo>
                    <a:pt x="2914" y="8050"/>
                  </a:lnTo>
                  <a:lnTo>
                    <a:pt x="2889" y="8919"/>
                  </a:lnTo>
                  <a:lnTo>
                    <a:pt x="2914" y="9813"/>
                  </a:lnTo>
                  <a:lnTo>
                    <a:pt x="3016" y="10682"/>
                  </a:lnTo>
                  <a:lnTo>
                    <a:pt x="3144" y="11500"/>
                  </a:lnTo>
                  <a:lnTo>
                    <a:pt x="3349" y="12318"/>
                  </a:lnTo>
                  <a:lnTo>
                    <a:pt x="3579" y="13110"/>
                  </a:lnTo>
                  <a:lnTo>
                    <a:pt x="3732" y="13467"/>
                  </a:lnTo>
                  <a:lnTo>
                    <a:pt x="3885" y="13851"/>
                  </a:lnTo>
                  <a:lnTo>
                    <a:pt x="4064" y="14209"/>
                  </a:lnTo>
                  <a:lnTo>
                    <a:pt x="4243" y="14541"/>
                  </a:lnTo>
                  <a:lnTo>
                    <a:pt x="4422" y="14873"/>
                  </a:lnTo>
                  <a:lnTo>
                    <a:pt x="4626" y="15205"/>
                  </a:lnTo>
                  <a:lnTo>
                    <a:pt x="4984" y="15691"/>
                  </a:lnTo>
                  <a:lnTo>
                    <a:pt x="5342" y="16125"/>
                  </a:lnTo>
                  <a:lnTo>
                    <a:pt x="5751" y="16508"/>
                  </a:lnTo>
                  <a:lnTo>
                    <a:pt x="6160" y="16866"/>
                  </a:lnTo>
                  <a:lnTo>
                    <a:pt x="5725" y="16687"/>
                  </a:lnTo>
                  <a:lnTo>
                    <a:pt x="5291" y="16508"/>
                  </a:lnTo>
                  <a:lnTo>
                    <a:pt x="4882" y="16304"/>
                  </a:lnTo>
                  <a:lnTo>
                    <a:pt x="4473" y="16048"/>
                  </a:lnTo>
                  <a:lnTo>
                    <a:pt x="4064" y="15793"/>
                  </a:lnTo>
                  <a:lnTo>
                    <a:pt x="3706" y="15512"/>
                  </a:lnTo>
                  <a:lnTo>
                    <a:pt x="3323" y="15205"/>
                  </a:lnTo>
                  <a:lnTo>
                    <a:pt x="2991" y="14873"/>
                  </a:lnTo>
                  <a:lnTo>
                    <a:pt x="2684" y="14566"/>
                  </a:lnTo>
                  <a:lnTo>
                    <a:pt x="2429" y="14260"/>
                  </a:lnTo>
                  <a:lnTo>
                    <a:pt x="2173" y="13927"/>
                  </a:lnTo>
                  <a:lnTo>
                    <a:pt x="1918" y="13595"/>
                  </a:lnTo>
                  <a:lnTo>
                    <a:pt x="1713" y="13237"/>
                  </a:lnTo>
                  <a:lnTo>
                    <a:pt x="1509" y="12880"/>
                  </a:lnTo>
                  <a:lnTo>
                    <a:pt x="1330" y="12522"/>
                  </a:lnTo>
                  <a:lnTo>
                    <a:pt x="1151" y="12139"/>
                  </a:lnTo>
                  <a:lnTo>
                    <a:pt x="1023" y="11755"/>
                  </a:lnTo>
                  <a:lnTo>
                    <a:pt x="895" y="11372"/>
                  </a:lnTo>
                  <a:lnTo>
                    <a:pt x="768" y="10989"/>
                  </a:lnTo>
                  <a:lnTo>
                    <a:pt x="691" y="10580"/>
                  </a:lnTo>
                  <a:lnTo>
                    <a:pt x="614" y="10171"/>
                  </a:lnTo>
                  <a:lnTo>
                    <a:pt x="563" y="9762"/>
                  </a:lnTo>
                  <a:lnTo>
                    <a:pt x="538" y="9353"/>
                  </a:lnTo>
                  <a:lnTo>
                    <a:pt x="512" y="8919"/>
                  </a:lnTo>
                  <a:lnTo>
                    <a:pt x="538" y="8510"/>
                  </a:lnTo>
                  <a:lnTo>
                    <a:pt x="563" y="8101"/>
                  </a:lnTo>
                  <a:lnTo>
                    <a:pt x="614" y="7692"/>
                  </a:lnTo>
                  <a:lnTo>
                    <a:pt x="691" y="7283"/>
                  </a:lnTo>
                  <a:lnTo>
                    <a:pt x="768" y="6874"/>
                  </a:lnTo>
                  <a:lnTo>
                    <a:pt x="895" y="6491"/>
                  </a:lnTo>
                  <a:lnTo>
                    <a:pt x="1023" y="6082"/>
                  </a:lnTo>
                  <a:lnTo>
                    <a:pt x="1151" y="5724"/>
                  </a:lnTo>
                  <a:lnTo>
                    <a:pt x="1330" y="5341"/>
                  </a:lnTo>
                  <a:lnTo>
                    <a:pt x="1509" y="4983"/>
                  </a:lnTo>
                  <a:lnTo>
                    <a:pt x="1713" y="4626"/>
                  </a:lnTo>
                  <a:lnTo>
                    <a:pt x="1918" y="4268"/>
                  </a:lnTo>
                  <a:lnTo>
                    <a:pt x="2173" y="3936"/>
                  </a:lnTo>
                  <a:lnTo>
                    <a:pt x="2429" y="3603"/>
                  </a:lnTo>
                  <a:lnTo>
                    <a:pt x="2684" y="3297"/>
                  </a:lnTo>
                  <a:lnTo>
                    <a:pt x="2991" y="2990"/>
                  </a:lnTo>
                  <a:lnTo>
                    <a:pt x="3323" y="2658"/>
                  </a:lnTo>
                  <a:lnTo>
                    <a:pt x="3706" y="2351"/>
                  </a:lnTo>
                  <a:lnTo>
                    <a:pt x="4064" y="2070"/>
                  </a:lnTo>
                  <a:lnTo>
                    <a:pt x="4473" y="1815"/>
                  </a:lnTo>
                  <a:lnTo>
                    <a:pt x="4882" y="1559"/>
                  </a:lnTo>
                  <a:lnTo>
                    <a:pt x="5291" y="1355"/>
                  </a:lnTo>
                  <a:lnTo>
                    <a:pt x="5725" y="1150"/>
                  </a:lnTo>
                  <a:lnTo>
                    <a:pt x="6160" y="997"/>
                  </a:lnTo>
                  <a:close/>
                  <a:moveTo>
                    <a:pt x="11705" y="997"/>
                  </a:moveTo>
                  <a:lnTo>
                    <a:pt x="12139" y="1150"/>
                  </a:lnTo>
                  <a:lnTo>
                    <a:pt x="12548" y="1355"/>
                  </a:lnTo>
                  <a:lnTo>
                    <a:pt x="12983" y="1559"/>
                  </a:lnTo>
                  <a:lnTo>
                    <a:pt x="13391" y="1815"/>
                  </a:lnTo>
                  <a:lnTo>
                    <a:pt x="13775" y="2070"/>
                  </a:lnTo>
                  <a:lnTo>
                    <a:pt x="14158" y="2351"/>
                  </a:lnTo>
                  <a:lnTo>
                    <a:pt x="14516" y="2658"/>
                  </a:lnTo>
                  <a:lnTo>
                    <a:pt x="14874" y="2990"/>
                  </a:lnTo>
                  <a:lnTo>
                    <a:pt x="15155" y="3297"/>
                  </a:lnTo>
                  <a:lnTo>
                    <a:pt x="15436" y="3603"/>
                  </a:lnTo>
                  <a:lnTo>
                    <a:pt x="15691" y="3936"/>
                  </a:lnTo>
                  <a:lnTo>
                    <a:pt x="15921" y="4268"/>
                  </a:lnTo>
                  <a:lnTo>
                    <a:pt x="16126" y="4626"/>
                  </a:lnTo>
                  <a:lnTo>
                    <a:pt x="16330" y="4983"/>
                  </a:lnTo>
                  <a:lnTo>
                    <a:pt x="16535" y="5341"/>
                  </a:lnTo>
                  <a:lnTo>
                    <a:pt x="16688" y="5724"/>
                  </a:lnTo>
                  <a:lnTo>
                    <a:pt x="16841" y="6082"/>
                  </a:lnTo>
                  <a:lnTo>
                    <a:pt x="16969" y="6491"/>
                  </a:lnTo>
                  <a:lnTo>
                    <a:pt x="17071" y="6874"/>
                  </a:lnTo>
                  <a:lnTo>
                    <a:pt x="17174" y="7283"/>
                  </a:lnTo>
                  <a:lnTo>
                    <a:pt x="17225" y="7692"/>
                  </a:lnTo>
                  <a:lnTo>
                    <a:pt x="17276" y="8101"/>
                  </a:lnTo>
                  <a:lnTo>
                    <a:pt x="17327" y="8510"/>
                  </a:lnTo>
                  <a:lnTo>
                    <a:pt x="17327" y="8919"/>
                  </a:lnTo>
                  <a:lnTo>
                    <a:pt x="17327" y="9353"/>
                  </a:lnTo>
                  <a:lnTo>
                    <a:pt x="17276" y="9762"/>
                  </a:lnTo>
                  <a:lnTo>
                    <a:pt x="17225" y="10171"/>
                  </a:lnTo>
                  <a:lnTo>
                    <a:pt x="17174" y="10580"/>
                  </a:lnTo>
                  <a:lnTo>
                    <a:pt x="17071" y="10989"/>
                  </a:lnTo>
                  <a:lnTo>
                    <a:pt x="16969" y="11372"/>
                  </a:lnTo>
                  <a:lnTo>
                    <a:pt x="16841" y="11755"/>
                  </a:lnTo>
                  <a:lnTo>
                    <a:pt x="16688" y="12139"/>
                  </a:lnTo>
                  <a:lnTo>
                    <a:pt x="16535" y="12522"/>
                  </a:lnTo>
                  <a:lnTo>
                    <a:pt x="16330" y="12880"/>
                  </a:lnTo>
                  <a:lnTo>
                    <a:pt x="16126" y="13237"/>
                  </a:lnTo>
                  <a:lnTo>
                    <a:pt x="15921" y="13595"/>
                  </a:lnTo>
                  <a:lnTo>
                    <a:pt x="15691" y="13927"/>
                  </a:lnTo>
                  <a:lnTo>
                    <a:pt x="15436" y="14260"/>
                  </a:lnTo>
                  <a:lnTo>
                    <a:pt x="15155" y="14566"/>
                  </a:lnTo>
                  <a:lnTo>
                    <a:pt x="14874" y="14873"/>
                  </a:lnTo>
                  <a:lnTo>
                    <a:pt x="14516" y="15205"/>
                  </a:lnTo>
                  <a:lnTo>
                    <a:pt x="14158" y="15512"/>
                  </a:lnTo>
                  <a:lnTo>
                    <a:pt x="13775" y="15793"/>
                  </a:lnTo>
                  <a:lnTo>
                    <a:pt x="13391" y="16048"/>
                  </a:lnTo>
                  <a:lnTo>
                    <a:pt x="12983" y="16304"/>
                  </a:lnTo>
                  <a:lnTo>
                    <a:pt x="12548" y="16508"/>
                  </a:lnTo>
                  <a:lnTo>
                    <a:pt x="12139" y="16687"/>
                  </a:lnTo>
                  <a:lnTo>
                    <a:pt x="11705" y="16866"/>
                  </a:lnTo>
                  <a:lnTo>
                    <a:pt x="12114" y="16508"/>
                  </a:lnTo>
                  <a:lnTo>
                    <a:pt x="12497" y="16125"/>
                  </a:lnTo>
                  <a:lnTo>
                    <a:pt x="12880" y="15691"/>
                  </a:lnTo>
                  <a:lnTo>
                    <a:pt x="13213" y="15205"/>
                  </a:lnTo>
                  <a:lnTo>
                    <a:pt x="13417" y="14873"/>
                  </a:lnTo>
                  <a:lnTo>
                    <a:pt x="13621" y="14541"/>
                  </a:lnTo>
                  <a:lnTo>
                    <a:pt x="13800" y="14209"/>
                  </a:lnTo>
                  <a:lnTo>
                    <a:pt x="13954" y="13851"/>
                  </a:lnTo>
                  <a:lnTo>
                    <a:pt x="14107" y="13467"/>
                  </a:lnTo>
                  <a:lnTo>
                    <a:pt x="14260" y="13110"/>
                  </a:lnTo>
                  <a:lnTo>
                    <a:pt x="14516" y="12318"/>
                  </a:lnTo>
                  <a:lnTo>
                    <a:pt x="14695" y="11500"/>
                  </a:lnTo>
                  <a:lnTo>
                    <a:pt x="14848" y="10682"/>
                  </a:lnTo>
                  <a:lnTo>
                    <a:pt x="14925" y="9813"/>
                  </a:lnTo>
                  <a:lnTo>
                    <a:pt x="14950" y="8919"/>
                  </a:lnTo>
                  <a:lnTo>
                    <a:pt x="14925" y="8050"/>
                  </a:lnTo>
                  <a:lnTo>
                    <a:pt x="14848" y="7181"/>
                  </a:lnTo>
                  <a:lnTo>
                    <a:pt x="14695" y="6338"/>
                  </a:lnTo>
                  <a:lnTo>
                    <a:pt x="14516" y="5546"/>
                  </a:lnTo>
                  <a:lnTo>
                    <a:pt x="14260" y="4753"/>
                  </a:lnTo>
                  <a:lnTo>
                    <a:pt x="14107" y="4370"/>
                  </a:lnTo>
                  <a:lnTo>
                    <a:pt x="13954" y="4012"/>
                  </a:lnTo>
                  <a:lnTo>
                    <a:pt x="13800" y="3655"/>
                  </a:lnTo>
                  <a:lnTo>
                    <a:pt x="13621" y="3322"/>
                  </a:lnTo>
                  <a:lnTo>
                    <a:pt x="13417" y="2990"/>
                  </a:lnTo>
                  <a:lnTo>
                    <a:pt x="13213" y="2658"/>
                  </a:lnTo>
                  <a:lnTo>
                    <a:pt x="12880" y="2172"/>
                  </a:lnTo>
                  <a:lnTo>
                    <a:pt x="12497" y="1738"/>
                  </a:lnTo>
                  <a:lnTo>
                    <a:pt x="12114" y="1329"/>
                  </a:lnTo>
                  <a:lnTo>
                    <a:pt x="11705" y="997"/>
                  </a:lnTo>
                  <a:close/>
                  <a:moveTo>
                    <a:pt x="10121" y="716"/>
                  </a:moveTo>
                  <a:lnTo>
                    <a:pt x="10580" y="920"/>
                  </a:lnTo>
                  <a:lnTo>
                    <a:pt x="11015" y="1150"/>
                  </a:lnTo>
                  <a:lnTo>
                    <a:pt x="11424" y="1457"/>
                  </a:lnTo>
                  <a:lnTo>
                    <a:pt x="11833" y="1789"/>
                  </a:lnTo>
                  <a:lnTo>
                    <a:pt x="12216" y="2198"/>
                  </a:lnTo>
                  <a:lnTo>
                    <a:pt x="12574" y="2632"/>
                  </a:lnTo>
                  <a:lnTo>
                    <a:pt x="12880" y="3118"/>
                  </a:lnTo>
                  <a:lnTo>
                    <a:pt x="13187" y="3629"/>
                  </a:lnTo>
                  <a:lnTo>
                    <a:pt x="13468" y="4191"/>
                  </a:lnTo>
                  <a:lnTo>
                    <a:pt x="13724" y="4779"/>
                  </a:lnTo>
                  <a:lnTo>
                    <a:pt x="13928" y="5418"/>
                  </a:lnTo>
                  <a:lnTo>
                    <a:pt x="14107" y="6082"/>
                  </a:lnTo>
                  <a:lnTo>
                    <a:pt x="14235" y="6747"/>
                  </a:lnTo>
                  <a:lnTo>
                    <a:pt x="14337" y="7462"/>
                  </a:lnTo>
                  <a:lnTo>
                    <a:pt x="14414" y="8178"/>
                  </a:lnTo>
                  <a:lnTo>
                    <a:pt x="14439" y="8919"/>
                  </a:lnTo>
                  <a:lnTo>
                    <a:pt x="14414" y="9660"/>
                  </a:lnTo>
                  <a:lnTo>
                    <a:pt x="14337" y="10401"/>
                  </a:lnTo>
                  <a:lnTo>
                    <a:pt x="14235" y="11091"/>
                  </a:lnTo>
                  <a:lnTo>
                    <a:pt x="14107" y="11781"/>
                  </a:lnTo>
                  <a:lnTo>
                    <a:pt x="13928" y="12445"/>
                  </a:lnTo>
                  <a:lnTo>
                    <a:pt x="13724" y="13059"/>
                  </a:lnTo>
                  <a:lnTo>
                    <a:pt x="13468" y="13672"/>
                  </a:lnTo>
                  <a:lnTo>
                    <a:pt x="13187" y="14209"/>
                  </a:lnTo>
                  <a:lnTo>
                    <a:pt x="12880" y="14745"/>
                  </a:lnTo>
                  <a:lnTo>
                    <a:pt x="12574" y="15231"/>
                  </a:lnTo>
                  <a:lnTo>
                    <a:pt x="12216" y="15665"/>
                  </a:lnTo>
                  <a:lnTo>
                    <a:pt x="11833" y="16074"/>
                  </a:lnTo>
                  <a:lnTo>
                    <a:pt x="11424" y="16406"/>
                  </a:lnTo>
                  <a:lnTo>
                    <a:pt x="11015" y="16713"/>
                  </a:lnTo>
                  <a:lnTo>
                    <a:pt x="10580" y="16943"/>
                  </a:lnTo>
                  <a:lnTo>
                    <a:pt x="10121" y="17122"/>
                  </a:lnTo>
                  <a:lnTo>
                    <a:pt x="10376" y="16738"/>
                  </a:lnTo>
                  <a:lnTo>
                    <a:pt x="10606" y="16278"/>
                  </a:lnTo>
                  <a:lnTo>
                    <a:pt x="10836" y="15742"/>
                  </a:lnTo>
                  <a:lnTo>
                    <a:pt x="11040" y="15128"/>
                  </a:lnTo>
                  <a:lnTo>
                    <a:pt x="11219" y="14490"/>
                  </a:lnTo>
                  <a:lnTo>
                    <a:pt x="11373" y="13800"/>
                  </a:lnTo>
                  <a:lnTo>
                    <a:pt x="11500" y="13059"/>
                  </a:lnTo>
                  <a:lnTo>
                    <a:pt x="11628" y="12292"/>
                  </a:lnTo>
                  <a:lnTo>
                    <a:pt x="11705" y="11474"/>
                  </a:lnTo>
                  <a:lnTo>
                    <a:pt x="11782" y="10656"/>
                  </a:lnTo>
                  <a:lnTo>
                    <a:pt x="11807" y="9788"/>
                  </a:lnTo>
                  <a:lnTo>
                    <a:pt x="11833" y="8919"/>
                  </a:lnTo>
                  <a:lnTo>
                    <a:pt x="11807" y="8050"/>
                  </a:lnTo>
                  <a:lnTo>
                    <a:pt x="11782" y="7207"/>
                  </a:lnTo>
                  <a:lnTo>
                    <a:pt x="11705" y="6389"/>
                  </a:lnTo>
                  <a:lnTo>
                    <a:pt x="11628" y="5571"/>
                  </a:lnTo>
                  <a:lnTo>
                    <a:pt x="11500" y="4805"/>
                  </a:lnTo>
                  <a:lnTo>
                    <a:pt x="11373" y="4063"/>
                  </a:lnTo>
                  <a:lnTo>
                    <a:pt x="11219" y="3373"/>
                  </a:lnTo>
                  <a:lnTo>
                    <a:pt x="11040" y="2735"/>
                  </a:lnTo>
                  <a:lnTo>
                    <a:pt x="10836" y="2121"/>
                  </a:lnTo>
                  <a:lnTo>
                    <a:pt x="10606" y="1559"/>
                  </a:lnTo>
                  <a:lnTo>
                    <a:pt x="10376" y="1099"/>
                  </a:lnTo>
                  <a:lnTo>
                    <a:pt x="10121" y="716"/>
                  </a:lnTo>
                  <a:close/>
                  <a:moveTo>
                    <a:pt x="9022" y="537"/>
                  </a:moveTo>
                  <a:lnTo>
                    <a:pt x="9124" y="563"/>
                  </a:lnTo>
                  <a:lnTo>
                    <a:pt x="9252" y="614"/>
                  </a:lnTo>
                  <a:lnTo>
                    <a:pt x="9354" y="690"/>
                  </a:lnTo>
                  <a:lnTo>
                    <a:pt x="9558" y="895"/>
                  </a:lnTo>
                  <a:lnTo>
                    <a:pt x="9763" y="1150"/>
                  </a:lnTo>
                  <a:lnTo>
                    <a:pt x="9967" y="1482"/>
                  </a:lnTo>
                  <a:lnTo>
                    <a:pt x="10172" y="1891"/>
                  </a:lnTo>
                  <a:lnTo>
                    <a:pt x="10376" y="2351"/>
                  </a:lnTo>
                  <a:lnTo>
                    <a:pt x="10529" y="2888"/>
                  </a:lnTo>
                  <a:lnTo>
                    <a:pt x="10708" y="3501"/>
                  </a:lnTo>
                  <a:lnTo>
                    <a:pt x="10862" y="4191"/>
                  </a:lnTo>
                  <a:lnTo>
                    <a:pt x="10989" y="4907"/>
                  </a:lnTo>
                  <a:lnTo>
                    <a:pt x="11092" y="5648"/>
                  </a:lnTo>
                  <a:lnTo>
                    <a:pt x="11194" y="6440"/>
                  </a:lnTo>
                  <a:lnTo>
                    <a:pt x="11245" y="7232"/>
                  </a:lnTo>
                  <a:lnTo>
                    <a:pt x="11296" y="8075"/>
                  </a:lnTo>
                  <a:lnTo>
                    <a:pt x="11296" y="8919"/>
                  </a:lnTo>
                  <a:lnTo>
                    <a:pt x="11296" y="9788"/>
                  </a:lnTo>
                  <a:lnTo>
                    <a:pt x="11245" y="10605"/>
                  </a:lnTo>
                  <a:lnTo>
                    <a:pt x="11194" y="11423"/>
                  </a:lnTo>
                  <a:lnTo>
                    <a:pt x="11092" y="12215"/>
                  </a:lnTo>
                  <a:lnTo>
                    <a:pt x="10989" y="12956"/>
                  </a:lnTo>
                  <a:lnTo>
                    <a:pt x="10862" y="13672"/>
                  </a:lnTo>
                  <a:lnTo>
                    <a:pt x="10708" y="14336"/>
                  </a:lnTo>
                  <a:lnTo>
                    <a:pt x="10529" y="14975"/>
                  </a:lnTo>
                  <a:lnTo>
                    <a:pt x="10376" y="15512"/>
                  </a:lnTo>
                  <a:lnTo>
                    <a:pt x="10172" y="15972"/>
                  </a:lnTo>
                  <a:lnTo>
                    <a:pt x="9967" y="16381"/>
                  </a:lnTo>
                  <a:lnTo>
                    <a:pt x="9763" y="16713"/>
                  </a:lnTo>
                  <a:lnTo>
                    <a:pt x="9558" y="16968"/>
                  </a:lnTo>
                  <a:lnTo>
                    <a:pt x="9354" y="17173"/>
                  </a:lnTo>
                  <a:lnTo>
                    <a:pt x="9252" y="17250"/>
                  </a:lnTo>
                  <a:lnTo>
                    <a:pt x="9124" y="17301"/>
                  </a:lnTo>
                  <a:lnTo>
                    <a:pt x="9022" y="17326"/>
                  </a:lnTo>
                  <a:lnTo>
                    <a:pt x="8919" y="17326"/>
                  </a:lnTo>
                  <a:lnTo>
                    <a:pt x="8766" y="17301"/>
                  </a:lnTo>
                  <a:lnTo>
                    <a:pt x="8613" y="17250"/>
                  </a:lnTo>
                  <a:lnTo>
                    <a:pt x="8434" y="17122"/>
                  </a:lnTo>
                  <a:lnTo>
                    <a:pt x="8281" y="16968"/>
                  </a:lnTo>
                  <a:lnTo>
                    <a:pt x="8127" y="16790"/>
                  </a:lnTo>
                  <a:lnTo>
                    <a:pt x="7974" y="16560"/>
                  </a:lnTo>
                  <a:lnTo>
                    <a:pt x="7821" y="16278"/>
                  </a:lnTo>
                  <a:lnTo>
                    <a:pt x="7667" y="15972"/>
                  </a:lnTo>
                  <a:lnTo>
                    <a:pt x="7514" y="15588"/>
                  </a:lnTo>
                  <a:lnTo>
                    <a:pt x="7361" y="15180"/>
                  </a:lnTo>
                  <a:lnTo>
                    <a:pt x="7233" y="14745"/>
                  </a:lnTo>
                  <a:lnTo>
                    <a:pt x="7105" y="14285"/>
                  </a:lnTo>
                  <a:lnTo>
                    <a:pt x="7003" y="13774"/>
                  </a:lnTo>
                  <a:lnTo>
                    <a:pt x="6901" y="13263"/>
                  </a:lnTo>
                  <a:lnTo>
                    <a:pt x="6824" y="12701"/>
                  </a:lnTo>
                  <a:lnTo>
                    <a:pt x="6747" y="12139"/>
                  </a:lnTo>
                  <a:lnTo>
                    <a:pt x="6696" y="12036"/>
                  </a:lnTo>
                  <a:lnTo>
                    <a:pt x="6645" y="11960"/>
                  </a:lnTo>
                  <a:lnTo>
                    <a:pt x="6543" y="11909"/>
                  </a:lnTo>
                  <a:lnTo>
                    <a:pt x="6441" y="11909"/>
                  </a:lnTo>
                  <a:lnTo>
                    <a:pt x="6338" y="11934"/>
                  </a:lnTo>
                  <a:lnTo>
                    <a:pt x="6262" y="12011"/>
                  </a:lnTo>
                  <a:lnTo>
                    <a:pt x="6236" y="12088"/>
                  </a:lnTo>
                  <a:lnTo>
                    <a:pt x="6211" y="12190"/>
                  </a:lnTo>
                  <a:lnTo>
                    <a:pt x="6313" y="12905"/>
                  </a:lnTo>
                  <a:lnTo>
                    <a:pt x="6441" y="13621"/>
                  </a:lnTo>
                  <a:lnTo>
                    <a:pt x="6594" y="14311"/>
                  </a:lnTo>
                  <a:lnTo>
                    <a:pt x="6773" y="15001"/>
                  </a:lnTo>
                  <a:lnTo>
                    <a:pt x="6977" y="15614"/>
                  </a:lnTo>
                  <a:lnTo>
                    <a:pt x="7207" y="16202"/>
                  </a:lnTo>
                  <a:lnTo>
                    <a:pt x="7463" y="16713"/>
                  </a:lnTo>
                  <a:lnTo>
                    <a:pt x="7591" y="16917"/>
                  </a:lnTo>
                  <a:lnTo>
                    <a:pt x="7744" y="17122"/>
                  </a:lnTo>
                  <a:lnTo>
                    <a:pt x="7284" y="16943"/>
                  </a:lnTo>
                  <a:lnTo>
                    <a:pt x="6850" y="16713"/>
                  </a:lnTo>
                  <a:lnTo>
                    <a:pt x="6415" y="16406"/>
                  </a:lnTo>
                  <a:lnTo>
                    <a:pt x="6032" y="16074"/>
                  </a:lnTo>
                  <a:lnTo>
                    <a:pt x="5648" y="15665"/>
                  </a:lnTo>
                  <a:lnTo>
                    <a:pt x="5291" y="15231"/>
                  </a:lnTo>
                  <a:lnTo>
                    <a:pt x="4959" y="14745"/>
                  </a:lnTo>
                  <a:lnTo>
                    <a:pt x="4652" y="14234"/>
                  </a:lnTo>
                  <a:lnTo>
                    <a:pt x="4371" y="13672"/>
                  </a:lnTo>
                  <a:lnTo>
                    <a:pt x="4141" y="13059"/>
                  </a:lnTo>
                  <a:lnTo>
                    <a:pt x="3936" y="12445"/>
                  </a:lnTo>
                  <a:lnTo>
                    <a:pt x="3757" y="11781"/>
                  </a:lnTo>
                  <a:lnTo>
                    <a:pt x="3604" y="11091"/>
                  </a:lnTo>
                  <a:lnTo>
                    <a:pt x="3502" y="10401"/>
                  </a:lnTo>
                  <a:lnTo>
                    <a:pt x="3451" y="9660"/>
                  </a:lnTo>
                  <a:lnTo>
                    <a:pt x="3425" y="8919"/>
                  </a:lnTo>
                  <a:lnTo>
                    <a:pt x="3451" y="8178"/>
                  </a:lnTo>
                  <a:lnTo>
                    <a:pt x="3502" y="7462"/>
                  </a:lnTo>
                  <a:lnTo>
                    <a:pt x="3604" y="6747"/>
                  </a:lnTo>
                  <a:lnTo>
                    <a:pt x="3757" y="6082"/>
                  </a:lnTo>
                  <a:lnTo>
                    <a:pt x="3936" y="5418"/>
                  </a:lnTo>
                  <a:lnTo>
                    <a:pt x="4141" y="4779"/>
                  </a:lnTo>
                  <a:lnTo>
                    <a:pt x="4371" y="4191"/>
                  </a:lnTo>
                  <a:lnTo>
                    <a:pt x="4652" y="3629"/>
                  </a:lnTo>
                  <a:lnTo>
                    <a:pt x="4959" y="3118"/>
                  </a:lnTo>
                  <a:lnTo>
                    <a:pt x="5291" y="2632"/>
                  </a:lnTo>
                  <a:lnTo>
                    <a:pt x="5648" y="2198"/>
                  </a:lnTo>
                  <a:lnTo>
                    <a:pt x="6032" y="1789"/>
                  </a:lnTo>
                  <a:lnTo>
                    <a:pt x="6415" y="1457"/>
                  </a:lnTo>
                  <a:lnTo>
                    <a:pt x="6850" y="1150"/>
                  </a:lnTo>
                  <a:lnTo>
                    <a:pt x="7284" y="920"/>
                  </a:lnTo>
                  <a:lnTo>
                    <a:pt x="7744" y="716"/>
                  </a:lnTo>
                  <a:lnTo>
                    <a:pt x="7565" y="971"/>
                  </a:lnTo>
                  <a:lnTo>
                    <a:pt x="7412" y="1227"/>
                  </a:lnTo>
                  <a:lnTo>
                    <a:pt x="7156" y="1738"/>
                  </a:lnTo>
                  <a:lnTo>
                    <a:pt x="7003" y="2147"/>
                  </a:lnTo>
                  <a:lnTo>
                    <a:pt x="6850" y="2581"/>
                  </a:lnTo>
                  <a:lnTo>
                    <a:pt x="6722" y="3041"/>
                  </a:lnTo>
                  <a:lnTo>
                    <a:pt x="6594" y="3552"/>
                  </a:lnTo>
                  <a:lnTo>
                    <a:pt x="6466" y="4089"/>
                  </a:lnTo>
                  <a:lnTo>
                    <a:pt x="6364" y="4626"/>
                  </a:lnTo>
                  <a:lnTo>
                    <a:pt x="6287" y="5213"/>
                  </a:lnTo>
                  <a:lnTo>
                    <a:pt x="6185" y="5827"/>
                  </a:lnTo>
                  <a:lnTo>
                    <a:pt x="6211" y="5929"/>
                  </a:lnTo>
                  <a:lnTo>
                    <a:pt x="6262" y="6031"/>
                  </a:lnTo>
                  <a:lnTo>
                    <a:pt x="6338" y="6082"/>
                  </a:lnTo>
                  <a:lnTo>
                    <a:pt x="6415" y="6108"/>
                  </a:lnTo>
                  <a:lnTo>
                    <a:pt x="6517" y="6108"/>
                  </a:lnTo>
                  <a:lnTo>
                    <a:pt x="6620" y="6057"/>
                  </a:lnTo>
                  <a:lnTo>
                    <a:pt x="6696" y="5980"/>
                  </a:lnTo>
                  <a:lnTo>
                    <a:pt x="6722" y="5878"/>
                  </a:lnTo>
                  <a:lnTo>
                    <a:pt x="6798" y="5290"/>
                  </a:lnTo>
                  <a:lnTo>
                    <a:pt x="6875" y="4728"/>
                  </a:lnTo>
                  <a:lnTo>
                    <a:pt x="6977" y="4191"/>
                  </a:lnTo>
                  <a:lnTo>
                    <a:pt x="7080" y="3680"/>
                  </a:lnTo>
                  <a:lnTo>
                    <a:pt x="7207" y="3195"/>
                  </a:lnTo>
                  <a:lnTo>
                    <a:pt x="7361" y="2735"/>
                  </a:lnTo>
                  <a:lnTo>
                    <a:pt x="7488" y="2326"/>
                  </a:lnTo>
                  <a:lnTo>
                    <a:pt x="7642" y="1942"/>
                  </a:lnTo>
                  <a:lnTo>
                    <a:pt x="7795" y="1610"/>
                  </a:lnTo>
                  <a:lnTo>
                    <a:pt x="7948" y="1329"/>
                  </a:lnTo>
                  <a:lnTo>
                    <a:pt x="8102" y="1099"/>
                  </a:lnTo>
                  <a:lnTo>
                    <a:pt x="8281" y="895"/>
                  </a:lnTo>
                  <a:lnTo>
                    <a:pt x="8434" y="741"/>
                  </a:lnTo>
                  <a:lnTo>
                    <a:pt x="8587" y="614"/>
                  </a:lnTo>
                  <a:lnTo>
                    <a:pt x="8766" y="563"/>
                  </a:lnTo>
                  <a:lnTo>
                    <a:pt x="8919" y="537"/>
                  </a:lnTo>
                  <a:close/>
                  <a:moveTo>
                    <a:pt x="8919" y="0"/>
                  </a:moveTo>
                  <a:lnTo>
                    <a:pt x="8485" y="26"/>
                  </a:lnTo>
                  <a:lnTo>
                    <a:pt x="8025" y="51"/>
                  </a:lnTo>
                  <a:lnTo>
                    <a:pt x="7591" y="103"/>
                  </a:lnTo>
                  <a:lnTo>
                    <a:pt x="7182" y="179"/>
                  </a:lnTo>
                  <a:lnTo>
                    <a:pt x="6747" y="281"/>
                  </a:lnTo>
                  <a:lnTo>
                    <a:pt x="6313" y="384"/>
                  </a:lnTo>
                  <a:lnTo>
                    <a:pt x="5904" y="511"/>
                  </a:lnTo>
                  <a:lnTo>
                    <a:pt x="5495" y="690"/>
                  </a:lnTo>
                  <a:lnTo>
                    <a:pt x="5112" y="844"/>
                  </a:lnTo>
                  <a:lnTo>
                    <a:pt x="4729" y="1048"/>
                  </a:lnTo>
                  <a:lnTo>
                    <a:pt x="4345" y="1252"/>
                  </a:lnTo>
                  <a:lnTo>
                    <a:pt x="3987" y="1508"/>
                  </a:lnTo>
                  <a:lnTo>
                    <a:pt x="3630" y="1764"/>
                  </a:lnTo>
                  <a:lnTo>
                    <a:pt x="3272" y="2019"/>
                  </a:lnTo>
                  <a:lnTo>
                    <a:pt x="2940" y="2300"/>
                  </a:lnTo>
                  <a:lnTo>
                    <a:pt x="2607" y="2607"/>
                  </a:lnTo>
                  <a:lnTo>
                    <a:pt x="2301" y="2939"/>
                  </a:lnTo>
                  <a:lnTo>
                    <a:pt x="2020" y="3271"/>
                  </a:lnTo>
                  <a:lnTo>
                    <a:pt x="1739" y="3629"/>
                  </a:lnTo>
                  <a:lnTo>
                    <a:pt x="1483" y="3987"/>
                  </a:lnTo>
                  <a:lnTo>
                    <a:pt x="1253" y="4345"/>
                  </a:lnTo>
                  <a:lnTo>
                    <a:pt x="1049" y="4728"/>
                  </a:lnTo>
                  <a:lnTo>
                    <a:pt x="844" y="5111"/>
                  </a:lnTo>
                  <a:lnTo>
                    <a:pt x="665" y="5520"/>
                  </a:lnTo>
                  <a:lnTo>
                    <a:pt x="512" y="5929"/>
                  </a:lnTo>
                  <a:lnTo>
                    <a:pt x="384" y="6338"/>
                  </a:lnTo>
                  <a:lnTo>
                    <a:pt x="256" y="6747"/>
                  </a:lnTo>
                  <a:lnTo>
                    <a:pt x="180" y="7181"/>
                  </a:lnTo>
                  <a:lnTo>
                    <a:pt x="103" y="7616"/>
                  </a:lnTo>
                  <a:lnTo>
                    <a:pt x="52" y="8050"/>
                  </a:lnTo>
                  <a:lnTo>
                    <a:pt x="1" y="8484"/>
                  </a:lnTo>
                  <a:lnTo>
                    <a:pt x="1" y="8919"/>
                  </a:lnTo>
                  <a:lnTo>
                    <a:pt x="1" y="9379"/>
                  </a:lnTo>
                  <a:lnTo>
                    <a:pt x="52" y="9813"/>
                  </a:lnTo>
                  <a:lnTo>
                    <a:pt x="103" y="10248"/>
                  </a:lnTo>
                  <a:lnTo>
                    <a:pt x="180" y="10682"/>
                  </a:lnTo>
                  <a:lnTo>
                    <a:pt x="256" y="11116"/>
                  </a:lnTo>
                  <a:lnTo>
                    <a:pt x="384" y="11525"/>
                  </a:lnTo>
                  <a:lnTo>
                    <a:pt x="512" y="11934"/>
                  </a:lnTo>
                  <a:lnTo>
                    <a:pt x="665" y="12343"/>
                  </a:lnTo>
                  <a:lnTo>
                    <a:pt x="844" y="12752"/>
                  </a:lnTo>
                  <a:lnTo>
                    <a:pt x="1049" y="13135"/>
                  </a:lnTo>
                  <a:lnTo>
                    <a:pt x="1253" y="13519"/>
                  </a:lnTo>
                  <a:lnTo>
                    <a:pt x="1483" y="13876"/>
                  </a:lnTo>
                  <a:lnTo>
                    <a:pt x="1739" y="14234"/>
                  </a:lnTo>
                  <a:lnTo>
                    <a:pt x="2020" y="14592"/>
                  </a:lnTo>
                  <a:lnTo>
                    <a:pt x="2301" y="14924"/>
                  </a:lnTo>
                  <a:lnTo>
                    <a:pt x="2607" y="15231"/>
                  </a:lnTo>
                  <a:lnTo>
                    <a:pt x="2940" y="15537"/>
                  </a:lnTo>
                  <a:lnTo>
                    <a:pt x="3272" y="15844"/>
                  </a:lnTo>
                  <a:lnTo>
                    <a:pt x="3630" y="16100"/>
                  </a:lnTo>
                  <a:lnTo>
                    <a:pt x="3987" y="16355"/>
                  </a:lnTo>
                  <a:lnTo>
                    <a:pt x="4345" y="16585"/>
                  </a:lnTo>
                  <a:lnTo>
                    <a:pt x="4729" y="16815"/>
                  </a:lnTo>
                  <a:lnTo>
                    <a:pt x="5112" y="16994"/>
                  </a:lnTo>
                  <a:lnTo>
                    <a:pt x="5495" y="17173"/>
                  </a:lnTo>
                  <a:lnTo>
                    <a:pt x="5904" y="17326"/>
                  </a:lnTo>
                  <a:lnTo>
                    <a:pt x="6313" y="17479"/>
                  </a:lnTo>
                  <a:lnTo>
                    <a:pt x="6747" y="17582"/>
                  </a:lnTo>
                  <a:lnTo>
                    <a:pt x="7182" y="17684"/>
                  </a:lnTo>
                  <a:lnTo>
                    <a:pt x="7591" y="17761"/>
                  </a:lnTo>
                  <a:lnTo>
                    <a:pt x="8025" y="17812"/>
                  </a:lnTo>
                  <a:lnTo>
                    <a:pt x="8485" y="17837"/>
                  </a:lnTo>
                  <a:lnTo>
                    <a:pt x="8919" y="17863"/>
                  </a:lnTo>
                  <a:lnTo>
                    <a:pt x="9379" y="17837"/>
                  </a:lnTo>
                  <a:lnTo>
                    <a:pt x="9814" y="17812"/>
                  </a:lnTo>
                  <a:lnTo>
                    <a:pt x="10248" y="17761"/>
                  </a:lnTo>
                  <a:lnTo>
                    <a:pt x="10683" y="17684"/>
                  </a:lnTo>
                  <a:lnTo>
                    <a:pt x="11092" y="17582"/>
                  </a:lnTo>
                  <a:lnTo>
                    <a:pt x="11526" y="17479"/>
                  </a:lnTo>
                  <a:lnTo>
                    <a:pt x="11935" y="17326"/>
                  </a:lnTo>
                  <a:lnTo>
                    <a:pt x="12344" y="17173"/>
                  </a:lnTo>
                  <a:lnTo>
                    <a:pt x="12727" y="16994"/>
                  </a:lnTo>
                  <a:lnTo>
                    <a:pt x="13136" y="16815"/>
                  </a:lnTo>
                  <a:lnTo>
                    <a:pt x="13494" y="16585"/>
                  </a:lnTo>
                  <a:lnTo>
                    <a:pt x="13877" y="16355"/>
                  </a:lnTo>
                  <a:lnTo>
                    <a:pt x="14235" y="16100"/>
                  </a:lnTo>
                  <a:lnTo>
                    <a:pt x="14567" y="15844"/>
                  </a:lnTo>
                  <a:lnTo>
                    <a:pt x="14899" y="15537"/>
                  </a:lnTo>
                  <a:lnTo>
                    <a:pt x="15231" y="15231"/>
                  </a:lnTo>
                  <a:lnTo>
                    <a:pt x="15538" y="14924"/>
                  </a:lnTo>
                  <a:lnTo>
                    <a:pt x="15819" y="14592"/>
                  </a:lnTo>
                  <a:lnTo>
                    <a:pt x="16100" y="14234"/>
                  </a:lnTo>
                  <a:lnTo>
                    <a:pt x="16356" y="13876"/>
                  </a:lnTo>
                  <a:lnTo>
                    <a:pt x="16586" y="13519"/>
                  </a:lnTo>
                  <a:lnTo>
                    <a:pt x="16790" y="13135"/>
                  </a:lnTo>
                  <a:lnTo>
                    <a:pt x="16995" y="12752"/>
                  </a:lnTo>
                  <a:lnTo>
                    <a:pt x="17174" y="12343"/>
                  </a:lnTo>
                  <a:lnTo>
                    <a:pt x="17327" y="11934"/>
                  </a:lnTo>
                  <a:lnTo>
                    <a:pt x="17455" y="11525"/>
                  </a:lnTo>
                  <a:lnTo>
                    <a:pt x="17582" y="11116"/>
                  </a:lnTo>
                  <a:lnTo>
                    <a:pt x="17685" y="10682"/>
                  </a:lnTo>
                  <a:lnTo>
                    <a:pt x="17761" y="10248"/>
                  </a:lnTo>
                  <a:lnTo>
                    <a:pt x="17812" y="9813"/>
                  </a:lnTo>
                  <a:lnTo>
                    <a:pt x="17838" y="9379"/>
                  </a:lnTo>
                  <a:lnTo>
                    <a:pt x="17838" y="8919"/>
                  </a:lnTo>
                  <a:lnTo>
                    <a:pt x="17838" y="8484"/>
                  </a:lnTo>
                  <a:lnTo>
                    <a:pt x="17812" y="8050"/>
                  </a:lnTo>
                  <a:lnTo>
                    <a:pt x="17761" y="7616"/>
                  </a:lnTo>
                  <a:lnTo>
                    <a:pt x="17685" y="7181"/>
                  </a:lnTo>
                  <a:lnTo>
                    <a:pt x="17582" y="6747"/>
                  </a:lnTo>
                  <a:lnTo>
                    <a:pt x="17455" y="6338"/>
                  </a:lnTo>
                  <a:lnTo>
                    <a:pt x="17327" y="5929"/>
                  </a:lnTo>
                  <a:lnTo>
                    <a:pt x="17174" y="5520"/>
                  </a:lnTo>
                  <a:lnTo>
                    <a:pt x="16995" y="5111"/>
                  </a:lnTo>
                  <a:lnTo>
                    <a:pt x="16790" y="4728"/>
                  </a:lnTo>
                  <a:lnTo>
                    <a:pt x="16586" y="4345"/>
                  </a:lnTo>
                  <a:lnTo>
                    <a:pt x="16356" y="3987"/>
                  </a:lnTo>
                  <a:lnTo>
                    <a:pt x="16100" y="3629"/>
                  </a:lnTo>
                  <a:lnTo>
                    <a:pt x="15819" y="3271"/>
                  </a:lnTo>
                  <a:lnTo>
                    <a:pt x="15538" y="2939"/>
                  </a:lnTo>
                  <a:lnTo>
                    <a:pt x="15231" y="2607"/>
                  </a:lnTo>
                  <a:lnTo>
                    <a:pt x="14899" y="2300"/>
                  </a:lnTo>
                  <a:lnTo>
                    <a:pt x="14567" y="2019"/>
                  </a:lnTo>
                  <a:lnTo>
                    <a:pt x="14235" y="1764"/>
                  </a:lnTo>
                  <a:lnTo>
                    <a:pt x="13877" y="1508"/>
                  </a:lnTo>
                  <a:lnTo>
                    <a:pt x="13494" y="1252"/>
                  </a:lnTo>
                  <a:lnTo>
                    <a:pt x="13136" y="1048"/>
                  </a:lnTo>
                  <a:lnTo>
                    <a:pt x="12727" y="844"/>
                  </a:lnTo>
                  <a:lnTo>
                    <a:pt x="12344" y="690"/>
                  </a:lnTo>
                  <a:lnTo>
                    <a:pt x="11935" y="511"/>
                  </a:lnTo>
                  <a:lnTo>
                    <a:pt x="11526" y="384"/>
                  </a:lnTo>
                  <a:lnTo>
                    <a:pt x="11092" y="281"/>
                  </a:lnTo>
                  <a:lnTo>
                    <a:pt x="10683" y="179"/>
                  </a:lnTo>
                  <a:lnTo>
                    <a:pt x="10248" y="103"/>
                  </a:lnTo>
                  <a:lnTo>
                    <a:pt x="9814" y="51"/>
                  </a:lnTo>
                  <a:lnTo>
                    <a:pt x="9379" y="26"/>
                  </a:lnTo>
                  <a:lnTo>
                    <a:pt x="891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5;p71">
              <a:extLst>
                <a:ext uri="{FF2B5EF4-FFF2-40B4-BE49-F238E27FC236}">
                  <a16:creationId xmlns:a16="http://schemas.microsoft.com/office/drawing/2014/main" id="{1D2C04D9-9996-4896-8979-22A95687221F}"/>
                </a:ext>
              </a:extLst>
            </p:cNvPr>
            <p:cNvSpPr/>
            <p:nvPr/>
          </p:nvSpPr>
          <p:spPr>
            <a:xfrm>
              <a:off x="489175" y="3627950"/>
              <a:ext cx="12800" cy="13425"/>
            </a:xfrm>
            <a:custGeom>
              <a:avLst/>
              <a:gdLst/>
              <a:ahLst/>
              <a:cxnLst/>
              <a:rect l="l" t="t" r="r" b="b"/>
              <a:pathLst>
                <a:path w="512" h="537" extrusionOk="0">
                  <a:moveTo>
                    <a:pt x="154" y="0"/>
                  </a:moveTo>
                  <a:lnTo>
                    <a:pt x="78" y="77"/>
                  </a:lnTo>
                  <a:lnTo>
                    <a:pt x="26" y="153"/>
                  </a:lnTo>
                  <a:lnTo>
                    <a:pt x="1" y="256"/>
                  </a:lnTo>
                  <a:lnTo>
                    <a:pt x="1" y="281"/>
                  </a:lnTo>
                  <a:lnTo>
                    <a:pt x="26" y="383"/>
                  </a:lnTo>
                  <a:lnTo>
                    <a:pt x="78" y="460"/>
                  </a:lnTo>
                  <a:lnTo>
                    <a:pt x="154" y="537"/>
                  </a:lnTo>
                  <a:lnTo>
                    <a:pt x="359" y="537"/>
                  </a:lnTo>
                  <a:lnTo>
                    <a:pt x="435" y="460"/>
                  </a:lnTo>
                  <a:lnTo>
                    <a:pt x="512" y="383"/>
                  </a:lnTo>
                  <a:lnTo>
                    <a:pt x="512" y="281"/>
                  </a:lnTo>
                  <a:lnTo>
                    <a:pt x="512" y="256"/>
                  </a:lnTo>
                  <a:lnTo>
                    <a:pt x="512" y="153"/>
                  </a:lnTo>
                  <a:lnTo>
                    <a:pt x="435" y="77"/>
                  </a:lnTo>
                  <a:lnTo>
                    <a:pt x="35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6;p71">
              <a:extLst>
                <a:ext uri="{FF2B5EF4-FFF2-40B4-BE49-F238E27FC236}">
                  <a16:creationId xmlns:a16="http://schemas.microsoft.com/office/drawing/2014/main" id="{556C6EF5-926F-4F6D-B5A4-D008F052EC59}"/>
                </a:ext>
              </a:extLst>
            </p:cNvPr>
            <p:cNvSpPr/>
            <p:nvPr/>
          </p:nvSpPr>
          <p:spPr>
            <a:xfrm>
              <a:off x="489175" y="3659250"/>
              <a:ext cx="12800" cy="14075"/>
            </a:xfrm>
            <a:custGeom>
              <a:avLst/>
              <a:gdLst/>
              <a:ahLst/>
              <a:cxnLst/>
              <a:rect l="l" t="t" r="r" b="b"/>
              <a:pathLst>
                <a:path w="512" h="563" extrusionOk="0">
                  <a:moveTo>
                    <a:pt x="256" y="0"/>
                  </a:moveTo>
                  <a:lnTo>
                    <a:pt x="154" y="26"/>
                  </a:lnTo>
                  <a:lnTo>
                    <a:pt x="78" y="77"/>
                  </a:lnTo>
                  <a:lnTo>
                    <a:pt x="26" y="179"/>
                  </a:lnTo>
                  <a:lnTo>
                    <a:pt x="1" y="281"/>
                  </a:lnTo>
                  <a:lnTo>
                    <a:pt x="1" y="307"/>
                  </a:lnTo>
                  <a:lnTo>
                    <a:pt x="26" y="409"/>
                  </a:lnTo>
                  <a:lnTo>
                    <a:pt x="78" y="486"/>
                  </a:lnTo>
                  <a:lnTo>
                    <a:pt x="154" y="537"/>
                  </a:lnTo>
                  <a:lnTo>
                    <a:pt x="256" y="562"/>
                  </a:lnTo>
                  <a:lnTo>
                    <a:pt x="359" y="537"/>
                  </a:lnTo>
                  <a:lnTo>
                    <a:pt x="435" y="486"/>
                  </a:lnTo>
                  <a:lnTo>
                    <a:pt x="512" y="409"/>
                  </a:lnTo>
                  <a:lnTo>
                    <a:pt x="512" y="307"/>
                  </a:lnTo>
                  <a:lnTo>
                    <a:pt x="512" y="281"/>
                  </a:lnTo>
                  <a:lnTo>
                    <a:pt x="512" y="179"/>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7;p71">
              <a:extLst>
                <a:ext uri="{FF2B5EF4-FFF2-40B4-BE49-F238E27FC236}">
                  <a16:creationId xmlns:a16="http://schemas.microsoft.com/office/drawing/2014/main" id="{A2F47B20-8EEE-4907-B59A-A112ED941E0C}"/>
                </a:ext>
              </a:extLst>
            </p:cNvPr>
            <p:cNvSpPr/>
            <p:nvPr/>
          </p:nvSpPr>
          <p:spPr>
            <a:xfrm>
              <a:off x="489175" y="36918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8;p71">
              <a:extLst>
                <a:ext uri="{FF2B5EF4-FFF2-40B4-BE49-F238E27FC236}">
                  <a16:creationId xmlns:a16="http://schemas.microsoft.com/office/drawing/2014/main" id="{41DD2B79-DF3F-428F-B138-17718DCD3E0A}"/>
                </a:ext>
              </a:extLst>
            </p:cNvPr>
            <p:cNvSpPr/>
            <p:nvPr/>
          </p:nvSpPr>
          <p:spPr>
            <a:xfrm>
              <a:off x="489175" y="37231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9;p71">
              <a:extLst>
                <a:ext uri="{FF2B5EF4-FFF2-40B4-BE49-F238E27FC236}">
                  <a16:creationId xmlns:a16="http://schemas.microsoft.com/office/drawing/2014/main" id="{B9418B88-D910-4941-8A2C-2B7069279240}"/>
                </a:ext>
              </a:extLst>
            </p:cNvPr>
            <p:cNvSpPr/>
            <p:nvPr/>
          </p:nvSpPr>
          <p:spPr>
            <a:xfrm>
              <a:off x="489175" y="3596000"/>
              <a:ext cx="12800" cy="13425"/>
            </a:xfrm>
            <a:custGeom>
              <a:avLst/>
              <a:gdLst/>
              <a:ahLst/>
              <a:cxnLst/>
              <a:rect l="l" t="t" r="r" b="b"/>
              <a:pathLst>
                <a:path w="512" h="537" extrusionOk="0">
                  <a:moveTo>
                    <a:pt x="256" y="0"/>
                  </a:moveTo>
                  <a:lnTo>
                    <a:pt x="154" y="26"/>
                  </a:lnTo>
                  <a:lnTo>
                    <a:pt x="78" y="77"/>
                  </a:lnTo>
                  <a:lnTo>
                    <a:pt x="26" y="154"/>
                  </a:lnTo>
                  <a:lnTo>
                    <a:pt x="1" y="256"/>
                  </a:lnTo>
                  <a:lnTo>
                    <a:pt x="1" y="281"/>
                  </a:lnTo>
                  <a:lnTo>
                    <a:pt x="26" y="384"/>
                  </a:lnTo>
                  <a:lnTo>
                    <a:pt x="78" y="460"/>
                  </a:lnTo>
                  <a:lnTo>
                    <a:pt x="154" y="537"/>
                  </a:lnTo>
                  <a:lnTo>
                    <a:pt x="359" y="537"/>
                  </a:lnTo>
                  <a:lnTo>
                    <a:pt x="435" y="460"/>
                  </a:lnTo>
                  <a:lnTo>
                    <a:pt x="512" y="384"/>
                  </a:lnTo>
                  <a:lnTo>
                    <a:pt x="512" y="281"/>
                  </a:lnTo>
                  <a:lnTo>
                    <a:pt x="512" y="256"/>
                  </a:lnTo>
                  <a:lnTo>
                    <a:pt x="512" y="154"/>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90;p71">
              <a:extLst>
                <a:ext uri="{FF2B5EF4-FFF2-40B4-BE49-F238E27FC236}">
                  <a16:creationId xmlns:a16="http://schemas.microsoft.com/office/drawing/2014/main" id="{01B2EBE5-3505-49D6-B5BC-277BA91C3C5C}"/>
                </a:ext>
              </a:extLst>
            </p:cNvPr>
            <p:cNvSpPr/>
            <p:nvPr/>
          </p:nvSpPr>
          <p:spPr>
            <a:xfrm>
              <a:off x="423375" y="3514850"/>
              <a:ext cx="26225" cy="50500"/>
            </a:xfrm>
            <a:custGeom>
              <a:avLst/>
              <a:gdLst/>
              <a:ahLst/>
              <a:cxnLst/>
              <a:rect l="l" t="t" r="r" b="b"/>
              <a:pathLst>
                <a:path w="1049" h="2020" extrusionOk="0">
                  <a:moveTo>
                    <a:pt x="154" y="1"/>
                  </a:moveTo>
                  <a:lnTo>
                    <a:pt x="77" y="78"/>
                  </a:lnTo>
                  <a:lnTo>
                    <a:pt x="26" y="154"/>
                  </a:lnTo>
                  <a:lnTo>
                    <a:pt x="1" y="256"/>
                  </a:lnTo>
                  <a:lnTo>
                    <a:pt x="1" y="1739"/>
                  </a:lnTo>
                  <a:lnTo>
                    <a:pt x="26" y="1841"/>
                  </a:lnTo>
                  <a:lnTo>
                    <a:pt x="77" y="1943"/>
                  </a:lnTo>
                  <a:lnTo>
                    <a:pt x="154" y="1994"/>
                  </a:lnTo>
                  <a:lnTo>
                    <a:pt x="256" y="2020"/>
                  </a:lnTo>
                  <a:lnTo>
                    <a:pt x="359" y="1994"/>
                  </a:lnTo>
                  <a:lnTo>
                    <a:pt x="435" y="1943"/>
                  </a:lnTo>
                  <a:lnTo>
                    <a:pt x="512" y="1841"/>
                  </a:lnTo>
                  <a:lnTo>
                    <a:pt x="512" y="1739"/>
                  </a:lnTo>
                  <a:lnTo>
                    <a:pt x="512" y="870"/>
                  </a:lnTo>
                  <a:lnTo>
                    <a:pt x="537" y="793"/>
                  </a:lnTo>
                  <a:lnTo>
                    <a:pt x="665" y="640"/>
                  </a:lnTo>
                  <a:lnTo>
                    <a:pt x="793" y="563"/>
                  </a:lnTo>
                  <a:lnTo>
                    <a:pt x="819" y="512"/>
                  </a:lnTo>
                  <a:lnTo>
                    <a:pt x="921" y="435"/>
                  </a:lnTo>
                  <a:lnTo>
                    <a:pt x="997" y="359"/>
                  </a:lnTo>
                  <a:lnTo>
                    <a:pt x="1023" y="308"/>
                  </a:lnTo>
                  <a:lnTo>
                    <a:pt x="1049" y="256"/>
                  </a:lnTo>
                  <a:lnTo>
                    <a:pt x="1023" y="154"/>
                  </a:lnTo>
                  <a:lnTo>
                    <a:pt x="972" y="78"/>
                  </a:lnTo>
                  <a:lnTo>
                    <a:pt x="870" y="27"/>
                  </a:lnTo>
                  <a:lnTo>
                    <a:pt x="767" y="1"/>
                  </a:lnTo>
                  <a:lnTo>
                    <a:pt x="665" y="1"/>
                  </a:lnTo>
                  <a:lnTo>
                    <a:pt x="589" y="52"/>
                  </a:lnTo>
                  <a:lnTo>
                    <a:pt x="486" y="129"/>
                  </a:lnTo>
                  <a:lnTo>
                    <a:pt x="435" y="78"/>
                  </a:lnTo>
                  <a:lnTo>
                    <a:pt x="384" y="27"/>
                  </a:lnTo>
                  <a:lnTo>
                    <a:pt x="33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 name="Picture 174" descr="Chart&#10;&#10;Description automatically generated">
            <a:extLst>
              <a:ext uri="{FF2B5EF4-FFF2-40B4-BE49-F238E27FC236}">
                <a16:creationId xmlns:a16="http://schemas.microsoft.com/office/drawing/2014/main" id="{77333A76-0E4B-4C01-A1D6-143E69C465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21286" y="3628039"/>
            <a:ext cx="404948" cy="404948"/>
          </a:xfrm>
          <a:prstGeom prst="rect">
            <a:avLst/>
          </a:prstGeom>
        </p:spPr>
      </p:pic>
    </p:spTree>
    <p:extLst>
      <p:ext uri="{BB962C8B-B14F-4D97-AF65-F5344CB8AC3E}">
        <p14:creationId xmlns:p14="http://schemas.microsoft.com/office/powerpoint/2010/main" val="3814614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35" name="Google Shape;1635;p54"/>
          <p:cNvGrpSpPr/>
          <p:nvPr/>
        </p:nvGrpSpPr>
        <p:grpSpPr>
          <a:xfrm>
            <a:off x="1690009" y="1242687"/>
            <a:ext cx="1733576" cy="2635901"/>
            <a:chOff x="1724135" y="1120426"/>
            <a:chExt cx="1909015" cy="2902655"/>
          </a:xfrm>
        </p:grpSpPr>
        <p:sp>
          <p:nvSpPr>
            <p:cNvPr id="1636" name="Google Shape;1636;p54"/>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 name="Google Shape;1638;p54"/>
          <p:cNvPicPr preferRelativeResize="0"/>
          <p:nvPr/>
        </p:nvPicPr>
        <p:blipFill rotWithShape="1">
          <a:blip r:embed="rId3">
            <a:alphaModFix/>
          </a:blip>
          <a:srcRect l="592" r="602"/>
          <a:stretch/>
        </p:blipFill>
        <p:spPr>
          <a:xfrm>
            <a:off x="1767203" y="1359293"/>
            <a:ext cx="1537800" cy="2034900"/>
          </a:xfrm>
          <a:prstGeom prst="roundRect">
            <a:avLst>
              <a:gd name="adj" fmla="val 0"/>
            </a:avLst>
          </a:prstGeom>
          <a:noFill/>
          <a:ln>
            <a:noFill/>
          </a:ln>
        </p:spPr>
      </p:pic>
      <p:pic>
        <p:nvPicPr>
          <p:cNvPr id="7" name="Picture 6">
            <a:extLst>
              <a:ext uri="{FF2B5EF4-FFF2-40B4-BE49-F238E27FC236}">
                <a16:creationId xmlns:a16="http://schemas.microsoft.com/office/drawing/2014/main" id="{14D9AC36-C46A-46CB-9042-B96912D384D4}"/>
              </a:ext>
            </a:extLst>
          </p:cNvPr>
          <p:cNvPicPr>
            <a:picLocks noChangeAspect="1"/>
          </p:cNvPicPr>
          <p:nvPr/>
        </p:nvPicPr>
        <p:blipFill>
          <a:blip r:embed="rId4"/>
          <a:stretch>
            <a:fillRect/>
          </a:stretch>
        </p:blipFill>
        <p:spPr>
          <a:xfrm>
            <a:off x="1770021" y="1711325"/>
            <a:ext cx="1535323" cy="1688855"/>
          </a:xfrm>
          <a:prstGeom prst="rect">
            <a:avLst/>
          </a:prstGeom>
        </p:spPr>
      </p:pic>
      <p:pic>
        <p:nvPicPr>
          <p:cNvPr id="3" name="Picture 2">
            <a:extLst>
              <a:ext uri="{FF2B5EF4-FFF2-40B4-BE49-F238E27FC236}">
                <a16:creationId xmlns:a16="http://schemas.microsoft.com/office/drawing/2014/main" id="{DA895674-3168-4EE0-935D-666E235C3219}"/>
              </a:ext>
            </a:extLst>
          </p:cNvPr>
          <p:cNvPicPr>
            <a:picLocks noChangeAspect="1"/>
          </p:cNvPicPr>
          <p:nvPr/>
        </p:nvPicPr>
        <p:blipFill>
          <a:blip r:embed="rId5"/>
          <a:stretch>
            <a:fillRect/>
          </a:stretch>
        </p:blipFill>
        <p:spPr>
          <a:xfrm>
            <a:off x="1774852" y="1360165"/>
            <a:ext cx="1527147" cy="371355"/>
          </a:xfrm>
          <a:prstGeom prst="rect">
            <a:avLst/>
          </a:prstGeom>
        </p:spPr>
      </p:pic>
      <p:sp>
        <p:nvSpPr>
          <p:cNvPr id="47" name="Google Shape;959;p40">
            <a:extLst>
              <a:ext uri="{FF2B5EF4-FFF2-40B4-BE49-F238E27FC236}">
                <a16:creationId xmlns:a16="http://schemas.microsoft.com/office/drawing/2014/main" id="{6AD78D5B-3A7E-4B2D-A60F-8F2BE0E41DAA}"/>
              </a:ext>
            </a:extLst>
          </p:cNvPr>
          <p:cNvSpPr txBox="1">
            <a:spLocks noGrp="1"/>
          </p:cNvSpPr>
          <p:nvPr>
            <p:ph type="subTitle" idx="1"/>
          </p:nvPr>
        </p:nvSpPr>
        <p:spPr>
          <a:xfrm>
            <a:off x="4315521" y="3707454"/>
            <a:ext cx="3200401" cy="632534"/>
          </a:xfrm>
          <a:prstGeom prst="rect">
            <a:avLst/>
          </a:prstGeom>
        </p:spPr>
        <p:txBody>
          <a:bodyPr spcFirstLastPara="1" wrap="square" lIns="91425" tIns="91425" rIns="91425" bIns="91425" anchor="ctr" anchorCtr="0">
            <a:noAutofit/>
          </a:bodyPr>
          <a:lstStyle/>
          <a:p>
            <a:pPr marL="0" indent="0" algn="l"/>
            <a:r>
              <a:rPr lang="en-US" sz="1600" dirty="0"/>
              <a:t>Data driven insights and recommendations</a:t>
            </a:r>
          </a:p>
        </p:txBody>
      </p:sp>
      <p:grpSp>
        <p:nvGrpSpPr>
          <p:cNvPr id="48" name="Google Shape;948;p40">
            <a:extLst>
              <a:ext uri="{FF2B5EF4-FFF2-40B4-BE49-F238E27FC236}">
                <a16:creationId xmlns:a16="http://schemas.microsoft.com/office/drawing/2014/main" id="{6DB06EC1-2F24-4529-863A-FAFE632063B4}"/>
              </a:ext>
            </a:extLst>
          </p:cNvPr>
          <p:cNvGrpSpPr/>
          <p:nvPr/>
        </p:nvGrpSpPr>
        <p:grpSpPr>
          <a:xfrm>
            <a:off x="5422218" y="1070342"/>
            <a:ext cx="875409" cy="1015029"/>
            <a:chOff x="3335286" y="601670"/>
            <a:chExt cx="804678" cy="932160"/>
          </a:xfrm>
        </p:grpSpPr>
        <p:sp>
          <p:nvSpPr>
            <p:cNvPr id="49" name="Google Shape;949;p40">
              <a:extLst>
                <a:ext uri="{FF2B5EF4-FFF2-40B4-BE49-F238E27FC236}">
                  <a16:creationId xmlns:a16="http://schemas.microsoft.com/office/drawing/2014/main" id="{A711798A-7DF2-4E4A-B02F-41549EE16183}"/>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50;p40">
              <a:extLst>
                <a:ext uri="{FF2B5EF4-FFF2-40B4-BE49-F238E27FC236}">
                  <a16:creationId xmlns:a16="http://schemas.microsoft.com/office/drawing/2014/main" id="{16E55D78-0A3E-4E24-94A1-D0F068AC2DBA}"/>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51;p40">
              <a:extLst>
                <a:ext uri="{FF2B5EF4-FFF2-40B4-BE49-F238E27FC236}">
                  <a16:creationId xmlns:a16="http://schemas.microsoft.com/office/drawing/2014/main" id="{94CFFBE3-0B36-4FD1-A3F1-A46421F42C6F}"/>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52;p40">
              <a:extLst>
                <a:ext uri="{FF2B5EF4-FFF2-40B4-BE49-F238E27FC236}">
                  <a16:creationId xmlns:a16="http://schemas.microsoft.com/office/drawing/2014/main" id="{27D93B03-C51B-4A24-85C9-61066509B3DC}"/>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53;p40">
              <a:extLst>
                <a:ext uri="{FF2B5EF4-FFF2-40B4-BE49-F238E27FC236}">
                  <a16:creationId xmlns:a16="http://schemas.microsoft.com/office/drawing/2014/main" id="{8974524F-9D45-4714-B1DC-1C2C3F918903}"/>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4;p40">
              <a:extLst>
                <a:ext uri="{FF2B5EF4-FFF2-40B4-BE49-F238E27FC236}">
                  <a16:creationId xmlns:a16="http://schemas.microsoft.com/office/drawing/2014/main" id="{17527769-C102-4527-917F-0D54AE56AE81}"/>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5;p40">
              <a:extLst>
                <a:ext uri="{FF2B5EF4-FFF2-40B4-BE49-F238E27FC236}">
                  <a16:creationId xmlns:a16="http://schemas.microsoft.com/office/drawing/2014/main" id="{9971E4D6-6326-42C9-831A-9B44DB0279AF}"/>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958;p40">
            <a:extLst>
              <a:ext uri="{FF2B5EF4-FFF2-40B4-BE49-F238E27FC236}">
                <a16:creationId xmlns:a16="http://schemas.microsoft.com/office/drawing/2014/main" id="{87BA45BC-38FE-4861-B4A3-A2C8A105F924}"/>
              </a:ext>
            </a:extLst>
          </p:cNvPr>
          <p:cNvSpPr txBox="1">
            <a:spLocks/>
          </p:cNvSpPr>
          <p:nvPr/>
        </p:nvSpPr>
        <p:spPr>
          <a:xfrm>
            <a:off x="5402725" y="1372506"/>
            <a:ext cx="914400" cy="410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500" b="1" dirty="0">
                <a:solidFill>
                  <a:schemeClr val="bg1"/>
                </a:solidFill>
                <a:latin typeface="Fjalla One" panose="02000506040000020004" pitchFamily="2" charset="0"/>
              </a:rPr>
              <a:t>4</a:t>
            </a:r>
          </a:p>
        </p:txBody>
      </p:sp>
      <p:sp>
        <p:nvSpPr>
          <p:cNvPr id="58" name="Google Shape;957;p40">
            <a:extLst>
              <a:ext uri="{FF2B5EF4-FFF2-40B4-BE49-F238E27FC236}">
                <a16:creationId xmlns:a16="http://schemas.microsoft.com/office/drawing/2014/main" id="{35AABD1C-E2E6-4310-8668-2973EB348595}"/>
              </a:ext>
            </a:extLst>
          </p:cNvPr>
          <p:cNvSpPr txBox="1">
            <a:spLocks noGrp="1"/>
          </p:cNvSpPr>
          <p:nvPr>
            <p:ph type="title"/>
          </p:nvPr>
        </p:nvSpPr>
        <p:spPr>
          <a:xfrm>
            <a:off x="3944725" y="2234750"/>
            <a:ext cx="3830400" cy="14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solidFill>
                  <a:schemeClr val="tx1"/>
                </a:solidFill>
              </a:rPr>
              <a:t>CONCLUSIONS &amp; OUTCOMES</a:t>
            </a:r>
            <a:endParaRPr sz="5000" dirty="0">
              <a:solidFill>
                <a:schemeClr val="tx1"/>
              </a:solidFill>
            </a:endParaRPr>
          </a:p>
        </p:txBody>
      </p:sp>
      <p:pic>
        <p:nvPicPr>
          <p:cNvPr id="22" name="Google Shape;3429;p72">
            <a:extLst>
              <a:ext uri="{FF2B5EF4-FFF2-40B4-BE49-F238E27FC236}">
                <a16:creationId xmlns:a16="http://schemas.microsoft.com/office/drawing/2014/main" id="{4C89FF02-3F18-448B-B7E0-74F94460DC24}"/>
              </a:ext>
            </a:extLst>
          </p:cNvPr>
          <p:cNvPicPr preferRelativeResize="0"/>
          <p:nvPr/>
        </p:nvPicPr>
        <p:blipFill>
          <a:blip r:embed="rId6">
            <a:alphaModFix/>
          </a:blip>
          <a:stretch>
            <a:fillRect/>
          </a:stretch>
        </p:blipFill>
        <p:spPr>
          <a:xfrm>
            <a:off x="2319689" y="2618072"/>
            <a:ext cx="1786720" cy="2359559"/>
          </a:xfrm>
          <a:prstGeom prst="rect">
            <a:avLst/>
          </a:prstGeom>
          <a:noFill/>
          <a:ln>
            <a:noFill/>
          </a:ln>
        </p:spPr>
      </p:pic>
    </p:spTree>
    <p:extLst>
      <p:ext uri="{BB962C8B-B14F-4D97-AF65-F5344CB8AC3E}">
        <p14:creationId xmlns:p14="http://schemas.microsoft.com/office/powerpoint/2010/main" val="663296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37" name="Google Shape;998;p41">
            <a:extLst>
              <a:ext uri="{FF2B5EF4-FFF2-40B4-BE49-F238E27FC236}">
                <a16:creationId xmlns:a16="http://schemas.microsoft.com/office/drawing/2014/main" id="{FFDD5619-83E9-4DEA-9360-F49F1E29EBD6}"/>
              </a:ext>
            </a:extLst>
          </p:cNvPr>
          <p:cNvGrpSpPr/>
          <p:nvPr/>
        </p:nvGrpSpPr>
        <p:grpSpPr>
          <a:xfrm>
            <a:off x="1765001" y="378947"/>
            <a:ext cx="5613998" cy="778303"/>
            <a:chOff x="1828775" y="-454378"/>
            <a:chExt cx="5613998" cy="778303"/>
          </a:xfrm>
        </p:grpSpPr>
        <p:sp>
          <p:nvSpPr>
            <p:cNvPr id="138" name="Google Shape;999;p41">
              <a:extLst>
                <a:ext uri="{FF2B5EF4-FFF2-40B4-BE49-F238E27FC236}">
                  <a16:creationId xmlns:a16="http://schemas.microsoft.com/office/drawing/2014/main" id="{CBE33FB6-35FF-41B9-8B48-F38EB0E46A1D}"/>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0;p41">
              <a:extLst>
                <a:ext uri="{FF2B5EF4-FFF2-40B4-BE49-F238E27FC236}">
                  <a16:creationId xmlns:a16="http://schemas.microsoft.com/office/drawing/2014/main" id="{012396C6-3730-4427-8235-96AC49E6E9FB}"/>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1;p41">
              <a:extLst>
                <a:ext uri="{FF2B5EF4-FFF2-40B4-BE49-F238E27FC236}">
                  <a16:creationId xmlns:a16="http://schemas.microsoft.com/office/drawing/2014/main" id="{E26103F0-903C-4A7C-8015-9AE94D15EA03}"/>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2;p41">
              <a:extLst>
                <a:ext uri="{FF2B5EF4-FFF2-40B4-BE49-F238E27FC236}">
                  <a16:creationId xmlns:a16="http://schemas.microsoft.com/office/drawing/2014/main" id="{4BD52E86-E5D6-4BEF-8091-4FA84E569C4B}"/>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3;p41">
              <a:extLst>
                <a:ext uri="{FF2B5EF4-FFF2-40B4-BE49-F238E27FC236}">
                  <a16:creationId xmlns:a16="http://schemas.microsoft.com/office/drawing/2014/main" id="{9207B3C3-D9A8-4D34-B79D-51472F8CE137}"/>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43" name="Google Shape;1004;p41">
              <a:extLst>
                <a:ext uri="{FF2B5EF4-FFF2-40B4-BE49-F238E27FC236}">
                  <a16:creationId xmlns:a16="http://schemas.microsoft.com/office/drawing/2014/main" id="{24432684-4D4E-4ACC-BCD1-72FB579A6171}"/>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44" name="Google Shape;1006;p41">
            <a:extLst>
              <a:ext uri="{FF2B5EF4-FFF2-40B4-BE49-F238E27FC236}">
                <a16:creationId xmlns:a16="http://schemas.microsoft.com/office/drawing/2014/main" id="{EA9EAE14-B0ED-401A-9403-CCB567E07376}"/>
              </a:ext>
            </a:extLst>
          </p:cNvPr>
          <p:cNvSpPr txBox="1">
            <a:spLocks noGrp="1"/>
          </p:cNvSpPr>
          <p:nvPr>
            <p:ph type="title"/>
          </p:nvPr>
        </p:nvSpPr>
        <p:spPr>
          <a:xfrm>
            <a:off x="720000" y="539500"/>
            <a:ext cx="7704000" cy="457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rPr>
              <a:t>Lesson Learnt</a:t>
            </a:r>
            <a:endParaRPr sz="3200" dirty="0">
              <a:solidFill>
                <a:schemeClr val="bg1"/>
              </a:solidFill>
            </a:endParaRPr>
          </a:p>
        </p:txBody>
      </p:sp>
      <p:sp>
        <p:nvSpPr>
          <p:cNvPr id="146" name="Google Shape;873;p37">
            <a:extLst>
              <a:ext uri="{FF2B5EF4-FFF2-40B4-BE49-F238E27FC236}">
                <a16:creationId xmlns:a16="http://schemas.microsoft.com/office/drawing/2014/main" id="{452A92E4-D1BA-4159-B976-0C1D5E5568E1}"/>
              </a:ext>
            </a:extLst>
          </p:cNvPr>
          <p:cNvSpPr txBox="1">
            <a:spLocks/>
          </p:cNvSpPr>
          <p:nvPr/>
        </p:nvSpPr>
        <p:spPr>
          <a:xfrm>
            <a:off x="720000" y="1294150"/>
            <a:ext cx="7704000" cy="300353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SG" sz="2000" dirty="0"/>
              <a:t>Interesting Concepts and Lesson Learnt</a:t>
            </a:r>
          </a:p>
          <a:p>
            <a:pPr marL="0" lvl="0" indent="0" algn="l" rtl="0">
              <a:spcBef>
                <a:spcPts val="0"/>
              </a:spcBef>
              <a:spcAft>
                <a:spcPts val="0"/>
              </a:spcAft>
              <a:buNone/>
            </a:pPr>
            <a:endParaRPr lang="en-SG" sz="2000" dirty="0"/>
          </a:p>
          <a:p>
            <a:pPr marL="971550" lvl="1" indent="-514350" algn="l">
              <a:buFont typeface="+mj-lt"/>
              <a:buAutoNum type="arabicPeriod"/>
            </a:pPr>
            <a:r>
              <a:rPr lang="en-SG" sz="2000" dirty="0"/>
              <a:t>SMOTE (imbalanced dataset handling)</a:t>
            </a:r>
          </a:p>
          <a:p>
            <a:pPr marL="971550" lvl="1" indent="-514350" algn="l">
              <a:buFont typeface="+mj-lt"/>
              <a:buAutoNum type="arabicPeriod"/>
            </a:pPr>
            <a:r>
              <a:rPr lang="en-SG" sz="2000" dirty="0"/>
              <a:t>Random Forest (higher prediction accuracy than Decision Tree)</a:t>
            </a:r>
          </a:p>
          <a:p>
            <a:pPr marL="971550" lvl="1" indent="-514350" algn="l">
              <a:buFont typeface="+mj-lt"/>
              <a:buAutoNum type="arabicPeriod"/>
            </a:pPr>
            <a:r>
              <a:rPr lang="en-SG" sz="2000" dirty="0"/>
              <a:t>XGBoost (solves highly variable behaviours of Decision Tree)</a:t>
            </a:r>
          </a:p>
          <a:p>
            <a:pPr marL="0" indent="0"/>
            <a:endParaRPr lang="en-SG"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37" name="Google Shape;998;p41">
            <a:extLst>
              <a:ext uri="{FF2B5EF4-FFF2-40B4-BE49-F238E27FC236}">
                <a16:creationId xmlns:a16="http://schemas.microsoft.com/office/drawing/2014/main" id="{FFDD5619-83E9-4DEA-9360-F49F1E29EBD6}"/>
              </a:ext>
            </a:extLst>
          </p:cNvPr>
          <p:cNvGrpSpPr/>
          <p:nvPr/>
        </p:nvGrpSpPr>
        <p:grpSpPr>
          <a:xfrm>
            <a:off x="1765001" y="378947"/>
            <a:ext cx="5613998" cy="778303"/>
            <a:chOff x="1828775" y="-454378"/>
            <a:chExt cx="5613998" cy="778303"/>
          </a:xfrm>
        </p:grpSpPr>
        <p:sp>
          <p:nvSpPr>
            <p:cNvPr id="138" name="Google Shape;999;p41">
              <a:extLst>
                <a:ext uri="{FF2B5EF4-FFF2-40B4-BE49-F238E27FC236}">
                  <a16:creationId xmlns:a16="http://schemas.microsoft.com/office/drawing/2014/main" id="{CBE33FB6-35FF-41B9-8B48-F38EB0E46A1D}"/>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0;p41">
              <a:extLst>
                <a:ext uri="{FF2B5EF4-FFF2-40B4-BE49-F238E27FC236}">
                  <a16:creationId xmlns:a16="http://schemas.microsoft.com/office/drawing/2014/main" id="{012396C6-3730-4427-8235-96AC49E6E9FB}"/>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1;p41">
              <a:extLst>
                <a:ext uri="{FF2B5EF4-FFF2-40B4-BE49-F238E27FC236}">
                  <a16:creationId xmlns:a16="http://schemas.microsoft.com/office/drawing/2014/main" id="{E26103F0-903C-4A7C-8015-9AE94D15EA03}"/>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2;p41">
              <a:extLst>
                <a:ext uri="{FF2B5EF4-FFF2-40B4-BE49-F238E27FC236}">
                  <a16:creationId xmlns:a16="http://schemas.microsoft.com/office/drawing/2014/main" id="{4BD52E86-E5D6-4BEF-8091-4FA84E569C4B}"/>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3;p41">
              <a:extLst>
                <a:ext uri="{FF2B5EF4-FFF2-40B4-BE49-F238E27FC236}">
                  <a16:creationId xmlns:a16="http://schemas.microsoft.com/office/drawing/2014/main" id="{9207B3C3-D9A8-4D34-B79D-51472F8CE137}"/>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43" name="Google Shape;1004;p41">
              <a:extLst>
                <a:ext uri="{FF2B5EF4-FFF2-40B4-BE49-F238E27FC236}">
                  <a16:creationId xmlns:a16="http://schemas.microsoft.com/office/drawing/2014/main" id="{24432684-4D4E-4ACC-BCD1-72FB579A6171}"/>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44" name="Google Shape;1006;p41">
            <a:extLst>
              <a:ext uri="{FF2B5EF4-FFF2-40B4-BE49-F238E27FC236}">
                <a16:creationId xmlns:a16="http://schemas.microsoft.com/office/drawing/2014/main" id="{EA9EAE14-B0ED-401A-9403-CCB567E07376}"/>
              </a:ext>
            </a:extLst>
          </p:cNvPr>
          <p:cNvSpPr txBox="1">
            <a:spLocks noGrp="1"/>
          </p:cNvSpPr>
          <p:nvPr>
            <p:ph type="title"/>
          </p:nvPr>
        </p:nvSpPr>
        <p:spPr>
          <a:xfrm>
            <a:off x="720000" y="539500"/>
            <a:ext cx="7704000" cy="457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rPr>
              <a:t>Lesson Learnt</a:t>
            </a:r>
            <a:endParaRPr sz="3200" dirty="0">
              <a:solidFill>
                <a:schemeClr val="bg1"/>
              </a:solidFill>
            </a:endParaRPr>
          </a:p>
        </p:txBody>
      </p:sp>
      <p:sp>
        <p:nvSpPr>
          <p:cNvPr id="146" name="Google Shape;873;p37">
            <a:extLst>
              <a:ext uri="{FF2B5EF4-FFF2-40B4-BE49-F238E27FC236}">
                <a16:creationId xmlns:a16="http://schemas.microsoft.com/office/drawing/2014/main" id="{452A92E4-D1BA-4159-B976-0C1D5E5568E1}"/>
              </a:ext>
            </a:extLst>
          </p:cNvPr>
          <p:cNvSpPr txBox="1">
            <a:spLocks/>
          </p:cNvSpPr>
          <p:nvPr/>
        </p:nvSpPr>
        <p:spPr>
          <a:xfrm>
            <a:off x="720000" y="1294150"/>
            <a:ext cx="7704000" cy="300353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SG" sz="2000" dirty="0"/>
              <a:t>Outcome</a:t>
            </a:r>
          </a:p>
          <a:p>
            <a:pPr marL="800100" lvl="1" indent="-342900" algn="l">
              <a:buFontTx/>
              <a:buChar char="-"/>
            </a:pPr>
            <a:r>
              <a:rPr lang="en-US" sz="2000" dirty="0"/>
              <a:t>The best machine learning model was XGBoost improved after Grid Search (model accuracy </a:t>
            </a:r>
            <a:r>
              <a:rPr lang="en-US" sz="2000" b="1" u="sng" dirty="0">
                <a:solidFill>
                  <a:schemeClr val="accent3"/>
                </a:solidFill>
              </a:rPr>
              <a:t>85.0%</a:t>
            </a:r>
            <a:r>
              <a:rPr lang="en-US" sz="2000" dirty="0">
                <a:solidFill>
                  <a:schemeClr val="tx1"/>
                </a:solidFill>
              </a:rPr>
              <a:t>) </a:t>
            </a:r>
            <a:endParaRPr lang="en-SG" sz="2000" dirty="0">
              <a:solidFill>
                <a:schemeClr val="tx1"/>
              </a:solidFill>
            </a:endParaRPr>
          </a:p>
          <a:p>
            <a:pPr marL="800100" lvl="1" indent="-342900" algn="l">
              <a:buFontTx/>
              <a:buChar char="-"/>
            </a:pPr>
            <a:r>
              <a:rPr lang="en-US" sz="2000" dirty="0"/>
              <a:t>Very useful model for banks to predict if a client were a ‘</a:t>
            </a:r>
            <a:r>
              <a:rPr lang="en-US" sz="2000" i="1" dirty="0"/>
              <a:t>good client</a:t>
            </a:r>
            <a:r>
              <a:rPr lang="en-US" sz="2000" dirty="0"/>
              <a:t>’ or a ‘</a:t>
            </a:r>
            <a:r>
              <a:rPr lang="en-US" sz="2000" i="1" dirty="0"/>
              <a:t>bad client’</a:t>
            </a:r>
          </a:p>
          <a:p>
            <a:pPr marL="800100" lvl="1" indent="-342900" algn="l">
              <a:buFontTx/>
              <a:buChar char="-"/>
            </a:pPr>
            <a:r>
              <a:rPr lang="en-US" sz="2000" i="1" dirty="0"/>
              <a:t>While this model worked the best for our dataset, it may not always be the best model in all cases</a:t>
            </a:r>
            <a:endParaRPr lang="en-US" sz="2000" dirty="0"/>
          </a:p>
          <a:p>
            <a:pPr marL="0" indent="0"/>
            <a:endParaRPr lang="en-SG" sz="2000" dirty="0"/>
          </a:p>
        </p:txBody>
      </p:sp>
    </p:spTree>
    <p:extLst>
      <p:ext uri="{BB962C8B-B14F-4D97-AF65-F5344CB8AC3E}">
        <p14:creationId xmlns:p14="http://schemas.microsoft.com/office/powerpoint/2010/main" val="410410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37" name="Google Shape;998;p41">
            <a:extLst>
              <a:ext uri="{FF2B5EF4-FFF2-40B4-BE49-F238E27FC236}">
                <a16:creationId xmlns:a16="http://schemas.microsoft.com/office/drawing/2014/main" id="{FFDD5619-83E9-4DEA-9360-F49F1E29EBD6}"/>
              </a:ext>
            </a:extLst>
          </p:cNvPr>
          <p:cNvGrpSpPr/>
          <p:nvPr/>
        </p:nvGrpSpPr>
        <p:grpSpPr>
          <a:xfrm>
            <a:off x="1765001" y="378947"/>
            <a:ext cx="5613998" cy="778303"/>
            <a:chOff x="1828775" y="-454378"/>
            <a:chExt cx="5613998" cy="778303"/>
          </a:xfrm>
        </p:grpSpPr>
        <p:sp>
          <p:nvSpPr>
            <p:cNvPr id="138" name="Google Shape;999;p41">
              <a:extLst>
                <a:ext uri="{FF2B5EF4-FFF2-40B4-BE49-F238E27FC236}">
                  <a16:creationId xmlns:a16="http://schemas.microsoft.com/office/drawing/2014/main" id="{CBE33FB6-35FF-41B9-8B48-F38EB0E46A1D}"/>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0;p41">
              <a:extLst>
                <a:ext uri="{FF2B5EF4-FFF2-40B4-BE49-F238E27FC236}">
                  <a16:creationId xmlns:a16="http://schemas.microsoft.com/office/drawing/2014/main" id="{012396C6-3730-4427-8235-96AC49E6E9FB}"/>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1;p41">
              <a:extLst>
                <a:ext uri="{FF2B5EF4-FFF2-40B4-BE49-F238E27FC236}">
                  <a16:creationId xmlns:a16="http://schemas.microsoft.com/office/drawing/2014/main" id="{E26103F0-903C-4A7C-8015-9AE94D15EA03}"/>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2;p41">
              <a:extLst>
                <a:ext uri="{FF2B5EF4-FFF2-40B4-BE49-F238E27FC236}">
                  <a16:creationId xmlns:a16="http://schemas.microsoft.com/office/drawing/2014/main" id="{4BD52E86-E5D6-4BEF-8091-4FA84E569C4B}"/>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3;p41">
              <a:extLst>
                <a:ext uri="{FF2B5EF4-FFF2-40B4-BE49-F238E27FC236}">
                  <a16:creationId xmlns:a16="http://schemas.microsoft.com/office/drawing/2014/main" id="{9207B3C3-D9A8-4D34-B79D-51472F8CE137}"/>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43" name="Google Shape;1004;p41">
              <a:extLst>
                <a:ext uri="{FF2B5EF4-FFF2-40B4-BE49-F238E27FC236}">
                  <a16:creationId xmlns:a16="http://schemas.microsoft.com/office/drawing/2014/main" id="{24432684-4D4E-4ACC-BCD1-72FB579A6171}"/>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44" name="Google Shape;1006;p41">
            <a:extLst>
              <a:ext uri="{FF2B5EF4-FFF2-40B4-BE49-F238E27FC236}">
                <a16:creationId xmlns:a16="http://schemas.microsoft.com/office/drawing/2014/main" id="{EA9EAE14-B0ED-401A-9403-CCB567E07376}"/>
              </a:ext>
            </a:extLst>
          </p:cNvPr>
          <p:cNvSpPr txBox="1">
            <a:spLocks noGrp="1"/>
          </p:cNvSpPr>
          <p:nvPr>
            <p:ph type="title"/>
          </p:nvPr>
        </p:nvSpPr>
        <p:spPr>
          <a:xfrm>
            <a:off x="720000" y="539500"/>
            <a:ext cx="7704000" cy="457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rPr>
              <a:t>Extra Improvements</a:t>
            </a:r>
            <a:endParaRPr sz="3200" dirty="0">
              <a:solidFill>
                <a:schemeClr val="bg1"/>
              </a:solidFill>
            </a:endParaRPr>
          </a:p>
        </p:txBody>
      </p:sp>
      <p:sp>
        <p:nvSpPr>
          <p:cNvPr id="146" name="Google Shape;873;p37">
            <a:extLst>
              <a:ext uri="{FF2B5EF4-FFF2-40B4-BE49-F238E27FC236}">
                <a16:creationId xmlns:a16="http://schemas.microsoft.com/office/drawing/2014/main" id="{452A92E4-D1BA-4159-B976-0C1D5E5568E1}"/>
              </a:ext>
            </a:extLst>
          </p:cNvPr>
          <p:cNvSpPr txBox="1">
            <a:spLocks/>
          </p:cNvSpPr>
          <p:nvPr/>
        </p:nvSpPr>
        <p:spPr>
          <a:xfrm>
            <a:off x="575227" y="1452680"/>
            <a:ext cx="7704000" cy="315132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342900" indent="-342900">
              <a:buFontTx/>
              <a:buChar char="-"/>
            </a:pPr>
            <a:r>
              <a:rPr lang="en-SG" sz="2000" dirty="0"/>
              <a:t>Figuring out which predictor has the largest impact for our response</a:t>
            </a:r>
          </a:p>
          <a:p>
            <a:pPr marL="342900" indent="-342900">
              <a:buFontTx/>
              <a:buChar char="-"/>
            </a:pPr>
            <a:r>
              <a:rPr lang="en-SG" sz="2000" dirty="0"/>
              <a:t>Recursive Feature Elimination (RFE)</a:t>
            </a:r>
          </a:p>
          <a:p>
            <a:pPr marL="800100" lvl="1" indent="-342900" algn="l">
              <a:buFontTx/>
              <a:buChar char="-"/>
            </a:pPr>
            <a:r>
              <a:rPr lang="en-SG" sz="2000" dirty="0"/>
              <a:t>It works by searching for a subset of features selection algorithm from the training dataset</a:t>
            </a:r>
          </a:p>
          <a:p>
            <a:pPr marL="800100" lvl="1" indent="-342900" algn="l">
              <a:buFontTx/>
              <a:buChar char="-"/>
            </a:pPr>
            <a:r>
              <a:rPr lang="en-SG" sz="2000" dirty="0"/>
              <a:t>Remove features until desired number remains</a:t>
            </a:r>
          </a:p>
          <a:p>
            <a:pPr marL="342900" indent="-342900">
              <a:buFontTx/>
              <a:buChar char="-"/>
            </a:pPr>
            <a:r>
              <a:rPr lang="en-US" sz="2000" dirty="0"/>
              <a:t>Used to determine what are the best predictors for our </a:t>
            </a:r>
            <a:r>
              <a:rPr lang="en-US" sz="2000" i="1" dirty="0"/>
              <a:t>response</a:t>
            </a:r>
            <a:r>
              <a:rPr lang="en-US" sz="2000" dirty="0"/>
              <a:t> (i.e. if the client is ‘</a:t>
            </a:r>
            <a:r>
              <a:rPr lang="en-US" sz="2000" i="1" dirty="0"/>
              <a:t>good client</a:t>
            </a:r>
            <a:r>
              <a:rPr lang="en-US" sz="2000" dirty="0"/>
              <a:t>’ or a ‘</a:t>
            </a:r>
            <a:r>
              <a:rPr lang="en-US" sz="2000" i="1" dirty="0"/>
              <a:t>bad client</a:t>
            </a:r>
            <a:r>
              <a:rPr lang="en-US" sz="2000" dirty="0"/>
              <a:t>’)</a:t>
            </a:r>
          </a:p>
          <a:p>
            <a:pPr marL="342900" indent="-342900">
              <a:buFontTx/>
              <a:buChar char="-"/>
            </a:pPr>
            <a:endParaRPr lang="en-US" sz="2000" dirty="0"/>
          </a:p>
          <a:p>
            <a:pPr marL="457200" lvl="1" indent="0"/>
            <a:endParaRPr lang="en-US" sz="2000" dirty="0"/>
          </a:p>
          <a:p>
            <a:pPr marL="0" indent="0"/>
            <a:endParaRPr lang="en-SG" sz="2000" dirty="0"/>
          </a:p>
        </p:txBody>
      </p:sp>
    </p:spTree>
    <p:extLst>
      <p:ext uri="{BB962C8B-B14F-4D97-AF65-F5344CB8AC3E}">
        <p14:creationId xmlns:p14="http://schemas.microsoft.com/office/powerpoint/2010/main" val="417814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37" name="Google Shape;998;p41">
            <a:extLst>
              <a:ext uri="{FF2B5EF4-FFF2-40B4-BE49-F238E27FC236}">
                <a16:creationId xmlns:a16="http://schemas.microsoft.com/office/drawing/2014/main" id="{FFDD5619-83E9-4DEA-9360-F49F1E29EBD6}"/>
              </a:ext>
            </a:extLst>
          </p:cNvPr>
          <p:cNvGrpSpPr/>
          <p:nvPr/>
        </p:nvGrpSpPr>
        <p:grpSpPr>
          <a:xfrm>
            <a:off x="1765001" y="378947"/>
            <a:ext cx="5613998" cy="778303"/>
            <a:chOff x="1828775" y="-454378"/>
            <a:chExt cx="5613998" cy="778303"/>
          </a:xfrm>
        </p:grpSpPr>
        <p:sp>
          <p:nvSpPr>
            <p:cNvPr id="138" name="Google Shape;999;p41">
              <a:extLst>
                <a:ext uri="{FF2B5EF4-FFF2-40B4-BE49-F238E27FC236}">
                  <a16:creationId xmlns:a16="http://schemas.microsoft.com/office/drawing/2014/main" id="{CBE33FB6-35FF-41B9-8B48-F38EB0E46A1D}"/>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0;p41">
              <a:extLst>
                <a:ext uri="{FF2B5EF4-FFF2-40B4-BE49-F238E27FC236}">
                  <a16:creationId xmlns:a16="http://schemas.microsoft.com/office/drawing/2014/main" id="{012396C6-3730-4427-8235-96AC49E6E9FB}"/>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1;p41">
              <a:extLst>
                <a:ext uri="{FF2B5EF4-FFF2-40B4-BE49-F238E27FC236}">
                  <a16:creationId xmlns:a16="http://schemas.microsoft.com/office/drawing/2014/main" id="{E26103F0-903C-4A7C-8015-9AE94D15EA03}"/>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2;p41">
              <a:extLst>
                <a:ext uri="{FF2B5EF4-FFF2-40B4-BE49-F238E27FC236}">
                  <a16:creationId xmlns:a16="http://schemas.microsoft.com/office/drawing/2014/main" id="{4BD52E86-E5D6-4BEF-8091-4FA84E569C4B}"/>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3;p41">
              <a:extLst>
                <a:ext uri="{FF2B5EF4-FFF2-40B4-BE49-F238E27FC236}">
                  <a16:creationId xmlns:a16="http://schemas.microsoft.com/office/drawing/2014/main" id="{9207B3C3-D9A8-4D34-B79D-51472F8CE137}"/>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43" name="Google Shape;1004;p41">
              <a:extLst>
                <a:ext uri="{FF2B5EF4-FFF2-40B4-BE49-F238E27FC236}">
                  <a16:creationId xmlns:a16="http://schemas.microsoft.com/office/drawing/2014/main" id="{24432684-4D4E-4ACC-BCD1-72FB579A6171}"/>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44" name="Google Shape;1006;p41">
            <a:extLst>
              <a:ext uri="{FF2B5EF4-FFF2-40B4-BE49-F238E27FC236}">
                <a16:creationId xmlns:a16="http://schemas.microsoft.com/office/drawing/2014/main" id="{EA9EAE14-B0ED-401A-9403-CCB567E07376}"/>
              </a:ext>
            </a:extLst>
          </p:cNvPr>
          <p:cNvSpPr txBox="1">
            <a:spLocks noGrp="1"/>
          </p:cNvSpPr>
          <p:nvPr>
            <p:ph type="title"/>
          </p:nvPr>
        </p:nvSpPr>
        <p:spPr>
          <a:xfrm>
            <a:off x="720000" y="539500"/>
            <a:ext cx="7704000" cy="457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rPr>
              <a:t>Extra Improvements</a:t>
            </a:r>
            <a:endParaRPr sz="3200" dirty="0">
              <a:solidFill>
                <a:schemeClr val="bg1"/>
              </a:solidFill>
            </a:endParaRPr>
          </a:p>
        </p:txBody>
      </p:sp>
      <p:sp>
        <p:nvSpPr>
          <p:cNvPr id="146" name="Google Shape;873;p37">
            <a:extLst>
              <a:ext uri="{FF2B5EF4-FFF2-40B4-BE49-F238E27FC236}">
                <a16:creationId xmlns:a16="http://schemas.microsoft.com/office/drawing/2014/main" id="{452A92E4-D1BA-4159-B976-0C1D5E5568E1}"/>
              </a:ext>
            </a:extLst>
          </p:cNvPr>
          <p:cNvSpPr txBox="1">
            <a:spLocks/>
          </p:cNvSpPr>
          <p:nvPr/>
        </p:nvSpPr>
        <p:spPr>
          <a:xfrm>
            <a:off x="466978" y="1151367"/>
            <a:ext cx="7704000" cy="13374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SG" sz="1800" dirty="0"/>
              <a:t>Best Predictors</a:t>
            </a:r>
          </a:p>
          <a:p>
            <a:pPr marL="800100" lvl="1" indent="-342900" algn="l">
              <a:buFontTx/>
              <a:buChar char="-"/>
            </a:pPr>
            <a:r>
              <a:rPr lang="en-US" sz="1800" dirty="0"/>
              <a:t>We can see that the following variables have the highest importance in affecting accuracy of model (1 being the most important variable)</a:t>
            </a:r>
          </a:p>
          <a:p>
            <a:pPr marL="0" indent="0"/>
            <a:endParaRPr lang="en-SG" sz="2000" dirty="0"/>
          </a:p>
        </p:txBody>
      </p:sp>
      <p:pic>
        <p:nvPicPr>
          <p:cNvPr id="6" name="Picture 5" descr="A picture containing text, newspaper&#10;&#10;Description automatically generated">
            <a:extLst>
              <a:ext uri="{FF2B5EF4-FFF2-40B4-BE49-F238E27FC236}">
                <a16:creationId xmlns:a16="http://schemas.microsoft.com/office/drawing/2014/main" id="{5E49A431-B173-5E86-B60C-EDC25B3B54D7}"/>
              </a:ext>
            </a:extLst>
          </p:cNvPr>
          <p:cNvPicPr>
            <a:picLocks noChangeAspect="1"/>
          </p:cNvPicPr>
          <p:nvPr/>
        </p:nvPicPr>
        <p:blipFill>
          <a:blip r:embed="rId3"/>
          <a:stretch>
            <a:fillRect/>
          </a:stretch>
        </p:blipFill>
        <p:spPr>
          <a:xfrm>
            <a:off x="341762" y="2840417"/>
            <a:ext cx="5161948" cy="1988869"/>
          </a:xfrm>
          <a:prstGeom prst="rect">
            <a:avLst/>
          </a:prstGeom>
          <a:ln>
            <a:solidFill>
              <a:schemeClr val="tx1"/>
            </a:solidFill>
          </a:ln>
        </p:spPr>
      </p:pic>
      <p:pic>
        <p:nvPicPr>
          <p:cNvPr id="9" name="Picture 8">
            <a:extLst>
              <a:ext uri="{FF2B5EF4-FFF2-40B4-BE49-F238E27FC236}">
                <a16:creationId xmlns:a16="http://schemas.microsoft.com/office/drawing/2014/main" id="{A2A7F4E7-FBCE-6C1A-0D44-C40194125E32}"/>
              </a:ext>
            </a:extLst>
          </p:cNvPr>
          <p:cNvPicPr>
            <a:picLocks noChangeAspect="1"/>
          </p:cNvPicPr>
          <p:nvPr/>
        </p:nvPicPr>
        <p:blipFill>
          <a:blip r:embed="rId4"/>
          <a:stretch>
            <a:fillRect/>
          </a:stretch>
        </p:blipFill>
        <p:spPr>
          <a:xfrm>
            <a:off x="341762" y="2375597"/>
            <a:ext cx="5161948" cy="464820"/>
          </a:xfrm>
          <a:prstGeom prst="rect">
            <a:avLst/>
          </a:prstGeom>
          <a:ln>
            <a:solidFill>
              <a:schemeClr val="tx1"/>
            </a:solidFill>
          </a:ln>
        </p:spPr>
      </p:pic>
      <p:sp>
        <p:nvSpPr>
          <p:cNvPr id="8" name="Arrow: Right 7">
            <a:extLst>
              <a:ext uri="{FF2B5EF4-FFF2-40B4-BE49-F238E27FC236}">
                <a16:creationId xmlns:a16="http://schemas.microsoft.com/office/drawing/2014/main" id="{9C43D114-54A3-4503-95C0-52C754B15176}"/>
              </a:ext>
            </a:extLst>
          </p:cNvPr>
          <p:cNvSpPr/>
          <p:nvPr/>
        </p:nvSpPr>
        <p:spPr>
          <a:xfrm>
            <a:off x="5360585" y="3429906"/>
            <a:ext cx="960701" cy="287383"/>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pic>
        <p:nvPicPr>
          <p:cNvPr id="11" name="Picture 10" descr="Text&#10;&#10;Description automatically generated">
            <a:extLst>
              <a:ext uri="{FF2B5EF4-FFF2-40B4-BE49-F238E27FC236}">
                <a16:creationId xmlns:a16="http://schemas.microsoft.com/office/drawing/2014/main" id="{18F49523-FE63-3DC4-CA92-0EA016682F7E}"/>
              </a:ext>
            </a:extLst>
          </p:cNvPr>
          <p:cNvPicPr>
            <a:picLocks noChangeAspect="1"/>
          </p:cNvPicPr>
          <p:nvPr/>
        </p:nvPicPr>
        <p:blipFill>
          <a:blip r:embed="rId5"/>
          <a:stretch>
            <a:fillRect/>
          </a:stretch>
        </p:blipFill>
        <p:spPr>
          <a:xfrm>
            <a:off x="6447035" y="3059834"/>
            <a:ext cx="1791990" cy="977449"/>
          </a:xfrm>
          <a:prstGeom prst="rect">
            <a:avLst/>
          </a:prstGeom>
          <a:ln>
            <a:solidFill>
              <a:schemeClr val="bg2">
                <a:lumMod val="10000"/>
              </a:schemeClr>
            </a:solidFill>
          </a:ln>
        </p:spPr>
      </p:pic>
    </p:spTree>
    <p:extLst>
      <p:ext uri="{BB962C8B-B14F-4D97-AF65-F5344CB8AC3E}">
        <p14:creationId xmlns:p14="http://schemas.microsoft.com/office/powerpoint/2010/main" val="3174015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37" name="Google Shape;998;p41">
            <a:extLst>
              <a:ext uri="{FF2B5EF4-FFF2-40B4-BE49-F238E27FC236}">
                <a16:creationId xmlns:a16="http://schemas.microsoft.com/office/drawing/2014/main" id="{FFDD5619-83E9-4DEA-9360-F49F1E29EBD6}"/>
              </a:ext>
            </a:extLst>
          </p:cNvPr>
          <p:cNvGrpSpPr/>
          <p:nvPr/>
        </p:nvGrpSpPr>
        <p:grpSpPr>
          <a:xfrm>
            <a:off x="1765001" y="378947"/>
            <a:ext cx="5613998" cy="778303"/>
            <a:chOff x="1828775" y="-454378"/>
            <a:chExt cx="5613998" cy="778303"/>
          </a:xfrm>
        </p:grpSpPr>
        <p:sp>
          <p:nvSpPr>
            <p:cNvPr id="138" name="Google Shape;999;p41">
              <a:extLst>
                <a:ext uri="{FF2B5EF4-FFF2-40B4-BE49-F238E27FC236}">
                  <a16:creationId xmlns:a16="http://schemas.microsoft.com/office/drawing/2014/main" id="{CBE33FB6-35FF-41B9-8B48-F38EB0E46A1D}"/>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00;p41">
              <a:extLst>
                <a:ext uri="{FF2B5EF4-FFF2-40B4-BE49-F238E27FC236}">
                  <a16:creationId xmlns:a16="http://schemas.microsoft.com/office/drawing/2014/main" id="{012396C6-3730-4427-8235-96AC49E6E9FB}"/>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01;p41">
              <a:extLst>
                <a:ext uri="{FF2B5EF4-FFF2-40B4-BE49-F238E27FC236}">
                  <a16:creationId xmlns:a16="http://schemas.microsoft.com/office/drawing/2014/main" id="{E26103F0-903C-4A7C-8015-9AE94D15EA03}"/>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02;p41">
              <a:extLst>
                <a:ext uri="{FF2B5EF4-FFF2-40B4-BE49-F238E27FC236}">
                  <a16:creationId xmlns:a16="http://schemas.microsoft.com/office/drawing/2014/main" id="{4BD52E86-E5D6-4BEF-8091-4FA84E569C4B}"/>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03;p41">
              <a:extLst>
                <a:ext uri="{FF2B5EF4-FFF2-40B4-BE49-F238E27FC236}">
                  <a16:creationId xmlns:a16="http://schemas.microsoft.com/office/drawing/2014/main" id="{9207B3C3-D9A8-4D34-B79D-51472F8CE137}"/>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43" name="Google Shape;1004;p41">
              <a:extLst>
                <a:ext uri="{FF2B5EF4-FFF2-40B4-BE49-F238E27FC236}">
                  <a16:creationId xmlns:a16="http://schemas.microsoft.com/office/drawing/2014/main" id="{24432684-4D4E-4ACC-BCD1-72FB579A6171}"/>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44" name="Google Shape;1006;p41">
            <a:extLst>
              <a:ext uri="{FF2B5EF4-FFF2-40B4-BE49-F238E27FC236}">
                <a16:creationId xmlns:a16="http://schemas.microsoft.com/office/drawing/2014/main" id="{EA9EAE14-B0ED-401A-9403-CCB567E07376}"/>
              </a:ext>
            </a:extLst>
          </p:cNvPr>
          <p:cNvSpPr txBox="1">
            <a:spLocks noGrp="1"/>
          </p:cNvSpPr>
          <p:nvPr>
            <p:ph type="title"/>
          </p:nvPr>
        </p:nvSpPr>
        <p:spPr>
          <a:xfrm>
            <a:off x="720000" y="539500"/>
            <a:ext cx="7704000" cy="457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rPr>
              <a:t>Further Improvements</a:t>
            </a:r>
            <a:endParaRPr sz="3200" dirty="0">
              <a:solidFill>
                <a:schemeClr val="bg1"/>
              </a:solidFill>
            </a:endParaRPr>
          </a:p>
        </p:txBody>
      </p:sp>
      <p:sp>
        <p:nvSpPr>
          <p:cNvPr id="146" name="Google Shape;873;p37">
            <a:extLst>
              <a:ext uri="{FF2B5EF4-FFF2-40B4-BE49-F238E27FC236}">
                <a16:creationId xmlns:a16="http://schemas.microsoft.com/office/drawing/2014/main" id="{452A92E4-D1BA-4159-B976-0C1D5E5568E1}"/>
              </a:ext>
            </a:extLst>
          </p:cNvPr>
          <p:cNvSpPr txBox="1">
            <a:spLocks/>
          </p:cNvSpPr>
          <p:nvPr/>
        </p:nvSpPr>
        <p:spPr>
          <a:xfrm>
            <a:off x="720000" y="1294150"/>
            <a:ext cx="7704000" cy="2337324"/>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SG" sz="2000" dirty="0"/>
              <a:t>Optimal Feature Selection</a:t>
            </a:r>
          </a:p>
          <a:p>
            <a:pPr marL="800100" lvl="1" indent="-342900" algn="l">
              <a:buFontTx/>
              <a:buChar char="-"/>
            </a:pPr>
            <a:r>
              <a:rPr lang="en-US" sz="2000" dirty="0"/>
              <a:t>Reduces the selected features significantly, while maintaining the same level of </a:t>
            </a:r>
            <a:r>
              <a:rPr lang="en-US" sz="2000" i="1" dirty="0"/>
              <a:t>True positive rate</a:t>
            </a:r>
            <a:r>
              <a:rPr lang="en-US" sz="2000" dirty="0"/>
              <a:t> </a:t>
            </a:r>
          </a:p>
          <a:p>
            <a:pPr marL="800100" lvl="1" indent="-342900" algn="l">
              <a:buFontTx/>
              <a:buChar char="-"/>
            </a:pPr>
            <a:r>
              <a:rPr lang="en-US" sz="2000" dirty="0"/>
              <a:t>Hence it would be more efficient in choosing the sets of predictor variables that is of the highest importance</a:t>
            </a:r>
          </a:p>
          <a:p>
            <a:pPr marL="800100" lvl="1" indent="-342900" algn="l">
              <a:buFontTx/>
              <a:buChar char="-"/>
            </a:pPr>
            <a:r>
              <a:rPr lang="en-US" sz="2000" dirty="0"/>
              <a:t>Hence, this would be a better key factor in determining if our client is a  ‘</a:t>
            </a:r>
            <a:r>
              <a:rPr lang="en-US" sz="2000" i="1" dirty="0"/>
              <a:t>good client’ </a:t>
            </a:r>
            <a:r>
              <a:rPr lang="en-US" sz="2000" dirty="0"/>
              <a:t>or a ‘</a:t>
            </a:r>
            <a:r>
              <a:rPr lang="en-US" sz="2000" i="1" dirty="0"/>
              <a:t>bad client</a:t>
            </a:r>
            <a:r>
              <a:rPr lang="en-US" sz="2000" dirty="0"/>
              <a:t>’</a:t>
            </a:r>
          </a:p>
          <a:p>
            <a:pPr marL="0" indent="0"/>
            <a:endParaRPr lang="en-SG" sz="2000" dirty="0"/>
          </a:p>
        </p:txBody>
      </p:sp>
    </p:spTree>
    <p:extLst>
      <p:ext uri="{BB962C8B-B14F-4D97-AF65-F5344CB8AC3E}">
        <p14:creationId xmlns:p14="http://schemas.microsoft.com/office/powerpoint/2010/main" val="1234540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pic>
        <p:nvPicPr>
          <p:cNvPr id="3429" name="Google Shape;3429;p72"/>
          <p:cNvPicPr preferRelativeResize="0"/>
          <p:nvPr/>
        </p:nvPicPr>
        <p:blipFill>
          <a:blip r:embed="rId3">
            <a:alphaModFix/>
          </a:blip>
          <a:stretch>
            <a:fillRect/>
          </a:stretch>
        </p:blipFill>
        <p:spPr>
          <a:xfrm>
            <a:off x="4483435" y="2605061"/>
            <a:ext cx="1548025" cy="2141563"/>
          </a:xfrm>
          <a:prstGeom prst="rect">
            <a:avLst/>
          </a:prstGeom>
          <a:noFill/>
          <a:ln>
            <a:noFill/>
          </a:ln>
        </p:spPr>
      </p:pic>
      <p:pic>
        <p:nvPicPr>
          <p:cNvPr id="3431" name="Google Shape;3431;p72"/>
          <p:cNvPicPr preferRelativeResize="0"/>
          <p:nvPr/>
        </p:nvPicPr>
        <p:blipFill>
          <a:blip r:embed="rId4">
            <a:alphaModFix/>
          </a:blip>
          <a:stretch>
            <a:fillRect/>
          </a:stretch>
        </p:blipFill>
        <p:spPr>
          <a:xfrm>
            <a:off x="2824843" y="2479676"/>
            <a:ext cx="1548018" cy="2266950"/>
          </a:xfrm>
          <a:prstGeom prst="rect">
            <a:avLst/>
          </a:prstGeom>
          <a:noFill/>
          <a:ln>
            <a:noFill/>
          </a:ln>
        </p:spPr>
      </p:pic>
      <p:pic>
        <p:nvPicPr>
          <p:cNvPr id="3432" name="Google Shape;3432;p72"/>
          <p:cNvPicPr preferRelativeResize="0"/>
          <p:nvPr/>
        </p:nvPicPr>
        <p:blipFill>
          <a:blip r:embed="rId5">
            <a:alphaModFix/>
          </a:blip>
          <a:stretch>
            <a:fillRect/>
          </a:stretch>
        </p:blipFill>
        <p:spPr>
          <a:xfrm>
            <a:off x="1633034" y="2479675"/>
            <a:ext cx="1081235" cy="2266950"/>
          </a:xfrm>
          <a:prstGeom prst="rect">
            <a:avLst/>
          </a:prstGeom>
          <a:noFill/>
          <a:ln>
            <a:noFill/>
          </a:ln>
        </p:spPr>
      </p:pic>
      <p:sp>
        <p:nvSpPr>
          <p:cNvPr id="21" name="TextBox 20">
            <a:extLst>
              <a:ext uri="{FF2B5EF4-FFF2-40B4-BE49-F238E27FC236}">
                <a16:creationId xmlns:a16="http://schemas.microsoft.com/office/drawing/2014/main" id="{D41707DB-3C92-47C2-80BB-A069CA03402B}"/>
              </a:ext>
            </a:extLst>
          </p:cNvPr>
          <p:cNvSpPr txBox="1"/>
          <p:nvPr/>
        </p:nvSpPr>
        <p:spPr>
          <a:xfrm>
            <a:off x="992981" y="828586"/>
            <a:ext cx="3278982" cy="1200329"/>
          </a:xfrm>
          <a:prstGeom prst="rect">
            <a:avLst/>
          </a:prstGeom>
          <a:noFill/>
        </p:spPr>
        <p:txBody>
          <a:bodyPr wrap="square">
            <a:spAutoFit/>
          </a:bodyPr>
          <a:lstStyle/>
          <a:p>
            <a:r>
              <a:rPr kumimoji="0" lang="en" sz="7200" b="0" i="0" u="sng" strike="noStrike" kern="0" cap="none" spc="0" normalizeH="0" baseline="0" noProof="0" dirty="0">
                <a:ln>
                  <a:noFill/>
                </a:ln>
                <a:solidFill>
                  <a:srgbClr val="382D4B"/>
                </a:solidFill>
                <a:effectLst/>
                <a:uLnTx/>
                <a:uFillTx/>
                <a:latin typeface="Fjalla One"/>
                <a:sym typeface="Fjalla One"/>
              </a:rPr>
              <a:t>THANKS!</a:t>
            </a:r>
            <a:endParaRPr lang="en-SG" u="sng" dirty="0"/>
          </a:p>
        </p:txBody>
      </p:sp>
      <p:sp>
        <p:nvSpPr>
          <p:cNvPr id="22" name="Google Shape;2538;p70">
            <a:extLst>
              <a:ext uri="{FF2B5EF4-FFF2-40B4-BE49-F238E27FC236}">
                <a16:creationId xmlns:a16="http://schemas.microsoft.com/office/drawing/2014/main" id="{496AC9D1-5A46-422D-9D76-1DE8D353D573}"/>
              </a:ext>
            </a:extLst>
          </p:cNvPr>
          <p:cNvSpPr txBox="1">
            <a:spLocks/>
          </p:cNvSpPr>
          <p:nvPr/>
        </p:nvSpPr>
        <p:spPr>
          <a:xfrm>
            <a:off x="4167052" y="940526"/>
            <a:ext cx="2142309" cy="888275"/>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u="sng" dirty="0">
                <a:latin typeface="Chivo" panose="020B0604020202020204" charset="0"/>
              </a:rPr>
              <a:t>Contributors (</a:t>
            </a:r>
            <a:r>
              <a:rPr lang="en-US" u="sng" dirty="0" err="1">
                <a:latin typeface="Chivo" panose="020B0604020202020204" charset="0"/>
              </a:rPr>
              <a:t>github</a:t>
            </a:r>
            <a:r>
              <a:rPr lang="en-US" u="sng" dirty="0">
                <a:latin typeface="Chivo" panose="020B0604020202020204" charset="0"/>
              </a:rPr>
              <a:t>):</a:t>
            </a:r>
          </a:p>
          <a:p>
            <a:pPr>
              <a:buClr>
                <a:schemeClr val="dk1"/>
              </a:buClr>
              <a:buSzPts val="1100"/>
            </a:pPr>
            <a:r>
              <a:rPr lang="en-US" dirty="0">
                <a:latin typeface="Chivo" panose="020B0604020202020204" charset="0"/>
              </a:rPr>
              <a:t>@enlihhhhh</a:t>
            </a:r>
          </a:p>
          <a:p>
            <a:pPr>
              <a:buClr>
                <a:schemeClr val="dk1"/>
              </a:buClr>
              <a:buSzPts val="1100"/>
            </a:pPr>
            <a:r>
              <a:rPr lang="en-US" dirty="0">
                <a:latin typeface="Chivo" panose="020B0604020202020204" charset="0"/>
              </a:rPr>
              <a:t>@tomokiteng</a:t>
            </a:r>
          </a:p>
          <a:p>
            <a:pPr>
              <a:buClr>
                <a:schemeClr val="dk1"/>
              </a:buClr>
              <a:buSzPts val="1100"/>
            </a:pPr>
            <a:r>
              <a:rPr lang="en-US" dirty="0">
                <a:latin typeface="Chivo" panose="020B0604020202020204" charset="0"/>
              </a:rPr>
              <a:t>@sivadboon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7"/>
        <p:cNvGrpSpPr/>
        <p:nvPr/>
      </p:nvGrpSpPr>
      <p:grpSpPr>
        <a:xfrm>
          <a:off x="0" y="0"/>
          <a:ext cx="0" cy="0"/>
          <a:chOff x="0" y="0"/>
          <a:chExt cx="0" cy="0"/>
        </a:xfrm>
      </p:grpSpPr>
      <p:grpSp>
        <p:nvGrpSpPr>
          <p:cNvPr id="948" name="Google Shape;948;p40"/>
          <p:cNvGrpSpPr/>
          <p:nvPr/>
        </p:nvGrpSpPr>
        <p:grpSpPr>
          <a:xfrm>
            <a:off x="5422218" y="1070342"/>
            <a:ext cx="875409" cy="1015029"/>
            <a:chOff x="3335286" y="601670"/>
            <a:chExt cx="804678" cy="932160"/>
          </a:xfrm>
        </p:grpSpPr>
        <p:sp>
          <p:nvSpPr>
            <p:cNvPr id="949" name="Google Shape;949;p40"/>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0"/>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0"/>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6" name="Google Shape;956;p40"/>
          <p:cNvPicPr preferRelativeResize="0"/>
          <p:nvPr/>
        </p:nvPicPr>
        <p:blipFill>
          <a:blip r:embed="rId4">
            <a:alphaModFix/>
          </a:blip>
          <a:stretch>
            <a:fillRect/>
          </a:stretch>
        </p:blipFill>
        <p:spPr>
          <a:xfrm>
            <a:off x="1878020" y="774705"/>
            <a:ext cx="1780800" cy="1347775"/>
          </a:xfrm>
          <a:prstGeom prst="rect">
            <a:avLst/>
          </a:prstGeom>
          <a:noFill/>
          <a:ln>
            <a:noFill/>
          </a:ln>
        </p:spPr>
      </p:pic>
      <p:sp>
        <p:nvSpPr>
          <p:cNvPr id="957" name="Google Shape;957;p40"/>
          <p:cNvSpPr txBox="1">
            <a:spLocks noGrp="1"/>
          </p:cNvSpPr>
          <p:nvPr>
            <p:ph type="title"/>
          </p:nvPr>
        </p:nvSpPr>
        <p:spPr>
          <a:xfrm>
            <a:off x="3944725" y="2234750"/>
            <a:ext cx="3830400" cy="14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DATASET</a:t>
            </a:r>
            <a:endParaRPr dirty="0"/>
          </a:p>
        </p:txBody>
      </p:sp>
      <p:sp>
        <p:nvSpPr>
          <p:cNvPr id="958" name="Google Shape;958;p40"/>
          <p:cNvSpPr txBox="1">
            <a:spLocks noGrp="1"/>
          </p:cNvSpPr>
          <p:nvPr>
            <p:ph type="title" idx="2"/>
          </p:nvPr>
        </p:nvSpPr>
        <p:spPr>
          <a:xfrm>
            <a:off x="5402725" y="1372506"/>
            <a:ext cx="914400" cy="4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959" name="Google Shape;959;p40"/>
          <p:cNvSpPr txBox="1">
            <a:spLocks noGrp="1"/>
          </p:cNvSpPr>
          <p:nvPr>
            <p:ph type="subTitle" idx="1"/>
          </p:nvPr>
        </p:nvSpPr>
        <p:spPr>
          <a:xfrm>
            <a:off x="4121625" y="3707454"/>
            <a:ext cx="3425588" cy="6325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Background information and Problem Definition</a:t>
            </a:r>
          </a:p>
        </p:txBody>
      </p:sp>
      <p:grpSp>
        <p:nvGrpSpPr>
          <p:cNvPr id="960" name="Google Shape;960;p40"/>
          <p:cNvGrpSpPr/>
          <p:nvPr/>
        </p:nvGrpSpPr>
        <p:grpSpPr>
          <a:xfrm flipH="1">
            <a:off x="1965370" y="1136486"/>
            <a:ext cx="2161301" cy="3512348"/>
            <a:chOff x="6312750" y="1140302"/>
            <a:chExt cx="2161301" cy="3512348"/>
          </a:xfrm>
        </p:grpSpPr>
        <p:sp>
          <p:nvSpPr>
            <p:cNvPr id="961" name="Google Shape;961;p40"/>
            <p:cNvSpPr/>
            <p:nvPr/>
          </p:nvSpPr>
          <p:spPr>
            <a:xfrm>
              <a:off x="7287852" y="4542250"/>
              <a:ext cx="1186200" cy="1104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2" name="Google Shape;962;p40"/>
            <p:cNvPicPr preferRelativeResize="0"/>
            <p:nvPr/>
          </p:nvPicPr>
          <p:blipFill>
            <a:blip r:embed="rId5">
              <a:alphaModFix/>
            </a:blip>
            <a:stretch>
              <a:fillRect/>
            </a:stretch>
          </p:blipFill>
          <p:spPr>
            <a:xfrm>
              <a:off x="6312750" y="1140302"/>
              <a:ext cx="2118025" cy="3472248"/>
            </a:xfrm>
            <a:prstGeom prst="rect">
              <a:avLst/>
            </a:prstGeom>
            <a:noFill/>
            <a:ln>
              <a:noFill/>
            </a:ln>
          </p:spPr>
        </p:pic>
      </p:grpSp>
      <p:pic>
        <p:nvPicPr>
          <p:cNvPr id="963" name="Google Shape;963;p40"/>
          <p:cNvPicPr preferRelativeResize="0"/>
          <p:nvPr/>
        </p:nvPicPr>
        <p:blipFill>
          <a:blip r:embed="rId6">
            <a:alphaModFix/>
          </a:blip>
          <a:stretch>
            <a:fillRect/>
          </a:stretch>
        </p:blipFill>
        <p:spPr>
          <a:xfrm flipH="1">
            <a:off x="0" y="3611950"/>
            <a:ext cx="1661675" cy="1531550"/>
          </a:xfrm>
          <a:prstGeom prst="rect">
            <a:avLst/>
          </a:prstGeom>
          <a:noFill/>
          <a:ln>
            <a:noFill/>
          </a:ln>
        </p:spPr>
      </p:pic>
      <p:grpSp>
        <p:nvGrpSpPr>
          <p:cNvPr id="964" name="Google Shape;964;p40"/>
          <p:cNvGrpSpPr/>
          <p:nvPr/>
        </p:nvGrpSpPr>
        <p:grpSpPr>
          <a:xfrm>
            <a:off x="7075928" y="773871"/>
            <a:ext cx="1591871" cy="525727"/>
            <a:chOff x="583503" y="585996"/>
            <a:chExt cx="1591871" cy="525727"/>
          </a:xfrm>
        </p:grpSpPr>
        <p:sp>
          <p:nvSpPr>
            <p:cNvPr id="965" name="Google Shape;965;p40"/>
            <p:cNvSpPr/>
            <p:nvPr/>
          </p:nvSpPr>
          <p:spPr>
            <a:xfrm>
              <a:off x="583503" y="854351"/>
              <a:ext cx="1246286" cy="257373"/>
            </a:xfrm>
            <a:custGeom>
              <a:avLst/>
              <a:gdLst/>
              <a:ahLst/>
              <a:cxnLst/>
              <a:rect l="l" t="t" r="r" b="b"/>
              <a:pathLst>
                <a:path w="36119" h="7459" extrusionOk="0">
                  <a:moveTo>
                    <a:pt x="1385" y="1"/>
                  </a:moveTo>
                  <a:lnTo>
                    <a:pt x="0" y="5221"/>
                  </a:lnTo>
                  <a:lnTo>
                    <a:pt x="0" y="7139"/>
                  </a:lnTo>
                  <a:lnTo>
                    <a:pt x="33881" y="7459"/>
                  </a:lnTo>
                  <a:lnTo>
                    <a:pt x="36118" y="1066"/>
                  </a:lnTo>
                  <a:lnTo>
                    <a:pt x="1385"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1645989" y="891134"/>
              <a:ext cx="238982" cy="165451"/>
            </a:xfrm>
            <a:custGeom>
              <a:avLst/>
              <a:gdLst/>
              <a:ahLst/>
              <a:cxnLst/>
              <a:rect l="l" t="t" r="r" b="b"/>
              <a:pathLst>
                <a:path w="6926" h="4795" extrusionOk="0">
                  <a:moveTo>
                    <a:pt x="5327" y="0"/>
                  </a:moveTo>
                  <a:lnTo>
                    <a:pt x="0" y="4795"/>
                  </a:lnTo>
                  <a:lnTo>
                    <a:pt x="1492" y="4795"/>
                  </a:lnTo>
                  <a:lnTo>
                    <a:pt x="6926" y="107"/>
                  </a:lnTo>
                  <a:lnTo>
                    <a:pt x="5327" y="0"/>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a:off x="1634947" y="891134"/>
              <a:ext cx="194884" cy="165451"/>
            </a:xfrm>
            <a:custGeom>
              <a:avLst/>
              <a:gdLst/>
              <a:ahLst/>
              <a:cxnLst/>
              <a:rect l="l" t="t" r="r" b="b"/>
              <a:pathLst>
                <a:path w="5648" h="4795" extrusionOk="0">
                  <a:moveTo>
                    <a:pt x="5647" y="0"/>
                  </a:moveTo>
                  <a:lnTo>
                    <a:pt x="1"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rgbClr val="FFE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a:off x="583503" y="854351"/>
              <a:ext cx="1246286" cy="257373"/>
            </a:xfrm>
            <a:custGeom>
              <a:avLst/>
              <a:gdLst/>
              <a:ahLst/>
              <a:cxnLst/>
              <a:rect l="l" t="t" r="r" b="b"/>
              <a:pathLst>
                <a:path w="36119" h="7459" fill="none" extrusionOk="0">
                  <a:moveTo>
                    <a:pt x="1385" y="1"/>
                  </a:moveTo>
                  <a:lnTo>
                    <a:pt x="0" y="5221"/>
                  </a:lnTo>
                  <a:lnTo>
                    <a:pt x="0" y="7139"/>
                  </a:lnTo>
                  <a:lnTo>
                    <a:pt x="33881" y="7459"/>
                  </a:lnTo>
                  <a:lnTo>
                    <a:pt x="36118" y="1066"/>
                  </a:lnTo>
                  <a:lnTo>
                    <a:pt x="13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a:off x="1043059" y="681578"/>
              <a:ext cx="371308" cy="158102"/>
            </a:xfrm>
            <a:custGeom>
              <a:avLst/>
              <a:gdLst/>
              <a:ahLst/>
              <a:cxnLst/>
              <a:rect l="l" t="t" r="r" b="b"/>
              <a:pathLst>
                <a:path w="10761" h="4582" extrusionOk="0">
                  <a:moveTo>
                    <a:pt x="10761" y="4582"/>
                  </a:moveTo>
                  <a:lnTo>
                    <a:pt x="10122" y="0"/>
                  </a:lnTo>
                  <a:lnTo>
                    <a:pt x="0" y="2344"/>
                  </a:lnTo>
                  <a:lnTo>
                    <a:pt x="0" y="2664"/>
                  </a:lnTo>
                  <a:lnTo>
                    <a:pt x="1065" y="2557"/>
                  </a:lnTo>
                  <a:lnTo>
                    <a:pt x="1172" y="4155"/>
                  </a:lnTo>
                  <a:lnTo>
                    <a:pt x="0" y="4155"/>
                  </a:lnTo>
                  <a:lnTo>
                    <a:pt x="0" y="4582"/>
                  </a:lnTo>
                  <a:lnTo>
                    <a:pt x="10761" y="458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FFB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1079808" y="710978"/>
              <a:ext cx="312512" cy="114005"/>
            </a:xfrm>
            <a:custGeom>
              <a:avLst/>
              <a:gdLst/>
              <a:ahLst/>
              <a:cxnLst/>
              <a:rect l="l" t="t" r="r" b="b"/>
              <a:pathLst>
                <a:path w="9057" h="3304" extrusionOk="0">
                  <a:moveTo>
                    <a:pt x="0" y="1705"/>
                  </a:moveTo>
                  <a:lnTo>
                    <a:pt x="8311" y="1"/>
                  </a:lnTo>
                  <a:lnTo>
                    <a:pt x="9057" y="3197"/>
                  </a:lnTo>
                  <a:lnTo>
                    <a:pt x="107" y="3303"/>
                  </a:lnTo>
                  <a:lnTo>
                    <a:pt x="0" y="17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1054066" y="585996"/>
              <a:ext cx="628681" cy="176493"/>
            </a:xfrm>
            <a:custGeom>
              <a:avLst/>
              <a:gdLst/>
              <a:ahLst/>
              <a:cxnLst/>
              <a:rect l="l" t="t" r="r" b="b"/>
              <a:pathLst>
                <a:path w="18220" h="5115" extrusionOk="0">
                  <a:moveTo>
                    <a:pt x="18220" y="2664"/>
                  </a:moveTo>
                  <a:lnTo>
                    <a:pt x="18220" y="2344"/>
                  </a:lnTo>
                  <a:lnTo>
                    <a:pt x="17580" y="2344"/>
                  </a:lnTo>
                  <a:lnTo>
                    <a:pt x="17580" y="1066"/>
                  </a:lnTo>
                  <a:lnTo>
                    <a:pt x="18220" y="1066"/>
                  </a:lnTo>
                  <a:lnTo>
                    <a:pt x="18220" y="746"/>
                  </a:lnTo>
                  <a:lnTo>
                    <a:pt x="9377" y="0"/>
                  </a:lnTo>
                  <a:lnTo>
                    <a:pt x="1" y="0"/>
                  </a:lnTo>
                  <a:lnTo>
                    <a:pt x="214" y="5114"/>
                  </a:lnTo>
                  <a:lnTo>
                    <a:pt x="9803" y="2770"/>
                  </a:lnTo>
                  <a:lnTo>
                    <a:pt x="18220" y="26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FFB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1072458" y="604354"/>
              <a:ext cx="312512" cy="128704"/>
            </a:xfrm>
            <a:custGeom>
              <a:avLst/>
              <a:gdLst/>
              <a:ahLst/>
              <a:cxnLst/>
              <a:rect l="l" t="t" r="r" b="b"/>
              <a:pathLst>
                <a:path w="9057" h="3730" extrusionOk="0">
                  <a:moveTo>
                    <a:pt x="8844" y="1"/>
                  </a:moveTo>
                  <a:lnTo>
                    <a:pt x="0" y="1"/>
                  </a:lnTo>
                  <a:lnTo>
                    <a:pt x="213" y="3730"/>
                  </a:lnTo>
                  <a:lnTo>
                    <a:pt x="9057" y="2025"/>
                  </a:lnTo>
                  <a:lnTo>
                    <a:pt x="88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1377598" y="604354"/>
              <a:ext cx="283114" cy="69907"/>
            </a:xfrm>
            <a:custGeom>
              <a:avLst/>
              <a:gdLst/>
              <a:ahLst/>
              <a:cxnLst/>
              <a:rect l="l" t="t" r="r" b="b"/>
              <a:pathLst>
                <a:path w="8205" h="2026" extrusionOk="0">
                  <a:moveTo>
                    <a:pt x="1" y="1"/>
                  </a:moveTo>
                  <a:lnTo>
                    <a:pt x="8204" y="534"/>
                  </a:lnTo>
                  <a:lnTo>
                    <a:pt x="8204" y="1812"/>
                  </a:lnTo>
                  <a:lnTo>
                    <a:pt x="214" y="202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631294" y="839651"/>
              <a:ext cx="389699" cy="58866"/>
            </a:xfrm>
            <a:custGeom>
              <a:avLst/>
              <a:gdLst/>
              <a:ahLst/>
              <a:cxnLst/>
              <a:rect l="l" t="t" r="r" b="b"/>
              <a:pathLst>
                <a:path w="11294" h="1706" extrusionOk="0">
                  <a:moveTo>
                    <a:pt x="11294" y="1"/>
                  </a:moveTo>
                  <a:lnTo>
                    <a:pt x="0" y="427"/>
                  </a:lnTo>
                  <a:lnTo>
                    <a:pt x="0" y="1705"/>
                  </a:lnTo>
                  <a:lnTo>
                    <a:pt x="11294" y="1386"/>
                  </a:lnTo>
                  <a:lnTo>
                    <a:pt x="112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a:off x="1921695" y="600696"/>
              <a:ext cx="194884" cy="227975"/>
            </a:xfrm>
            <a:custGeom>
              <a:avLst/>
              <a:gdLst/>
              <a:ahLst/>
              <a:cxnLst/>
              <a:rect l="l" t="t" r="r" b="b"/>
              <a:pathLst>
                <a:path w="5648" h="6607" extrusionOk="0">
                  <a:moveTo>
                    <a:pt x="5648" y="0"/>
                  </a:moveTo>
                  <a:lnTo>
                    <a:pt x="1" y="107"/>
                  </a:lnTo>
                  <a:lnTo>
                    <a:pt x="321" y="6606"/>
                  </a:lnTo>
                  <a:lnTo>
                    <a:pt x="5328" y="6499"/>
                  </a:lnTo>
                  <a:lnTo>
                    <a:pt x="5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1921695" y="600696"/>
              <a:ext cx="194884" cy="227975"/>
            </a:xfrm>
            <a:custGeom>
              <a:avLst/>
              <a:gdLst/>
              <a:ahLst/>
              <a:cxnLst/>
              <a:rect l="l" t="t" r="r" b="b"/>
              <a:pathLst>
                <a:path w="5648" h="6607" fill="none" extrusionOk="0">
                  <a:moveTo>
                    <a:pt x="321" y="6606"/>
                  </a:moveTo>
                  <a:lnTo>
                    <a:pt x="1" y="107"/>
                  </a:lnTo>
                  <a:lnTo>
                    <a:pt x="5648" y="0"/>
                  </a:lnTo>
                  <a:lnTo>
                    <a:pt x="5328" y="6499"/>
                  </a:lnTo>
                  <a:lnTo>
                    <a:pt x="321" y="66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1932737" y="810252"/>
              <a:ext cx="172836" cy="29433"/>
            </a:xfrm>
            <a:custGeom>
              <a:avLst/>
              <a:gdLst/>
              <a:ahLst/>
              <a:cxnLst/>
              <a:rect l="l" t="t" r="r" b="b"/>
              <a:pathLst>
                <a:path w="5009" h="853" extrusionOk="0">
                  <a:moveTo>
                    <a:pt x="5008" y="0"/>
                  </a:moveTo>
                  <a:lnTo>
                    <a:pt x="1" y="213"/>
                  </a:lnTo>
                  <a:lnTo>
                    <a:pt x="1" y="746"/>
                  </a:lnTo>
                  <a:lnTo>
                    <a:pt x="640" y="746"/>
                  </a:lnTo>
                  <a:lnTo>
                    <a:pt x="853" y="533"/>
                  </a:lnTo>
                  <a:lnTo>
                    <a:pt x="1812" y="533"/>
                  </a:lnTo>
                  <a:lnTo>
                    <a:pt x="2025" y="746"/>
                  </a:lnTo>
                  <a:lnTo>
                    <a:pt x="2771" y="746"/>
                  </a:lnTo>
                  <a:lnTo>
                    <a:pt x="2877" y="533"/>
                  </a:lnTo>
                  <a:lnTo>
                    <a:pt x="4262" y="533"/>
                  </a:lnTo>
                  <a:lnTo>
                    <a:pt x="4582" y="853"/>
                  </a:lnTo>
                  <a:lnTo>
                    <a:pt x="5008" y="853"/>
                  </a:lnTo>
                  <a:lnTo>
                    <a:pt x="50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1998920" y="608046"/>
              <a:ext cx="77222" cy="191192"/>
            </a:xfrm>
            <a:custGeom>
              <a:avLst/>
              <a:gdLst/>
              <a:ahLst/>
              <a:cxnLst/>
              <a:rect l="l" t="t" r="r" b="b"/>
              <a:pathLst>
                <a:path w="2238" h="5541" fill="none" extrusionOk="0">
                  <a:moveTo>
                    <a:pt x="1066" y="0"/>
                  </a:moveTo>
                  <a:lnTo>
                    <a:pt x="1066" y="0"/>
                  </a:lnTo>
                  <a:lnTo>
                    <a:pt x="533" y="0"/>
                  </a:lnTo>
                  <a:lnTo>
                    <a:pt x="107" y="214"/>
                  </a:lnTo>
                  <a:lnTo>
                    <a:pt x="107" y="214"/>
                  </a:lnTo>
                  <a:lnTo>
                    <a:pt x="0" y="427"/>
                  </a:lnTo>
                  <a:lnTo>
                    <a:pt x="0" y="1066"/>
                  </a:lnTo>
                  <a:lnTo>
                    <a:pt x="0" y="2771"/>
                  </a:lnTo>
                  <a:lnTo>
                    <a:pt x="320" y="4475"/>
                  </a:lnTo>
                  <a:lnTo>
                    <a:pt x="427" y="5114"/>
                  </a:lnTo>
                  <a:lnTo>
                    <a:pt x="640" y="5434"/>
                  </a:lnTo>
                  <a:lnTo>
                    <a:pt x="640" y="5434"/>
                  </a:lnTo>
                  <a:lnTo>
                    <a:pt x="959" y="5541"/>
                  </a:lnTo>
                  <a:lnTo>
                    <a:pt x="1172" y="5541"/>
                  </a:lnTo>
                  <a:lnTo>
                    <a:pt x="1172" y="5541"/>
                  </a:lnTo>
                  <a:lnTo>
                    <a:pt x="1492" y="5541"/>
                  </a:lnTo>
                  <a:lnTo>
                    <a:pt x="1812" y="5434"/>
                  </a:lnTo>
                  <a:lnTo>
                    <a:pt x="2025" y="5221"/>
                  </a:lnTo>
                  <a:lnTo>
                    <a:pt x="2131" y="5114"/>
                  </a:lnTo>
                  <a:lnTo>
                    <a:pt x="2131" y="5114"/>
                  </a:lnTo>
                  <a:lnTo>
                    <a:pt x="2238" y="2771"/>
                  </a:lnTo>
                  <a:lnTo>
                    <a:pt x="2238" y="1172"/>
                  </a:lnTo>
                  <a:lnTo>
                    <a:pt x="2131" y="320"/>
                  </a:lnTo>
                  <a:lnTo>
                    <a:pt x="2131" y="320"/>
                  </a:lnTo>
                  <a:lnTo>
                    <a:pt x="1918" y="107"/>
                  </a:lnTo>
                  <a:lnTo>
                    <a:pt x="1705" y="0"/>
                  </a:lnTo>
                  <a:lnTo>
                    <a:pt x="10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712177" y="891134"/>
              <a:ext cx="194850" cy="165451"/>
            </a:xfrm>
            <a:custGeom>
              <a:avLst/>
              <a:gdLst/>
              <a:ahLst/>
              <a:cxnLst/>
              <a:rect l="l" t="t" r="r" b="b"/>
              <a:pathLst>
                <a:path w="5647" h="4795" extrusionOk="0">
                  <a:moveTo>
                    <a:pt x="5647" y="0"/>
                  </a:moveTo>
                  <a:lnTo>
                    <a:pt x="0" y="107"/>
                  </a:lnTo>
                  <a:lnTo>
                    <a:pt x="320" y="4795"/>
                  </a:lnTo>
                  <a:lnTo>
                    <a:pt x="56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1020975" y="839651"/>
              <a:ext cx="1154399" cy="66215"/>
            </a:xfrm>
            <a:custGeom>
              <a:avLst/>
              <a:gdLst/>
              <a:ahLst/>
              <a:cxnLst/>
              <a:rect l="l" t="t" r="r" b="b"/>
              <a:pathLst>
                <a:path w="33456" h="1919" extrusionOk="0">
                  <a:moveTo>
                    <a:pt x="1" y="1"/>
                  </a:moveTo>
                  <a:lnTo>
                    <a:pt x="1" y="1386"/>
                  </a:lnTo>
                  <a:lnTo>
                    <a:pt x="33455" y="1918"/>
                  </a:lnTo>
                  <a:lnTo>
                    <a:pt x="33455"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723185" y="887442"/>
              <a:ext cx="246366" cy="169144"/>
            </a:xfrm>
            <a:custGeom>
              <a:avLst/>
              <a:gdLst/>
              <a:ahLst/>
              <a:cxnLst/>
              <a:rect l="l" t="t" r="r" b="b"/>
              <a:pathLst>
                <a:path w="7140" h="4902" extrusionOk="0">
                  <a:moveTo>
                    <a:pt x="7139" y="1"/>
                  </a:moveTo>
                  <a:lnTo>
                    <a:pt x="5328" y="107"/>
                  </a:lnTo>
                  <a:lnTo>
                    <a:pt x="1" y="4902"/>
                  </a:lnTo>
                  <a:lnTo>
                    <a:pt x="1492" y="4902"/>
                  </a:lnTo>
                  <a:lnTo>
                    <a:pt x="7139" y="1"/>
                  </a:lnTo>
                  <a:close/>
                </a:path>
              </a:pathLst>
            </a:custGeom>
            <a:solidFill>
              <a:srgbClr val="191919">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1392298" y="677886"/>
              <a:ext cx="352952" cy="169144"/>
            </a:xfrm>
            <a:custGeom>
              <a:avLst/>
              <a:gdLst/>
              <a:ahLst/>
              <a:cxnLst/>
              <a:rect l="l" t="t" r="r" b="b"/>
              <a:pathLst>
                <a:path w="10229" h="4902" extrusionOk="0">
                  <a:moveTo>
                    <a:pt x="10229" y="4902"/>
                  </a:moveTo>
                  <a:lnTo>
                    <a:pt x="8844" y="1"/>
                  </a:lnTo>
                  <a:lnTo>
                    <a:pt x="1" y="107"/>
                  </a:lnTo>
                  <a:lnTo>
                    <a:pt x="640" y="4689"/>
                  </a:lnTo>
                  <a:lnTo>
                    <a:pt x="10229" y="4902"/>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1054066" y="585996"/>
              <a:ext cx="330903" cy="176493"/>
            </a:xfrm>
            <a:custGeom>
              <a:avLst/>
              <a:gdLst/>
              <a:ahLst/>
              <a:cxnLst/>
              <a:rect l="l" t="t" r="r" b="b"/>
              <a:pathLst>
                <a:path w="9590" h="5115" extrusionOk="0">
                  <a:moveTo>
                    <a:pt x="9377" y="0"/>
                  </a:moveTo>
                  <a:lnTo>
                    <a:pt x="9590" y="2877"/>
                  </a:lnTo>
                  <a:lnTo>
                    <a:pt x="214" y="5114"/>
                  </a:lnTo>
                  <a:lnTo>
                    <a:pt x="1" y="0"/>
                  </a:lnTo>
                  <a:lnTo>
                    <a:pt x="9377" y="0"/>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0"/>
          <p:cNvGrpSpPr/>
          <p:nvPr/>
        </p:nvGrpSpPr>
        <p:grpSpPr>
          <a:xfrm>
            <a:off x="2602072" y="4366657"/>
            <a:ext cx="1222254" cy="610934"/>
            <a:chOff x="131176" y="4137775"/>
            <a:chExt cx="1427700" cy="713625"/>
          </a:xfrm>
        </p:grpSpPr>
        <p:sp>
          <p:nvSpPr>
            <p:cNvPr id="992" name="Google Shape;992;p40"/>
            <p:cNvSpPr/>
            <p:nvPr/>
          </p:nvSpPr>
          <p:spPr>
            <a:xfrm>
              <a:off x="131176" y="4751800"/>
              <a:ext cx="1427700" cy="99600"/>
            </a:xfrm>
            <a:prstGeom prst="ellipse">
              <a:avLst/>
            </a:prstGeom>
            <a:solidFill>
              <a:srgbClr val="0000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3" name="Google Shape;993;p40"/>
            <p:cNvPicPr preferRelativeResize="0"/>
            <p:nvPr/>
          </p:nvPicPr>
          <p:blipFill>
            <a:blip r:embed="rId7">
              <a:alphaModFix/>
            </a:blip>
            <a:stretch>
              <a:fillRect/>
            </a:stretch>
          </p:blipFill>
          <p:spPr>
            <a:xfrm>
              <a:off x="266500" y="4137775"/>
              <a:ext cx="1235275" cy="660125"/>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3;p37">
            <a:extLst>
              <a:ext uri="{FF2B5EF4-FFF2-40B4-BE49-F238E27FC236}">
                <a16:creationId xmlns:a16="http://schemas.microsoft.com/office/drawing/2014/main" id="{42A1D5EF-4378-432E-96C0-57E2ED64E092}"/>
              </a:ext>
            </a:extLst>
          </p:cNvPr>
          <p:cNvSpPr txBox="1">
            <a:spLocks/>
          </p:cNvSpPr>
          <p:nvPr/>
        </p:nvSpPr>
        <p:spPr>
          <a:xfrm>
            <a:off x="1658678" y="1282555"/>
            <a:ext cx="6305108" cy="2194292"/>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400"/>
              <a:buFont typeface="Chivo"/>
              <a:buNone/>
              <a:defRPr sz="1500" b="0" i="0" u="none" strike="noStrike" cap="none">
                <a:solidFill>
                  <a:schemeClr val="dk1"/>
                </a:solidFill>
                <a:latin typeface="Chivo"/>
                <a:ea typeface="Chivo"/>
                <a:cs typeface="Chivo"/>
                <a:sym typeface="Chivo"/>
              </a:defRPr>
            </a:lvl1pPr>
            <a:lvl2pPr marL="914400" marR="0" lvl="1"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2pPr>
            <a:lvl3pPr marL="1371600" marR="0" lvl="2"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3pPr>
            <a:lvl4pPr marL="1828800" marR="0" lvl="3"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4pPr>
            <a:lvl5pPr marL="2286000" marR="0" lvl="4"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5pPr>
            <a:lvl6pPr marL="2743200" marR="0" lvl="5"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6pPr>
            <a:lvl7pPr marL="3200400" marR="0" lvl="6"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7pPr>
            <a:lvl8pPr marL="3657600" marR="0" lvl="7"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8pPr>
            <a:lvl9pPr marL="4114800" marR="0" lvl="8" indent="-323850" algn="ctr" rtl="0">
              <a:lnSpc>
                <a:spcPct val="100000"/>
              </a:lnSpc>
              <a:spcBef>
                <a:spcPts val="0"/>
              </a:spcBef>
              <a:spcAft>
                <a:spcPts val="0"/>
              </a:spcAft>
              <a:buClr>
                <a:schemeClr val="dk1"/>
              </a:buClr>
              <a:buSzPts val="1500"/>
              <a:buFont typeface="Chivo"/>
              <a:buNone/>
              <a:defRPr sz="1500" b="0" i="0" u="none" strike="noStrike" cap="none">
                <a:solidFill>
                  <a:schemeClr val="dk1"/>
                </a:solidFill>
                <a:latin typeface="Chivo"/>
                <a:ea typeface="Chivo"/>
                <a:cs typeface="Chivo"/>
                <a:sym typeface="Chivo"/>
              </a:defRPr>
            </a:lvl9pPr>
          </a:lstStyle>
          <a:p>
            <a:pPr marL="0" indent="0"/>
            <a:r>
              <a:rPr lang="en-US" sz="1400" dirty="0"/>
              <a:t>Dataset </a:t>
            </a:r>
            <a:r>
              <a:rPr lang="en-US" sz="1400" dirty="0">
                <a:hlinkClick r:id="rId2"/>
              </a:rPr>
              <a:t>https://www.kaggle.com/datasets/rikdifos/credit-card-approval-prediction</a:t>
            </a:r>
            <a:r>
              <a:rPr lang="en-US" sz="1400" dirty="0"/>
              <a:t> </a:t>
            </a:r>
          </a:p>
          <a:p>
            <a:pPr marL="0" indent="0"/>
            <a:r>
              <a:rPr lang="en-US" sz="1400" dirty="0"/>
              <a:t>Slides template </a:t>
            </a:r>
            <a:r>
              <a:rPr lang="en-US" sz="1400" dirty="0">
                <a:hlinkClick r:id="rId3"/>
              </a:rPr>
              <a:t>https://slidesgo.com/</a:t>
            </a:r>
            <a:r>
              <a:rPr lang="en-US" sz="1400" dirty="0"/>
              <a:t> </a:t>
            </a:r>
          </a:p>
          <a:p>
            <a:pPr marL="0" indent="0"/>
            <a:r>
              <a:rPr lang="en-US" sz="1400" dirty="0"/>
              <a:t>Credit card information </a:t>
            </a:r>
            <a:r>
              <a:rPr lang="en-US" sz="1400" dirty="0">
                <a:hlinkClick r:id="rId4"/>
              </a:rPr>
              <a:t>https://shiftprocessing.com/credit-card/</a:t>
            </a:r>
            <a:r>
              <a:rPr lang="en-US" sz="1400" dirty="0"/>
              <a:t> </a:t>
            </a:r>
          </a:p>
          <a:p>
            <a:pPr marL="0" indent="0"/>
            <a:r>
              <a:rPr lang="en-US" sz="1400" dirty="0"/>
              <a:t>Consumer debt information </a:t>
            </a:r>
            <a:r>
              <a:rPr lang="en-US" sz="1400" dirty="0">
                <a:hlinkClick r:id="rId5"/>
              </a:rPr>
              <a:t>https://www.forbes.com/sites/elenabotella/2020/02/13/credit-card-debt-all-time-high-inflation-recession/?sh=42e6b569c323</a:t>
            </a:r>
            <a:r>
              <a:rPr lang="en-US" sz="1400" dirty="0"/>
              <a:t> </a:t>
            </a:r>
          </a:p>
          <a:p>
            <a:pPr marL="0" indent="0"/>
            <a:r>
              <a:rPr lang="en-US" sz="1400" dirty="0"/>
              <a:t>Credit card statistics </a:t>
            </a:r>
            <a:r>
              <a:rPr lang="en-US" sz="1400" dirty="0">
                <a:hlinkClick r:id="rId6"/>
              </a:rPr>
              <a:t>https://rcbcbankard.com/blogs/credit-card-statistics-global-facts-data-and-figures-16</a:t>
            </a:r>
            <a:r>
              <a:rPr lang="en-US" sz="1400" dirty="0"/>
              <a:t> </a:t>
            </a:r>
          </a:p>
          <a:p>
            <a:pPr marL="457200" lvl="1" indent="0"/>
            <a:endParaRPr lang="en-US" sz="1400" dirty="0"/>
          </a:p>
          <a:p>
            <a:pPr marL="0" indent="0"/>
            <a:endParaRPr lang="en-SG" sz="2000" dirty="0"/>
          </a:p>
        </p:txBody>
      </p:sp>
      <p:grpSp>
        <p:nvGrpSpPr>
          <p:cNvPr id="5" name="Google Shape;1778;p58">
            <a:extLst>
              <a:ext uri="{FF2B5EF4-FFF2-40B4-BE49-F238E27FC236}">
                <a16:creationId xmlns:a16="http://schemas.microsoft.com/office/drawing/2014/main" id="{F878E9B2-3ACE-49FE-8587-0A6B197ECCAF}"/>
              </a:ext>
            </a:extLst>
          </p:cNvPr>
          <p:cNvGrpSpPr/>
          <p:nvPr/>
        </p:nvGrpSpPr>
        <p:grpSpPr>
          <a:xfrm>
            <a:off x="1765001" y="378947"/>
            <a:ext cx="5613998" cy="778303"/>
            <a:chOff x="1828775" y="-454378"/>
            <a:chExt cx="5613998" cy="778303"/>
          </a:xfrm>
        </p:grpSpPr>
        <p:sp>
          <p:nvSpPr>
            <p:cNvPr id="6" name="Google Shape;1779;p58">
              <a:extLst>
                <a:ext uri="{FF2B5EF4-FFF2-40B4-BE49-F238E27FC236}">
                  <a16:creationId xmlns:a16="http://schemas.microsoft.com/office/drawing/2014/main" id="{EB151DF7-BF16-4B44-8613-E28245D8C84C}"/>
                </a:ext>
              </a:extLst>
            </p:cNvPr>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80;p58">
              <a:extLst>
                <a:ext uri="{FF2B5EF4-FFF2-40B4-BE49-F238E27FC236}">
                  <a16:creationId xmlns:a16="http://schemas.microsoft.com/office/drawing/2014/main" id="{66045B91-04B4-451E-926C-DF7A9AACB932}"/>
                </a:ext>
              </a:extLst>
            </p:cNvPr>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81;p58">
              <a:extLst>
                <a:ext uri="{FF2B5EF4-FFF2-40B4-BE49-F238E27FC236}">
                  <a16:creationId xmlns:a16="http://schemas.microsoft.com/office/drawing/2014/main" id="{F132D777-3C2E-4E06-B0E6-1DEBCCD596C5}"/>
                </a:ext>
              </a:extLst>
            </p:cNvPr>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82;p58">
              <a:extLst>
                <a:ext uri="{FF2B5EF4-FFF2-40B4-BE49-F238E27FC236}">
                  <a16:creationId xmlns:a16="http://schemas.microsoft.com/office/drawing/2014/main" id="{642990CF-9D90-498E-8F8A-A73B5E0CE544}"/>
                </a:ext>
              </a:extLst>
            </p:cNvPr>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3;p58">
              <a:extLst>
                <a:ext uri="{FF2B5EF4-FFF2-40B4-BE49-F238E27FC236}">
                  <a16:creationId xmlns:a16="http://schemas.microsoft.com/office/drawing/2014/main" id="{29F9BFEA-E149-4274-9FB1-6FF239C66879}"/>
                </a:ext>
              </a:extLst>
            </p:cNvPr>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1" name="Google Shape;1784;p58">
              <a:extLst>
                <a:ext uri="{FF2B5EF4-FFF2-40B4-BE49-F238E27FC236}">
                  <a16:creationId xmlns:a16="http://schemas.microsoft.com/office/drawing/2014/main" id="{3638CC9E-89D3-4CCC-9CEC-BB306B39C957}"/>
                </a:ext>
              </a:extLst>
            </p:cNvPr>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2" name="Google Shape;1786;p58">
            <a:extLst>
              <a:ext uri="{FF2B5EF4-FFF2-40B4-BE49-F238E27FC236}">
                <a16:creationId xmlns:a16="http://schemas.microsoft.com/office/drawing/2014/main" id="{44EBB964-D20C-413B-83E6-53F0D3FB6DC6}"/>
              </a:ext>
            </a:extLst>
          </p:cNvPr>
          <p:cNvSpPr txBox="1">
            <a:spLocks/>
          </p:cNvSpPr>
          <p:nvPr/>
        </p:nvSpPr>
        <p:spPr>
          <a:xfrm>
            <a:off x="720000" y="539500"/>
            <a:ext cx="7704000" cy="457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3200" dirty="0">
                <a:solidFill>
                  <a:schemeClr val="bg1"/>
                </a:solidFill>
                <a:latin typeface="Fjalla One" panose="02000506040000020004" pitchFamily="2" charset="0"/>
              </a:rPr>
              <a:t>Reference List</a:t>
            </a:r>
          </a:p>
        </p:txBody>
      </p:sp>
    </p:spTree>
    <p:extLst>
      <p:ext uri="{BB962C8B-B14F-4D97-AF65-F5344CB8AC3E}">
        <p14:creationId xmlns:p14="http://schemas.microsoft.com/office/powerpoint/2010/main" val="4091681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873" name="Google Shape;873;p37"/>
          <p:cNvSpPr txBox="1">
            <a:spLocks noGrp="1"/>
          </p:cNvSpPr>
          <p:nvPr>
            <p:ph type="body" idx="1"/>
          </p:nvPr>
        </p:nvSpPr>
        <p:spPr>
          <a:xfrm>
            <a:off x="720000" y="1294150"/>
            <a:ext cx="7704000" cy="31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000" dirty="0"/>
              <a:t>We decided to delve into the ‘Credit Card Approval’ dataset from Kaggle mainly due to the background reasons:</a:t>
            </a:r>
          </a:p>
          <a:p>
            <a:pPr marL="0" lvl="0" indent="0" algn="l" rtl="0">
              <a:spcBef>
                <a:spcPts val="0"/>
              </a:spcBef>
              <a:spcAft>
                <a:spcPts val="0"/>
              </a:spcAft>
              <a:buNone/>
            </a:pPr>
            <a:endParaRPr lang="en-SG" sz="2000" dirty="0"/>
          </a:p>
          <a:p>
            <a:pPr marL="971550" lvl="1" indent="-514350">
              <a:buFont typeface="+mj-lt"/>
              <a:buAutoNum type="arabicPeriod"/>
            </a:pPr>
            <a:r>
              <a:rPr lang="en-SG" sz="2000" dirty="0"/>
              <a:t>Context – Prevalence and System of trust of the Credit 	      industry</a:t>
            </a:r>
          </a:p>
          <a:p>
            <a:pPr marL="971550" lvl="1" indent="-514350">
              <a:buFont typeface="+mj-lt"/>
              <a:buAutoNum type="arabicPeriod"/>
            </a:pPr>
            <a:r>
              <a:rPr lang="en-SG" sz="2000" dirty="0"/>
              <a:t>Dataset – Information is extremely exhaustive and 	 	      delineate</a:t>
            </a:r>
          </a:p>
          <a:p>
            <a:pPr marL="1428750" lvl="2" indent="-514350">
              <a:buFont typeface="+mj-lt"/>
              <a:buAutoNum type="romanLcPeriod"/>
            </a:pPr>
            <a:endParaRPr lang="en-SG" sz="2000" dirty="0"/>
          </a:p>
          <a:p>
            <a:pPr marL="0" lvl="0" indent="0" algn="l" rtl="0">
              <a:spcBef>
                <a:spcPts val="0"/>
              </a:spcBef>
              <a:spcAft>
                <a:spcPts val="0"/>
              </a:spcAft>
              <a:buNone/>
            </a:pPr>
            <a:endParaRPr lang="en-SG"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Why is this Prevalent?</a:t>
            </a:r>
            <a:endParaRPr dirty="0"/>
          </a:p>
        </p:txBody>
      </p:sp>
      <p:sp>
        <p:nvSpPr>
          <p:cNvPr id="873" name="Google Shape;873;p37"/>
          <p:cNvSpPr txBox="1">
            <a:spLocks noGrp="1"/>
          </p:cNvSpPr>
          <p:nvPr>
            <p:ph type="body" idx="1"/>
          </p:nvPr>
        </p:nvSpPr>
        <p:spPr>
          <a:xfrm>
            <a:off x="1451654" y="1243328"/>
            <a:ext cx="5998853" cy="2360149"/>
          </a:xfrm>
          <a:prstGeom prst="rect">
            <a:avLst/>
          </a:prstGeom>
        </p:spPr>
        <p:txBody>
          <a:bodyPr spcFirstLastPara="1" wrap="square" lIns="91425" tIns="91425" rIns="91425" bIns="91425" anchor="t" anchorCtr="0">
            <a:noAutofit/>
          </a:bodyPr>
          <a:lstStyle/>
          <a:p>
            <a:pPr indent="-457200">
              <a:lnSpc>
                <a:spcPct val="150000"/>
              </a:lnSpc>
            </a:pPr>
            <a:r>
              <a:rPr lang="en-SG" sz="2000" dirty="0"/>
              <a:t>In 2019, credit card stats showed that the average consumer credit card debt was higher than it ever had been</a:t>
            </a:r>
          </a:p>
          <a:p>
            <a:pPr indent="-457200">
              <a:lnSpc>
                <a:spcPct val="150000"/>
              </a:lnSpc>
            </a:pPr>
            <a:r>
              <a:rPr lang="en-SG" sz="2000" dirty="0"/>
              <a:t>2.8 billion credit cards in use worldwide</a:t>
            </a:r>
          </a:p>
          <a:p>
            <a:pPr indent="-457200">
              <a:lnSpc>
                <a:spcPct val="150000"/>
              </a:lnSpc>
            </a:pPr>
            <a:r>
              <a:rPr lang="en-SG" sz="2000" dirty="0"/>
              <a:t>70% of people have at least one credit card</a:t>
            </a:r>
          </a:p>
          <a:p>
            <a:pPr indent="-457200"/>
            <a:endParaRPr lang="en-SG" sz="2000" dirty="0"/>
          </a:p>
        </p:txBody>
      </p:sp>
      <p:pic>
        <p:nvPicPr>
          <p:cNvPr id="1028" name="Picture 4" descr="37 Cartoon Of The Visa Credit Card Illustrations &amp; Clip Art - iStock">
            <a:extLst>
              <a:ext uri="{FF2B5EF4-FFF2-40B4-BE49-F238E27FC236}">
                <a16:creationId xmlns:a16="http://schemas.microsoft.com/office/drawing/2014/main" id="{D2AFB4D9-294A-CB7D-75B1-C9105F480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030" y="3390839"/>
            <a:ext cx="1370485" cy="114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43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Definition</a:t>
            </a:r>
            <a:endParaRPr dirty="0"/>
          </a:p>
        </p:txBody>
      </p:sp>
      <p:sp>
        <p:nvSpPr>
          <p:cNvPr id="873" name="Google Shape;873;p37"/>
          <p:cNvSpPr txBox="1">
            <a:spLocks noGrp="1"/>
          </p:cNvSpPr>
          <p:nvPr>
            <p:ph type="body" idx="1"/>
          </p:nvPr>
        </p:nvSpPr>
        <p:spPr>
          <a:xfrm>
            <a:off x="950790" y="1614311"/>
            <a:ext cx="7239122" cy="2360149"/>
          </a:xfrm>
          <a:prstGeom prst="rect">
            <a:avLst/>
          </a:prstGeom>
        </p:spPr>
        <p:txBody>
          <a:bodyPr spcFirstLastPara="1" wrap="square" lIns="91425" tIns="91425" rIns="91425" bIns="91425" anchor="t" anchorCtr="0">
            <a:noAutofit/>
          </a:bodyPr>
          <a:lstStyle/>
          <a:p>
            <a:pPr marL="0" indent="0" algn="just">
              <a:buNone/>
            </a:pPr>
            <a:r>
              <a:rPr lang="en-SG" sz="2600" dirty="0"/>
              <a:t>How does the various data submitted by Credit Card Applicants determine their </a:t>
            </a:r>
            <a:r>
              <a:rPr lang="en-SG" sz="2600" b="1" u="sng" dirty="0"/>
              <a:t>credit scores </a:t>
            </a:r>
            <a:r>
              <a:rPr lang="en-SG" sz="2600" dirty="0"/>
              <a:t>(i.e. Clients’ Risk) based on prediction of future defaults and credit card loans?</a:t>
            </a:r>
          </a:p>
        </p:txBody>
      </p:sp>
    </p:spTree>
    <p:extLst>
      <p:ext uri="{BB962C8B-B14F-4D97-AF65-F5344CB8AC3E}">
        <p14:creationId xmlns:p14="http://schemas.microsoft.com/office/powerpoint/2010/main" val="3866429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37"/>
          <p:cNvGrpSpPr/>
          <p:nvPr/>
        </p:nvGrpSpPr>
        <p:grpSpPr>
          <a:xfrm>
            <a:off x="1765001" y="378947"/>
            <a:ext cx="5613998" cy="778303"/>
            <a:chOff x="1828775" y="-454378"/>
            <a:chExt cx="5613998" cy="778303"/>
          </a:xfrm>
        </p:grpSpPr>
        <p:sp>
          <p:nvSpPr>
            <p:cNvPr id="866" name="Google Shape;866;p37"/>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871" name="Google Shape;871;p37"/>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872" name="Google Shape;872;p37"/>
          <p:cNvSpPr txBox="1">
            <a:spLocks noGrp="1"/>
          </p:cNvSpPr>
          <p:nvPr>
            <p:ph type="title"/>
          </p:nvPr>
        </p:nvSpPr>
        <p:spPr>
          <a:xfrm>
            <a:off x="720000" y="539498"/>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Defining the “Risk”</a:t>
            </a:r>
            <a:endParaRPr dirty="0"/>
          </a:p>
        </p:txBody>
      </p:sp>
      <p:sp>
        <p:nvSpPr>
          <p:cNvPr id="873" name="Google Shape;873;p37"/>
          <p:cNvSpPr txBox="1">
            <a:spLocks noGrp="1"/>
          </p:cNvSpPr>
          <p:nvPr>
            <p:ph type="body" idx="1"/>
          </p:nvPr>
        </p:nvSpPr>
        <p:spPr>
          <a:xfrm>
            <a:off x="720000" y="1294150"/>
            <a:ext cx="7704000" cy="964141"/>
          </a:xfrm>
          <a:prstGeom prst="rect">
            <a:avLst/>
          </a:prstGeom>
        </p:spPr>
        <p:txBody>
          <a:bodyPr spcFirstLastPara="1" wrap="square" lIns="91425" tIns="91425" rIns="91425" bIns="91425" anchor="t" anchorCtr="0">
            <a:noAutofit/>
          </a:bodyPr>
          <a:lstStyle/>
          <a:p>
            <a:pPr marL="0" indent="0">
              <a:buNone/>
            </a:pPr>
            <a:r>
              <a:rPr lang="en-SG" sz="2000" dirty="0"/>
              <a:t>The risk is based on how long it </a:t>
            </a:r>
            <a:r>
              <a:rPr lang="en-SG" sz="2000" u="sng" dirty="0"/>
              <a:t>takes them to repay their loans</a:t>
            </a:r>
          </a:p>
          <a:p>
            <a:pPr marL="0" lvl="0" indent="0" algn="l" rtl="0">
              <a:spcBef>
                <a:spcPts val="0"/>
              </a:spcBef>
              <a:spcAft>
                <a:spcPts val="0"/>
              </a:spcAft>
              <a:buNone/>
            </a:pPr>
            <a:r>
              <a:rPr lang="en-SG" sz="2000" dirty="0"/>
              <a:t>Distinguish the good clients from the bad clients based on the risked imposed by them.</a:t>
            </a:r>
          </a:p>
        </p:txBody>
      </p:sp>
      <p:graphicFrame>
        <p:nvGraphicFramePr>
          <p:cNvPr id="2" name="Table 2">
            <a:extLst>
              <a:ext uri="{FF2B5EF4-FFF2-40B4-BE49-F238E27FC236}">
                <a16:creationId xmlns:a16="http://schemas.microsoft.com/office/drawing/2014/main" id="{8F28052F-3B77-44E0-80AC-53B8914A9353}"/>
              </a:ext>
            </a:extLst>
          </p:cNvPr>
          <p:cNvGraphicFramePr>
            <a:graphicFrameLocks noGrp="1"/>
          </p:cNvGraphicFramePr>
          <p:nvPr>
            <p:extLst>
              <p:ext uri="{D42A27DB-BD31-4B8C-83A1-F6EECF244321}">
                <p14:modId xmlns:p14="http://schemas.microsoft.com/office/powerpoint/2010/main" val="1299554364"/>
              </p:ext>
            </p:extLst>
          </p:nvPr>
        </p:nvGraphicFramePr>
        <p:xfrm>
          <a:off x="1533625" y="2516157"/>
          <a:ext cx="6096000" cy="1935480"/>
        </p:xfrm>
        <a:graphic>
          <a:graphicData uri="http://schemas.openxmlformats.org/drawingml/2006/table">
            <a:tbl>
              <a:tblPr firstRow="1" bandRow="1">
                <a:tableStyleId>{69C7853C-536D-4A76-A0AE-DD22124D55A5}</a:tableStyleId>
              </a:tblPr>
              <a:tblGrid>
                <a:gridCol w="3048000">
                  <a:extLst>
                    <a:ext uri="{9D8B030D-6E8A-4147-A177-3AD203B41FA5}">
                      <a16:colId xmlns:a16="http://schemas.microsoft.com/office/drawing/2014/main" val="1566619409"/>
                    </a:ext>
                  </a:extLst>
                </a:gridCol>
                <a:gridCol w="3048000">
                  <a:extLst>
                    <a:ext uri="{9D8B030D-6E8A-4147-A177-3AD203B41FA5}">
                      <a16:colId xmlns:a16="http://schemas.microsoft.com/office/drawing/2014/main" val="3624099294"/>
                    </a:ext>
                  </a:extLst>
                </a:gridCol>
              </a:tblGrid>
              <a:tr h="370840">
                <a:tc>
                  <a:txBody>
                    <a:bodyPr/>
                    <a:lstStyle/>
                    <a:p>
                      <a:pPr algn="ctr"/>
                      <a:r>
                        <a:rPr lang="en-SG" sz="2000" b="1" dirty="0">
                          <a:latin typeface="Chivo" panose="020B0604020202020204" charset="0"/>
                        </a:rPr>
                        <a:t>Good Client</a:t>
                      </a:r>
                    </a:p>
                  </a:txBody>
                  <a:tcPr/>
                </a:tc>
                <a:tc>
                  <a:txBody>
                    <a:bodyPr/>
                    <a:lstStyle/>
                    <a:p>
                      <a:pPr algn="ctr"/>
                      <a:r>
                        <a:rPr lang="en-SG" sz="2000" dirty="0">
                          <a:latin typeface="Chivo" panose="020B0604020202020204" charset="0"/>
                        </a:rPr>
                        <a:t>Bad Client</a:t>
                      </a:r>
                    </a:p>
                  </a:txBody>
                  <a:tcPr/>
                </a:tc>
                <a:extLst>
                  <a:ext uri="{0D108BD9-81ED-4DB2-BD59-A6C34878D82A}">
                    <a16:rowId xmlns:a16="http://schemas.microsoft.com/office/drawing/2014/main" val="4173106677"/>
                  </a:ext>
                </a:extLst>
              </a:tr>
              <a:tr h="423828">
                <a:tc>
                  <a:txBody>
                    <a:bodyPr/>
                    <a:lstStyle/>
                    <a:p>
                      <a:pPr marL="342900" indent="-342900">
                        <a:buFont typeface="Arial" panose="020B0604020202020204" pitchFamily="34" charset="0"/>
                        <a:buChar char="•"/>
                      </a:pPr>
                      <a:r>
                        <a:rPr lang="en-SG" sz="2000" dirty="0">
                          <a:latin typeface="Chivo" panose="020B0604020202020204" charset="0"/>
                        </a:rPr>
                        <a:t>Impose a low risk</a:t>
                      </a:r>
                    </a:p>
                    <a:p>
                      <a:pPr marL="0" indent="0">
                        <a:buFont typeface="Arial" panose="020B0604020202020204" pitchFamily="34" charset="0"/>
                        <a:buNone/>
                      </a:pPr>
                      <a:endParaRPr lang="en-SG" sz="1500" dirty="0">
                        <a:latin typeface="Chivo" panose="020B0604020202020204" charset="0"/>
                      </a:endParaRPr>
                    </a:p>
                    <a:p>
                      <a:pPr marL="342900" indent="-342900">
                        <a:buFont typeface="Arial" panose="020B0604020202020204" pitchFamily="34" charset="0"/>
                        <a:buChar char="•"/>
                      </a:pPr>
                      <a:r>
                        <a:rPr lang="en-SG" sz="2000" dirty="0">
                          <a:latin typeface="Chivo" panose="020B0604020202020204" charset="0"/>
                        </a:rPr>
                        <a:t>Either no loans or repay their loans within 29 days</a:t>
                      </a:r>
                    </a:p>
                  </a:txBody>
                  <a:tcPr/>
                </a:tc>
                <a:tc>
                  <a:txBody>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rPr>
                        <a:t>Impose a high risk</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kumimoji="0" lang="en-SG" sz="15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SG" sz="2000" b="0" i="0" u="none" strike="noStrike" kern="0" cap="none" spc="0" normalizeH="0" baseline="0" noProof="0" dirty="0">
                          <a:ln>
                            <a:noFill/>
                          </a:ln>
                          <a:solidFill>
                            <a:srgbClr val="382D4B"/>
                          </a:solidFill>
                          <a:effectLst/>
                          <a:uLnTx/>
                          <a:uFillTx/>
                          <a:latin typeface="Chivo" panose="020B0604020202020204" charset="0"/>
                          <a:ea typeface="+mn-ea"/>
                          <a:cs typeface="+mn-cs"/>
                          <a:sym typeface="Arial"/>
                        </a:rPr>
                        <a:t>Takes longer than 30 days to repay their loan or loan default</a:t>
                      </a:r>
                      <a:endParaRPr lang="en-SG" dirty="0">
                        <a:latin typeface="Chivo" panose="020B0604020202020204" charset="0"/>
                      </a:endParaRPr>
                    </a:p>
                  </a:txBody>
                  <a:tcPr/>
                </a:tc>
                <a:extLst>
                  <a:ext uri="{0D108BD9-81ED-4DB2-BD59-A6C34878D82A}">
                    <a16:rowId xmlns:a16="http://schemas.microsoft.com/office/drawing/2014/main" val="1833427089"/>
                  </a:ext>
                </a:extLst>
              </a:tr>
            </a:tbl>
          </a:graphicData>
        </a:graphic>
      </p:graphicFrame>
    </p:spTree>
    <p:extLst>
      <p:ext uri="{BB962C8B-B14F-4D97-AF65-F5344CB8AC3E}">
        <p14:creationId xmlns:p14="http://schemas.microsoft.com/office/powerpoint/2010/main" val="334164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grpSp>
        <p:nvGrpSpPr>
          <p:cNvPr id="1778" name="Google Shape;1778;p58"/>
          <p:cNvGrpSpPr/>
          <p:nvPr/>
        </p:nvGrpSpPr>
        <p:grpSpPr>
          <a:xfrm>
            <a:off x="1765001" y="378947"/>
            <a:ext cx="5613998" cy="778303"/>
            <a:chOff x="1828775" y="-454378"/>
            <a:chExt cx="5613998" cy="778303"/>
          </a:xfrm>
        </p:grpSpPr>
        <p:sp>
          <p:nvSpPr>
            <p:cNvPr id="1779" name="Google Shape;1779;p58"/>
            <p:cNvSpPr/>
            <p:nvPr/>
          </p:nvSpPr>
          <p:spPr>
            <a:xfrm>
              <a:off x="1896850" y="-363850"/>
              <a:ext cx="5476857" cy="605114"/>
            </a:xfrm>
            <a:custGeom>
              <a:avLst/>
              <a:gdLst/>
              <a:ahLst/>
              <a:cxnLst/>
              <a:rect l="l" t="t" r="r" b="b"/>
              <a:pathLst>
                <a:path w="277520" h="34573" extrusionOk="0">
                  <a:moveTo>
                    <a:pt x="1" y="1"/>
                  </a:moveTo>
                  <a:lnTo>
                    <a:pt x="1" y="34573"/>
                  </a:lnTo>
                  <a:lnTo>
                    <a:pt x="277519" y="34573"/>
                  </a:lnTo>
                  <a:lnTo>
                    <a:pt x="277519" y="1"/>
                  </a:lnTo>
                  <a:close/>
                </a:path>
              </a:pathLst>
            </a:custGeom>
            <a:solidFill>
              <a:schemeClr val="accent3"/>
            </a:solidFill>
            <a:ln>
              <a:noFill/>
            </a:ln>
            <a:effectLst>
              <a:outerShdw dist="142875" dir="4200000" algn="bl" rotWithShape="0">
                <a:srgbClr val="000000">
                  <a:alpha val="4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8"/>
            <p:cNvSpPr/>
            <p:nvPr/>
          </p:nvSpPr>
          <p:spPr>
            <a:xfrm>
              <a:off x="1828775" y="-454375"/>
              <a:ext cx="5610701" cy="90545"/>
            </a:xfrm>
            <a:custGeom>
              <a:avLst/>
              <a:gdLst/>
              <a:ahLst/>
              <a:cxnLst/>
              <a:rect l="l" t="t" r="r" b="b"/>
              <a:pathLst>
                <a:path w="285750" h="5174" fill="none" extrusionOk="0">
                  <a:moveTo>
                    <a:pt x="4469" y="5174"/>
                  </a:moveTo>
                  <a:lnTo>
                    <a:pt x="0" y="0"/>
                  </a:lnTo>
                  <a:lnTo>
                    <a:pt x="285750" y="0"/>
                  </a:lnTo>
                  <a:lnTo>
                    <a:pt x="281987" y="51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8"/>
            <p:cNvSpPr/>
            <p:nvPr/>
          </p:nvSpPr>
          <p:spPr>
            <a:xfrm>
              <a:off x="1828796" y="-454378"/>
              <a:ext cx="78219" cy="773856"/>
            </a:xfrm>
            <a:custGeom>
              <a:avLst/>
              <a:gdLst/>
              <a:ahLst/>
              <a:cxnLst/>
              <a:rect l="l" t="t" r="r" b="b"/>
              <a:pathLst>
                <a:path w="4469" h="44214" extrusionOk="0">
                  <a:moveTo>
                    <a:pt x="0" y="0"/>
                  </a:moveTo>
                  <a:lnTo>
                    <a:pt x="0" y="44214"/>
                  </a:lnTo>
                  <a:lnTo>
                    <a:pt x="4469" y="39746"/>
                  </a:lnTo>
                  <a:lnTo>
                    <a:pt x="4469" y="517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7373873" y="-454378"/>
              <a:ext cx="65862" cy="773856"/>
            </a:xfrm>
            <a:custGeom>
              <a:avLst/>
              <a:gdLst/>
              <a:ahLst/>
              <a:cxnLst/>
              <a:rect l="l" t="t" r="r" b="b"/>
              <a:pathLst>
                <a:path w="3763" h="44214" extrusionOk="0">
                  <a:moveTo>
                    <a:pt x="3763" y="0"/>
                  </a:moveTo>
                  <a:lnTo>
                    <a:pt x="0" y="5174"/>
                  </a:lnTo>
                  <a:lnTo>
                    <a:pt x="0" y="39746"/>
                  </a:lnTo>
                  <a:lnTo>
                    <a:pt x="3763" y="44214"/>
                  </a:lnTo>
                  <a:lnTo>
                    <a:pt x="37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1828775" y="242225"/>
              <a:ext cx="5613998" cy="81700"/>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sp>
          <p:nvSpPr>
            <p:cNvPr id="1784" name="Google Shape;1784;p58"/>
            <p:cNvSpPr/>
            <p:nvPr/>
          </p:nvSpPr>
          <p:spPr>
            <a:xfrm rot="10800000" flipH="1">
              <a:off x="1828775" y="-454377"/>
              <a:ext cx="5613998" cy="96578"/>
            </a:xfrm>
            <a:custGeom>
              <a:avLst/>
              <a:gdLst/>
              <a:ahLst/>
              <a:cxnLst/>
              <a:rect l="l" t="t" r="r" b="b"/>
              <a:pathLst>
                <a:path w="224515" h="3268" extrusionOk="0">
                  <a:moveTo>
                    <a:pt x="0" y="3172"/>
                  </a:moveTo>
                  <a:lnTo>
                    <a:pt x="3171" y="0"/>
                  </a:lnTo>
                  <a:lnTo>
                    <a:pt x="221632" y="0"/>
                  </a:lnTo>
                  <a:lnTo>
                    <a:pt x="224515" y="3268"/>
                  </a:lnTo>
                  <a:close/>
                </a:path>
              </a:pathLst>
            </a:custGeom>
            <a:solidFill>
              <a:schemeClr val="accent4"/>
            </a:solidFill>
            <a:ln w="9525" cap="flat" cmpd="sng">
              <a:solidFill>
                <a:schemeClr val="accent4"/>
              </a:solidFill>
              <a:prstDash val="solid"/>
              <a:round/>
              <a:headEnd type="none" w="med" len="med"/>
              <a:tailEnd type="none" w="med" len="med"/>
            </a:ln>
          </p:spPr>
        </p:sp>
      </p:grpSp>
      <p:sp>
        <p:nvSpPr>
          <p:cNvPr id="1786" name="Google Shape;1786;p5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Flow</a:t>
            </a:r>
            <a:endParaRPr dirty="0"/>
          </a:p>
        </p:txBody>
      </p:sp>
      <p:sp>
        <p:nvSpPr>
          <p:cNvPr id="1787" name="Google Shape;1787;p58"/>
          <p:cNvSpPr txBox="1"/>
          <p:nvPr/>
        </p:nvSpPr>
        <p:spPr>
          <a:xfrm flipH="1">
            <a:off x="722262"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Intro to Dataset</a:t>
            </a:r>
            <a:endParaRPr sz="2200" b="1" dirty="0">
              <a:solidFill>
                <a:schemeClr val="tx1"/>
              </a:solidFill>
              <a:latin typeface="Fjalla One"/>
              <a:ea typeface="Fjalla One"/>
              <a:cs typeface="Fjalla One"/>
              <a:sym typeface="Fjalla One"/>
            </a:endParaRPr>
          </a:p>
        </p:txBody>
      </p:sp>
      <p:sp>
        <p:nvSpPr>
          <p:cNvPr id="1789" name="Google Shape;1789;p58"/>
          <p:cNvSpPr txBox="1"/>
          <p:nvPr/>
        </p:nvSpPr>
        <p:spPr>
          <a:xfrm flipH="1">
            <a:off x="2689904"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Data Engineering</a:t>
            </a:r>
            <a:endParaRPr sz="2200" b="1" dirty="0">
              <a:solidFill>
                <a:schemeClr val="accent3"/>
              </a:solidFill>
              <a:latin typeface="Fjalla One"/>
              <a:ea typeface="Fjalla One"/>
              <a:cs typeface="Fjalla One"/>
              <a:sym typeface="Fjalla One"/>
            </a:endParaRPr>
          </a:p>
        </p:txBody>
      </p:sp>
      <p:sp>
        <p:nvSpPr>
          <p:cNvPr id="1791" name="Google Shape;1791;p58"/>
          <p:cNvSpPr txBox="1"/>
          <p:nvPr/>
        </p:nvSpPr>
        <p:spPr>
          <a:xfrm flipH="1">
            <a:off x="4655596" y="3233338"/>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Core </a:t>
            </a:r>
          </a:p>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Analysis</a:t>
            </a:r>
            <a:endParaRPr sz="2200" b="1" dirty="0">
              <a:solidFill>
                <a:schemeClr val="dk1"/>
              </a:solidFill>
              <a:latin typeface="Fjalla One"/>
              <a:ea typeface="Fjalla One"/>
              <a:cs typeface="Fjalla One"/>
              <a:sym typeface="Fjalla One"/>
            </a:endParaRPr>
          </a:p>
        </p:txBody>
      </p:sp>
      <p:sp>
        <p:nvSpPr>
          <p:cNvPr id="1792" name="Google Shape;1792;p58"/>
          <p:cNvSpPr txBox="1"/>
          <p:nvPr/>
        </p:nvSpPr>
        <p:spPr>
          <a:xfrm flipH="1">
            <a:off x="6621287" y="3262213"/>
            <a:ext cx="1801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Fjalla One"/>
                <a:ea typeface="Fjalla One"/>
                <a:cs typeface="Fjalla One"/>
                <a:sym typeface="Fjalla One"/>
              </a:rPr>
              <a:t>Conclusion &amp; Outcome</a:t>
            </a:r>
            <a:endParaRPr sz="2200" b="1" dirty="0">
              <a:solidFill>
                <a:schemeClr val="dk1"/>
              </a:solidFill>
              <a:latin typeface="Fjalla One"/>
              <a:ea typeface="Fjalla One"/>
              <a:cs typeface="Fjalla One"/>
              <a:sym typeface="Fjalla One"/>
            </a:endParaRPr>
          </a:p>
        </p:txBody>
      </p:sp>
      <p:grpSp>
        <p:nvGrpSpPr>
          <p:cNvPr id="1794" name="Google Shape;1794;p58"/>
          <p:cNvGrpSpPr/>
          <p:nvPr/>
        </p:nvGrpSpPr>
        <p:grpSpPr>
          <a:xfrm>
            <a:off x="1185308" y="2068967"/>
            <a:ext cx="875409" cy="1015029"/>
            <a:chOff x="3335286" y="601670"/>
            <a:chExt cx="804678" cy="932160"/>
          </a:xfrm>
        </p:grpSpPr>
        <p:sp>
          <p:nvSpPr>
            <p:cNvPr id="1795" name="Google Shape;1795;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8"/>
          <p:cNvGrpSpPr/>
          <p:nvPr/>
        </p:nvGrpSpPr>
        <p:grpSpPr>
          <a:xfrm>
            <a:off x="3152950" y="2068967"/>
            <a:ext cx="875409" cy="1015029"/>
            <a:chOff x="3335286" y="601670"/>
            <a:chExt cx="804678" cy="932160"/>
          </a:xfrm>
        </p:grpSpPr>
        <p:sp>
          <p:nvSpPr>
            <p:cNvPr id="1803" name="Google Shape;1803;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58"/>
          <p:cNvGrpSpPr/>
          <p:nvPr/>
        </p:nvGrpSpPr>
        <p:grpSpPr>
          <a:xfrm>
            <a:off x="5118641" y="2068967"/>
            <a:ext cx="875409" cy="1015029"/>
            <a:chOff x="3335286" y="601670"/>
            <a:chExt cx="804678" cy="932160"/>
          </a:xfrm>
        </p:grpSpPr>
        <p:sp>
          <p:nvSpPr>
            <p:cNvPr id="1811" name="Google Shape;1811;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58"/>
          <p:cNvGrpSpPr/>
          <p:nvPr/>
        </p:nvGrpSpPr>
        <p:grpSpPr>
          <a:xfrm>
            <a:off x="7084333" y="2068967"/>
            <a:ext cx="875409" cy="1015029"/>
            <a:chOff x="3335286" y="601670"/>
            <a:chExt cx="804678" cy="932160"/>
          </a:xfrm>
        </p:grpSpPr>
        <p:sp>
          <p:nvSpPr>
            <p:cNvPr id="1819" name="Google Shape;1819;p58"/>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solidFill>
              <a:schemeClr val="dk1"/>
            </a:solid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8"/>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8"/>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solidFill>
              <a:srgbClr val="191919">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58"/>
          <p:cNvSpPr txBox="1"/>
          <p:nvPr/>
        </p:nvSpPr>
        <p:spPr>
          <a:xfrm flipH="1">
            <a:off x="1101612" y="1633150"/>
            <a:ext cx="1042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tx1"/>
                </a:solidFill>
                <a:latin typeface="Fjalla One"/>
                <a:ea typeface="Fjalla One"/>
                <a:cs typeface="Fjalla One"/>
                <a:sym typeface="Fjalla One"/>
              </a:rPr>
              <a:t>01</a:t>
            </a:r>
            <a:endParaRPr sz="2200" b="1" dirty="0">
              <a:solidFill>
                <a:schemeClr val="tx1"/>
              </a:solidFill>
              <a:latin typeface="Fjalla One"/>
              <a:ea typeface="Fjalla One"/>
              <a:cs typeface="Fjalla One"/>
              <a:sym typeface="Fjalla One"/>
            </a:endParaRPr>
          </a:p>
        </p:txBody>
      </p:sp>
      <p:sp>
        <p:nvSpPr>
          <p:cNvPr id="1827" name="Google Shape;1827;p58"/>
          <p:cNvSpPr txBox="1"/>
          <p:nvPr/>
        </p:nvSpPr>
        <p:spPr>
          <a:xfrm flipH="1">
            <a:off x="3069404"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accent3"/>
                </a:solidFill>
                <a:latin typeface="Fjalla One"/>
                <a:ea typeface="Fjalla One"/>
                <a:cs typeface="Fjalla One"/>
                <a:sym typeface="Fjalla One"/>
              </a:rPr>
              <a:t>02</a:t>
            </a:r>
            <a:endParaRPr sz="2200" b="1" dirty="0">
              <a:solidFill>
                <a:schemeClr val="accent3"/>
              </a:solidFill>
              <a:latin typeface="Fjalla One"/>
              <a:ea typeface="Fjalla One"/>
              <a:cs typeface="Fjalla One"/>
              <a:sym typeface="Fjalla One"/>
            </a:endParaRPr>
          </a:p>
        </p:txBody>
      </p:sp>
      <p:sp>
        <p:nvSpPr>
          <p:cNvPr id="1828" name="Google Shape;1828;p58"/>
          <p:cNvSpPr txBox="1"/>
          <p:nvPr/>
        </p:nvSpPr>
        <p:spPr>
          <a:xfrm flipH="1">
            <a:off x="5035096"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03</a:t>
            </a:r>
            <a:endParaRPr sz="2200" b="1">
              <a:solidFill>
                <a:schemeClr val="dk1"/>
              </a:solidFill>
              <a:latin typeface="Fjalla One"/>
              <a:ea typeface="Fjalla One"/>
              <a:cs typeface="Fjalla One"/>
              <a:sym typeface="Fjalla One"/>
            </a:endParaRPr>
          </a:p>
        </p:txBody>
      </p:sp>
      <p:sp>
        <p:nvSpPr>
          <p:cNvPr id="1829" name="Google Shape;1829;p58"/>
          <p:cNvSpPr txBox="1"/>
          <p:nvPr/>
        </p:nvSpPr>
        <p:spPr>
          <a:xfrm flipH="1">
            <a:off x="7000787" y="1633138"/>
            <a:ext cx="10425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Fjalla One"/>
                <a:ea typeface="Fjalla One"/>
                <a:cs typeface="Fjalla One"/>
                <a:sym typeface="Fjalla One"/>
              </a:rPr>
              <a:t>04</a:t>
            </a:r>
            <a:endParaRPr sz="2200" b="1">
              <a:solidFill>
                <a:schemeClr val="dk1"/>
              </a:solidFill>
              <a:latin typeface="Fjalla One"/>
              <a:ea typeface="Fjalla One"/>
              <a:cs typeface="Fjalla One"/>
              <a:sym typeface="Fjalla One"/>
            </a:endParaRPr>
          </a:p>
        </p:txBody>
      </p:sp>
      <p:cxnSp>
        <p:nvCxnSpPr>
          <p:cNvPr id="1830" name="Google Shape;1830;p58"/>
          <p:cNvCxnSpPr>
            <a:stCxn id="1826" idx="1"/>
          </p:cNvCxnSpPr>
          <p:nvPr/>
        </p:nvCxnSpPr>
        <p:spPr>
          <a:xfrm>
            <a:off x="2144412" y="1816000"/>
            <a:ext cx="1050000" cy="0"/>
          </a:xfrm>
          <a:prstGeom prst="straightConnector1">
            <a:avLst/>
          </a:prstGeom>
          <a:noFill/>
          <a:ln w="19050" cap="flat" cmpd="sng">
            <a:solidFill>
              <a:schemeClr val="dk1"/>
            </a:solidFill>
            <a:prstDash val="solid"/>
            <a:round/>
            <a:headEnd type="diamond" w="med" len="med"/>
            <a:tailEnd type="diamond" w="med" len="med"/>
          </a:ln>
        </p:spPr>
      </p:cxnSp>
      <p:cxnSp>
        <p:nvCxnSpPr>
          <p:cNvPr id="1831" name="Google Shape;1831;p58"/>
          <p:cNvCxnSpPr>
            <a:endCxn id="1828" idx="3"/>
          </p:cNvCxnSpPr>
          <p:nvPr/>
        </p:nvCxnSpPr>
        <p:spPr>
          <a:xfrm>
            <a:off x="4111996" y="1815988"/>
            <a:ext cx="923100" cy="0"/>
          </a:xfrm>
          <a:prstGeom prst="straightConnector1">
            <a:avLst/>
          </a:prstGeom>
          <a:noFill/>
          <a:ln w="19050" cap="flat" cmpd="sng">
            <a:solidFill>
              <a:schemeClr val="dk1"/>
            </a:solidFill>
            <a:prstDash val="solid"/>
            <a:round/>
            <a:headEnd type="diamond" w="med" len="med"/>
            <a:tailEnd type="diamond" w="med" len="med"/>
          </a:ln>
        </p:spPr>
      </p:cxnSp>
      <p:cxnSp>
        <p:nvCxnSpPr>
          <p:cNvPr id="1832" name="Google Shape;1832;p58"/>
          <p:cNvCxnSpPr>
            <a:stCxn id="1828" idx="1"/>
          </p:cNvCxnSpPr>
          <p:nvPr/>
        </p:nvCxnSpPr>
        <p:spPr>
          <a:xfrm>
            <a:off x="6077596" y="1815988"/>
            <a:ext cx="1095600" cy="0"/>
          </a:xfrm>
          <a:prstGeom prst="straightConnector1">
            <a:avLst/>
          </a:prstGeom>
          <a:noFill/>
          <a:ln w="19050" cap="flat" cmpd="sng">
            <a:solidFill>
              <a:schemeClr val="dk1"/>
            </a:solidFill>
            <a:prstDash val="solid"/>
            <a:round/>
            <a:headEnd type="diamond" w="med" len="med"/>
            <a:tailEnd type="diamond" w="med" len="med"/>
          </a:ln>
        </p:spPr>
      </p:cxnSp>
      <p:grpSp>
        <p:nvGrpSpPr>
          <p:cNvPr id="1846" name="Google Shape;1846;p58"/>
          <p:cNvGrpSpPr/>
          <p:nvPr/>
        </p:nvGrpSpPr>
        <p:grpSpPr>
          <a:xfrm>
            <a:off x="3358550" y="2350872"/>
            <a:ext cx="528986" cy="529595"/>
            <a:chOff x="5373275" y="1966275"/>
            <a:chExt cx="445950" cy="445300"/>
          </a:xfrm>
        </p:grpSpPr>
        <p:sp>
          <p:nvSpPr>
            <p:cNvPr id="1847" name="Google Shape;1847;p58"/>
            <p:cNvSpPr/>
            <p:nvPr/>
          </p:nvSpPr>
          <p:spPr>
            <a:xfrm>
              <a:off x="5373275" y="1966275"/>
              <a:ext cx="445950" cy="445300"/>
            </a:xfrm>
            <a:custGeom>
              <a:avLst/>
              <a:gdLst/>
              <a:ahLst/>
              <a:cxnLst/>
              <a:rect l="l" t="t" r="r" b="b"/>
              <a:pathLst>
                <a:path w="17838" h="17812" extrusionOk="0">
                  <a:moveTo>
                    <a:pt x="7820" y="4498"/>
                  </a:moveTo>
                  <a:lnTo>
                    <a:pt x="8204" y="4549"/>
                  </a:lnTo>
                  <a:lnTo>
                    <a:pt x="8587" y="4651"/>
                  </a:lnTo>
                  <a:lnTo>
                    <a:pt x="8945" y="4804"/>
                  </a:lnTo>
                  <a:lnTo>
                    <a:pt x="9277" y="4983"/>
                  </a:lnTo>
                  <a:lnTo>
                    <a:pt x="9609" y="5213"/>
                  </a:lnTo>
                  <a:lnTo>
                    <a:pt x="9686" y="5315"/>
                  </a:lnTo>
                  <a:lnTo>
                    <a:pt x="9711" y="5418"/>
                  </a:lnTo>
                  <a:lnTo>
                    <a:pt x="9686" y="5520"/>
                  </a:lnTo>
                  <a:lnTo>
                    <a:pt x="9635" y="5622"/>
                  </a:lnTo>
                  <a:lnTo>
                    <a:pt x="5623" y="9634"/>
                  </a:lnTo>
                  <a:lnTo>
                    <a:pt x="5546" y="9685"/>
                  </a:lnTo>
                  <a:lnTo>
                    <a:pt x="5444" y="9711"/>
                  </a:lnTo>
                  <a:lnTo>
                    <a:pt x="5367" y="9711"/>
                  </a:lnTo>
                  <a:lnTo>
                    <a:pt x="5291" y="9685"/>
                  </a:lnTo>
                  <a:lnTo>
                    <a:pt x="5214" y="9609"/>
                  </a:lnTo>
                  <a:lnTo>
                    <a:pt x="5061" y="9404"/>
                  </a:lnTo>
                  <a:lnTo>
                    <a:pt x="4907" y="9174"/>
                  </a:lnTo>
                  <a:lnTo>
                    <a:pt x="4779" y="8944"/>
                  </a:lnTo>
                  <a:lnTo>
                    <a:pt x="4677" y="8689"/>
                  </a:lnTo>
                  <a:lnTo>
                    <a:pt x="4601" y="8433"/>
                  </a:lnTo>
                  <a:lnTo>
                    <a:pt x="4549" y="8178"/>
                  </a:lnTo>
                  <a:lnTo>
                    <a:pt x="4524" y="7922"/>
                  </a:lnTo>
                  <a:lnTo>
                    <a:pt x="4498" y="7666"/>
                  </a:lnTo>
                  <a:lnTo>
                    <a:pt x="4498" y="7411"/>
                  </a:lnTo>
                  <a:lnTo>
                    <a:pt x="4549" y="7155"/>
                  </a:lnTo>
                  <a:lnTo>
                    <a:pt x="4575" y="6900"/>
                  </a:lnTo>
                  <a:lnTo>
                    <a:pt x="4652" y="6644"/>
                  </a:lnTo>
                  <a:lnTo>
                    <a:pt x="4754" y="6414"/>
                  </a:lnTo>
                  <a:lnTo>
                    <a:pt x="4856" y="6159"/>
                  </a:lnTo>
                  <a:lnTo>
                    <a:pt x="5009" y="5929"/>
                  </a:lnTo>
                  <a:lnTo>
                    <a:pt x="5163" y="5724"/>
                  </a:lnTo>
                  <a:lnTo>
                    <a:pt x="5316" y="5545"/>
                  </a:lnTo>
                  <a:lnTo>
                    <a:pt x="5342" y="5520"/>
                  </a:lnTo>
                  <a:lnTo>
                    <a:pt x="5342" y="5494"/>
                  </a:lnTo>
                  <a:lnTo>
                    <a:pt x="5367" y="5469"/>
                  </a:lnTo>
                  <a:lnTo>
                    <a:pt x="5572" y="5264"/>
                  </a:lnTo>
                  <a:lnTo>
                    <a:pt x="5827" y="5060"/>
                  </a:lnTo>
                  <a:lnTo>
                    <a:pt x="6108" y="4881"/>
                  </a:lnTo>
                  <a:lnTo>
                    <a:pt x="6415" y="4753"/>
                  </a:lnTo>
                  <a:lnTo>
                    <a:pt x="6670" y="4651"/>
                  </a:lnTo>
                  <a:lnTo>
                    <a:pt x="7054" y="4549"/>
                  </a:lnTo>
                  <a:lnTo>
                    <a:pt x="7437" y="4498"/>
                  </a:lnTo>
                  <a:close/>
                  <a:moveTo>
                    <a:pt x="7488" y="0"/>
                  </a:moveTo>
                  <a:lnTo>
                    <a:pt x="6926" y="26"/>
                  </a:lnTo>
                  <a:lnTo>
                    <a:pt x="6466" y="77"/>
                  </a:lnTo>
                  <a:lnTo>
                    <a:pt x="5981" y="179"/>
                  </a:lnTo>
                  <a:lnTo>
                    <a:pt x="5853" y="205"/>
                  </a:lnTo>
                  <a:lnTo>
                    <a:pt x="5265" y="358"/>
                  </a:lnTo>
                  <a:lnTo>
                    <a:pt x="4703" y="562"/>
                  </a:lnTo>
                  <a:lnTo>
                    <a:pt x="4192" y="792"/>
                  </a:lnTo>
                  <a:lnTo>
                    <a:pt x="3706" y="1073"/>
                  </a:lnTo>
                  <a:lnTo>
                    <a:pt x="3246" y="1380"/>
                  </a:lnTo>
                  <a:lnTo>
                    <a:pt x="2786" y="1712"/>
                  </a:lnTo>
                  <a:lnTo>
                    <a:pt x="2352" y="2096"/>
                  </a:lnTo>
                  <a:lnTo>
                    <a:pt x="2224" y="2223"/>
                  </a:lnTo>
                  <a:lnTo>
                    <a:pt x="1968" y="2479"/>
                  </a:lnTo>
                  <a:lnTo>
                    <a:pt x="1611" y="2913"/>
                  </a:lnTo>
                  <a:lnTo>
                    <a:pt x="1279" y="3373"/>
                  </a:lnTo>
                  <a:lnTo>
                    <a:pt x="972" y="3859"/>
                  </a:lnTo>
                  <a:lnTo>
                    <a:pt x="716" y="4344"/>
                  </a:lnTo>
                  <a:lnTo>
                    <a:pt x="512" y="4855"/>
                  </a:lnTo>
                  <a:lnTo>
                    <a:pt x="333" y="5392"/>
                  </a:lnTo>
                  <a:lnTo>
                    <a:pt x="180" y="5929"/>
                  </a:lnTo>
                  <a:lnTo>
                    <a:pt x="77" y="6491"/>
                  </a:lnTo>
                  <a:lnTo>
                    <a:pt x="1" y="7053"/>
                  </a:lnTo>
                  <a:lnTo>
                    <a:pt x="1" y="7615"/>
                  </a:lnTo>
                  <a:lnTo>
                    <a:pt x="1" y="8203"/>
                  </a:lnTo>
                  <a:lnTo>
                    <a:pt x="77" y="8765"/>
                  </a:lnTo>
                  <a:lnTo>
                    <a:pt x="180" y="9353"/>
                  </a:lnTo>
                  <a:lnTo>
                    <a:pt x="333" y="9915"/>
                  </a:lnTo>
                  <a:lnTo>
                    <a:pt x="512" y="10426"/>
                  </a:lnTo>
                  <a:lnTo>
                    <a:pt x="665" y="10759"/>
                  </a:lnTo>
                  <a:lnTo>
                    <a:pt x="793" y="11065"/>
                  </a:lnTo>
                  <a:lnTo>
                    <a:pt x="972" y="11372"/>
                  </a:lnTo>
                  <a:lnTo>
                    <a:pt x="1151" y="11653"/>
                  </a:lnTo>
                  <a:lnTo>
                    <a:pt x="1330" y="11960"/>
                  </a:lnTo>
                  <a:lnTo>
                    <a:pt x="1534" y="12241"/>
                  </a:lnTo>
                  <a:lnTo>
                    <a:pt x="1764" y="12522"/>
                  </a:lnTo>
                  <a:lnTo>
                    <a:pt x="1994" y="12777"/>
                  </a:lnTo>
                  <a:lnTo>
                    <a:pt x="2071" y="12905"/>
                  </a:lnTo>
                  <a:lnTo>
                    <a:pt x="2096" y="13033"/>
                  </a:lnTo>
                  <a:lnTo>
                    <a:pt x="2071" y="13161"/>
                  </a:lnTo>
                  <a:lnTo>
                    <a:pt x="1994" y="13263"/>
                  </a:lnTo>
                  <a:lnTo>
                    <a:pt x="1304" y="13953"/>
                  </a:lnTo>
                  <a:lnTo>
                    <a:pt x="1253" y="14004"/>
                  </a:lnTo>
                  <a:lnTo>
                    <a:pt x="1227" y="14081"/>
                  </a:lnTo>
                  <a:lnTo>
                    <a:pt x="1202" y="14157"/>
                  </a:lnTo>
                  <a:lnTo>
                    <a:pt x="1176" y="14234"/>
                  </a:lnTo>
                  <a:lnTo>
                    <a:pt x="1202" y="14311"/>
                  </a:lnTo>
                  <a:lnTo>
                    <a:pt x="1227" y="14387"/>
                  </a:lnTo>
                  <a:lnTo>
                    <a:pt x="1253" y="14464"/>
                  </a:lnTo>
                  <a:lnTo>
                    <a:pt x="1304" y="14541"/>
                  </a:lnTo>
                  <a:lnTo>
                    <a:pt x="3732" y="16943"/>
                  </a:lnTo>
                  <a:lnTo>
                    <a:pt x="4447" y="17684"/>
                  </a:lnTo>
                  <a:lnTo>
                    <a:pt x="4524" y="17735"/>
                  </a:lnTo>
                  <a:lnTo>
                    <a:pt x="4601" y="17760"/>
                  </a:lnTo>
                  <a:lnTo>
                    <a:pt x="4754" y="17812"/>
                  </a:lnTo>
                  <a:lnTo>
                    <a:pt x="4907" y="17760"/>
                  </a:lnTo>
                  <a:lnTo>
                    <a:pt x="4984" y="17735"/>
                  </a:lnTo>
                  <a:lnTo>
                    <a:pt x="5035" y="17684"/>
                  </a:lnTo>
                  <a:lnTo>
                    <a:pt x="17710" y="5009"/>
                  </a:lnTo>
                  <a:lnTo>
                    <a:pt x="17761" y="4932"/>
                  </a:lnTo>
                  <a:lnTo>
                    <a:pt x="17812" y="4855"/>
                  </a:lnTo>
                  <a:lnTo>
                    <a:pt x="17838" y="4779"/>
                  </a:lnTo>
                  <a:lnTo>
                    <a:pt x="17838" y="4702"/>
                  </a:lnTo>
                  <a:lnTo>
                    <a:pt x="17838" y="4626"/>
                  </a:lnTo>
                  <a:lnTo>
                    <a:pt x="17812" y="4549"/>
                  </a:lnTo>
                  <a:lnTo>
                    <a:pt x="17761" y="4472"/>
                  </a:lnTo>
                  <a:lnTo>
                    <a:pt x="17710" y="4421"/>
                  </a:lnTo>
                  <a:lnTo>
                    <a:pt x="14567" y="1278"/>
                  </a:lnTo>
                  <a:lnTo>
                    <a:pt x="14516" y="1227"/>
                  </a:lnTo>
                  <a:lnTo>
                    <a:pt x="14439" y="1176"/>
                  </a:lnTo>
                  <a:lnTo>
                    <a:pt x="14362" y="1150"/>
                  </a:lnTo>
                  <a:lnTo>
                    <a:pt x="14184" y="1150"/>
                  </a:lnTo>
                  <a:lnTo>
                    <a:pt x="14107" y="1176"/>
                  </a:lnTo>
                  <a:lnTo>
                    <a:pt x="14056" y="1227"/>
                  </a:lnTo>
                  <a:lnTo>
                    <a:pt x="13979" y="1278"/>
                  </a:lnTo>
                  <a:lnTo>
                    <a:pt x="13877" y="1380"/>
                  </a:lnTo>
                  <a:lnTo>
                    <a:pt x="13596" y="1661"/>
                  </a:lnTo>
                  <a:lnTo>
                    <a:pt x="13264" y="1993"/>
                  </a:lnTo>
                  <a:lnTo>
                    <a:pt x="13161" y="2070"/>
                  </a:lnTo>
                  <a:lnTo>
                    <a:pt x="13034" y="2096"/>
                  </a:lnTo>
                  <a:lnTo>
                    <a:pt x="12906" y="2070"/>
                  </a:lnTo>
                  <a:lnTo>
                    <a:pt x="12778" y="1993"/>
                  </a:lnTo>
                  <a:lnTo>
                    <a:pt x="12497" y="1763"/>
                  </a:lnTo>
                  <a:lnTo>
                    <a:pt x="12216" y="1533"/>
                  </a:lnTo>
                  <a:lnTo>
                    <a:pt x="11935" y="1329"/>
                  </a:lnTo>
                  <a:lnTo>
                    <a:pt x="11628" y="1125"/>
                  </a:lnTo>
                  <a:lnTo>
                    <a:pt x="11321" y="946"/>
                  </a:lnTo>
                  <a:lnTo>
                    <a:pt x="11015" y="767"/>
                  </a:lnTo>
                  <a:lnTo>
                    <a:pt x="10683" y="639"/>
                  </a:lnTo>
                  <a:lnTo>
                    <a:pt x="10376" y="486"/>
                  </a:lnTo>
                  <a:lnTo>
                    <a:pt x="9839" y="332"/>
                  </a:lnTo>
                  <a:lnTo>
                    <a:pt x="9277" y="179"/>
                  </a:lnTo>
                  <a:lnTo>
                    <a:pt x="8664" y="51"/>
                  </a:lnTo>
                  <a:lnTo>
                    <a:pt x="8076"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8"/>
            <p:cNvSpPr/>
            <p:nvPr/>
          </p:nvSpPr>
          <p:spPr>
            <a:xfrm>
              <a:off x="5466550" y="1995025"/>
              <a:ext cx="352675" cy="416550"/>
            </a:xfrm>
            <a:custGeom>
              <a:avLst/>
              <a:gdLst/>
              <a:ahLst/>
              <a:cxnLst/>
              <a:rect l="l" t="t" r="r" b="b"/>
              <a:pathLst>
                <a:path w="14107" h="16662" extrusionOk="0">
                  <a:moveTo>
                    <a:pt x="10453" y="0"/>
                  </a:moveTo>
                  <a:lnTo>
                    <a:pt x="10376" y="26"/>
                  </a:lnTo>
                  <a:lnTo>
                    <a:pt x="10325" y="77"/>
                  </a:lnTo>
                  <a:lnTo>
                    <a:pt x="10248" y="128"/>
                  </a:lnTo>
                  <a:lnTo>
                    <a:pt x="10146" y="230"/>
                  </a:lnTo>
                  <a:lnTo>
                    <a:pt x="9916" y="460"/>
                  </a:lnTo>
                  <a:lnTo>
                    <a:pt x="9916" y="460"/>
                  </a:lnTo>
                  <a:lnTo>
                    <a:pt x="9993" y="409"/>
                  </a:lnTo>
                  <a:lnTo>
                    <a:pt x="10146" y="383"/>
                  </a:lnTo>
                  <a:lnTo>
                    <a:pt x="10274" y="409"/>
                  </a:lnTo>
                  <a:lnTo>
                    <a:pt x="10350" y="460"/>
                  </a:lnTo>
                  <a:lnTo>
                    <a:pt x="10401" y="511"/>
                  </a:lnTo>
                  <a:lnTo>
                    <a:pt x="13008" y="3092"/>
                  </a:lnTo>
                  <a:lnTo>
                    <a:pt x="13085" y="3220"/>
                  </a:lnTo>
                  <a:lnTo>
                    <a:pt x="13110" y="3348"/>
                  </a:lnTo>
                  <a:lnTo>
                    <a:pt x="13085" y="3501"/>
                  </a:lnTo>
                  <a:lnTo>
                    <a:pt x="13008" y="3603"/>
                  </a:lnTo>
                  <a:lnTo>
                    <a:pt x="818" y="15793"/>
                  </a:lnTo>
                  <a:lnTo>
                    <a:pt x="716" y="15869"/>
                  </a:lnTo>
                  <a:lnTo>
                    <a:pt x="614" y="15920"/>
                  </a:lnTo>
                  <a:lnTo>
                    <a:pt x="512" y="15946"/>
                  </a:lnTo>
                  <a:lnTo>
                    <a:pt x="410" y="15972"/>
                  </a:lnTo>
                  <a:lnTo>
                    <a:pt x="282" y="15946"/>
                  </a:lnTo>
                  <a:lnTo>
                    <a:pt x="180" y="15920"/>
                  </a:lnTo>
                  <a:lnTo>
                    <a:pt x="77" y="15869"/>
                  </a:lnTo>
                  <a:lnTo>
                    <a:pt x="1" y="15793"/>
                  </a:lnTo>
                  <a:lnTo>
                    <a:pt x="1" y="15793"/>
                  </a:lnTo>
                  <a:lnTo>
                    <a:pt x="716" y="16534"/>
                  </a:lnTo>
                  <a:lnTo>
                    <a:pt x="793" y="16585"/>
                  </a:lnTo>
                  <a:lnTo>
                    <a:pt x="870" y="16610"/>
                  </a:lnTo>
                  <a:lnTo>
                    <a:pt x="1023" y="16662"/>
                  </a:lnTo>
                  <a:lnTo>
                    <a:pt x="1176" y="16610"/>
                  </a:lnTo>
                  <a:lnTo>
                    <a:pt x="1253" y="16585"/>
                  </a:lnTo>
                  <a:lnTo>
                    <a:pt x="1304" y="16534"/>
                  </a:lnTo>
                  <a:lnTo>
                    <a:pt x="13979" y="3859"/>
                  </a:lnTo>
                  <a:lnTo>
                    <a:pt x="14030" y="3782"/>
                  </a:lnTo>
                  <a:lnTo>
                    <a:pt x="14081" y="3705"/>
                  </a:lnTo>
                  <a:lnTo>
                    <a:pt x="14107" y="3629"/>
                  </a:lnTo>
                  <a:lnTo>
                    <a:pt x="14107" y="3552"/>
                  </a:lnTo>
                  <a:lnTo>
                    <a:pt x="14107" y="3476"/>
                  </a:lnTo>
                  <a:lnTo>
                    <a:pt x="14081" y="3399"/>
                  </a:lnTo>
                  <a:lnTo>
                    <a:pt x="14030" y="3322"/>
                  </a:lnTo>
                  <a:lnTo>
                    <a:pt x="13979" y="3271"/>
                  </a:lnTo>
                  <a:lnTo>
                    <a:pt x="10836" y="128"/>
                  </a:lnTo>
                  <a:lnTo>
                    <a:pt x="10785" y="77"/>
                  </a:lnTo>
                  <a:lnTo>
                    <a:pt x="10708" y="26"/>
                  </a:lnTo>
                  <a:lnTo>
                    <a:pt x="10631"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5534275" y="2127250"/>
              <a:ext cx="59450" cy="59450"/>
            </a:xfrm>
            <a:custGeom>
              <a:avLst/>
              <a:gdLst/>
              <a:ahLst/>
              <a:cxnLst/>
              <a:rect l="l" t="t" r="r" b="b"/>
              <a:pathLst>
                <a:path w="2378" h="2378" extrusionOk="0">
                  <a:moveTo>
                    <a:pt x="1176" y="1"/>
                  </a:moveTo>
                  <a:lnTo>
                    <a:pt x="946" y="26"/>
                  </a:lnTo>
                  <a:lnTo>
                    <a:pt x="716" y="103"/>
                  </a:lnTo>
                  <a:lnTo>
                    <a:pt x="512" y="205"/>
                  </a:lnTo>
                  <a:lnTo>
                    <a:pt x="333" y="333"/>
                  </a:lnTo>
                  <a:lnTo>
                    <a:pt x="205" y="512"/>
                  </a:lnTo>
                  <a:lnTo>
                    <a:pt x="77" y="716"/>
                  </a:lnTo>
                  <a:lnTo>
                    <a:pt x="26" y="946"/>
                  </a:lnTo>
                  <a:lnTo>
                    <a:pt x="1" y="1176"/>
                  </a:lnTo>
                  <a:lnTo>
                    <a:pt x="26" y="1432"/>
                  </a:lnTo>
                  <a:lnTo>
                    <a:pt x="77" y="1662"/>
                  </a:lnTo>
                  <a:lnTo>
                    <a:pt x="205" y="1841"/>
                  </a:lnTo>
                  <a:lnTo>
                    <a:pt x="333" y="2020"/>
                  </a:lnTo>
                  <a:lnTo>
                    <a:pt x="512" y="2173"/>
                  </a:lnTo>
                  <a:lnTo>
                    <a:pt x="716" y="2275"/>
                  </a:lnTo>
                  <a:lnTo>
                    <a:pt x="946" y="2352"/>
                  </a:lnTo>
                  <a:lnTo>
                    <a:pt x="1176" y="2377"/>
                  </a:lnTo>
                  <a:lnTo>
                    <a:pt x="1432" y="2352"/>
                  </a:lnTo>
                  <a:lnTo>
                    <a:pt x="1636" y="2275"/>
                  </a:lnTo>
                  <a:lnTo>
                    <a:pt x="1840" y="2173"/>
                  </a:lnTo>
                  <a:lnTo>
                    <a:pt x="2019" y="2020"/>
                  </a:lnTo>
                  <a:lnTo>
                    <a:pt x="2173" y="1841"/>
                  </a:lnTo>
                  <a:lnTo>
                    <a:pt x="2275" y="1662"/>
                  </a:lnTo>
                  <a:lnTo>
                    <a:pt x="2352" y="1432"/>
                  </a:lnTo>
                  <a:lnTo>
                    <a:pt x="2377" y="1176"/>
                  </a:lnTo>
                  <a:lnTo>
                    <a:pt x="2352" y="946"/>
                  </a:lnTo>
                  <a:lnTo>
                    <a:pt x="2275" y="716"/>
                  </a:lnTo>
                  <a:lnTo>
                    <a:pt x="2173" y="512"/>
                  </a:lnTo>
                  <a:lnTo>
                    <a:pt x="2019" y="333"/>
                  </a:lnTo>
                  <a:lnTo>
                    <a:pt x="1840" y="205"/>
                  </a:lnTo>
                  <a:lnTo>
                    <a:pt x="1636" y="103"/>
                  </a:lnTo>
                  <a:lnTo>
                    <a:pt x="1432" y="26"/>
                  </a:lnTo>
                  <a:lnTo>
                    <a:pt x="117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5543225" y="2127250"/>
              <a:ext cx="50500" cy="59450"/>
            </a:xfrm>
            <a:custGeom>
              <a:avLst/>
              <a:gdLst/>
              <a:ahLst/>
              <a:cxnLst/>
              <a:rect l="l" t="t" r="r" b="b"/>
              <a:pathLst>
                <a:path w="2020" h="2378" extrusionOk="0">
                  <a:moveTo>
                    <a:pt x="767" y="1"/>
                  </a:moveTo>
                  <a:lnTo>
                    <a:pt x="537" y="26"/>
                  </a:lnTo>
                  <a:lnTo>
                    <a:pt x="307" y="103"/>
                  </a:lnTo>
                  <a:lnTo>
                    <a:pt x="154" y="205"/>
                  </a:lnTo>
                  <a:lnTo>
                    <a:pt x="0" y="333"/>
                  </a:lnTo>
                  <a:lnTo>
                    <a:pt x="358" y="333"/>
                  </a:lnTo>
                  <a:lnTo>
                    <a:pt x="537" y="384"/>
                  </a:lnTo>
                  <a:lnTo>
                    <a:pt x="716" y="461"/>
                  </a:lnTo>
                  <a:lnTo>
                    <a:pt x="869" y="563"/>
                  </a:lnTo>
                  <a:lnTo>
                    <a:pt x="997" y="691"/>
                  </a:lnTo>
                  <a:lnTo>
                    <a:pt x="1125" y="819"/>
                  </a:lnTo>
                  <a:lnTo>
                    <a:pt x="1227" y="997"/>
                  </a:lnTo>
                  <a:lnTo>
                    <a:pt x="1304" y="1176"/>
                  </a:lnTo>
                  <a:lnTo>
                    <a:pt x="1329" y="1355"/>
                  </a:lnTo>
                  <a:lnTo>
                    <a:pt x="1355" y="1534"/>
                  </a:lnTo>
                  <a:lnTo>
                    <a:pt x="1329" y="1739"/>
                  </a:lnTo>
                  <a:lnTo>
                    <a:pt x="1278" y="1892"/>
                  </a:lnTo>
                  <a:lnTo>
                    <a:pt x="1201" y="2071"/>
                  </a:lnTo>
                  <a:lnTo>
                    <a:pt x="1099" y="2224"/>
                  </a:lnTo>
                  <a:lnTo>
                    <a:pt x="971" y="2377"/>
                  </a:lnTo>
                  <a:lnTo>
                    <a:pt x="971" y="2377"/>
                  </a:lnTo>
                  <a:lnTo>
                    <a:pt x="1176" y="2326"/>
                  </a:lnTo>
                  <a:lnTo>
                    <a:pt x="1355" y="2250"/>
                  </a:lnTo>
                  <a:lnTo>
                    <a:pt x="1559" y="2122"/>
                  </a:lnTo>
                  <a:lnTo>
                    <a:pt x="1712" y="1969"/>
                  </a:lnTo>
                  <a:lnTo>
                    <a:pt x="1866" y="1790"/>
                  </a:lnTo>
                  <a:lnTo>
                    <a:pt x="1942" y="1585"/>
                  </a:lnTo>
                  <a:lnTo>
                    <a:pt x="1994" y="1355"/>
                  </a:lnTo>
                  <a:lnTo>
                    <a:pt x="2019" y="1125"/>
                  </a:lnTo>
                  <a:lnTo>
                    <a:pt x="1968" y="895"/>
                  </a:lnTo>
                  <a:lnTo>
                    <a:pt x="1891" y="665"/>
                  </a:lnTo>
                  <a:lnTo>
                    <a:pt x="1764" y="461"/>
                  </a:lnTo>
                  <a:lnTo>
                    <a:pt x="1610" y="282"/>
                  </a:lnTo>
                  <a:lnTo>
                    <a:pt x="1431" y="154"/>
                  </a:lnTo>
                  <a:lnTo>
                    <a:pt x="1227" y="52"/>
                  </a:lnTo>
                  <a:lnTo>
                    <a:pt x="997"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8"/>
            <p:cNvSpPr/>
            <p:nvPr/>
          </p:nvSpPr>
          <p:spPr>
            <a:xfrm>
              <a:off x="5519575" y="1966275"/>
              <a:ext cx="185300" cy="63275"/>
            </a:xfrm>
            <a:custGeom>
              <a:avLst/>
              <a:gdLst/>
              <a:ahLst/>
              <a:cxnLst/>
              <a:rect l="l" t="t" r="r" b="b"/>
              <a:pathLst>
                <a:path w="7412" h="2531" extrusionOk="0">
                  <a:moveTo>
                    <a:pt x="1636" y="0"/>
                  </a:moveTo>
                  <a:lnTo>
                    <a:pt x="1074" y="26"/>
                  </a:lnTo>
                  <a:lnTo>
                    <a:pt x="614" y="77"/>
                  </a:lnTo>
                  <a:lnTo>
                    <a:pt x="129" y="179"/>
                  </a:lnTo>
                  <a:lnTo>
                    <a:pt x="1" y="205"/>
                  </a:lnTo>
                  <a:lnTo>
                    <a:pt x="435" y="153"/>
                  </a:lnTo>
                  <a:lnTo>
                    <a:pt x="870" y="128"/>
                  </a:lnTo>
                  <a:lnTo>
                    <a:pt x="1278" y="128"/>
                  </a:lnTo>
                  <a:lnTo>
                    <a:pt x="1713" y="153"/>
                  </a:lnTo>
                  <a:lnTo>
                    <a:pt x="2147" y="205"/>
                  </a:lnTo>
                  <a:lnTo>
                    <a:pt x="2556" y="281"/>
                  </a:lnTo>
                  <a:lnTo>
                    <a:pt x="2991" y="383"/>
                  </a:lnTo>
                  <a:lnTo>
                    <a:pt x="3399" y="511"/>
                  </a:lnTo>
                  <a:lnTo>
                    <a:pt x="3808" y="665"/>
                  </a:lnTo>
                  <a:lnTo>
                    <a:pt x="4217" y="843"/>
                  </a:lnTo>
                  <a:lnTo>
                    <a:pt x="4601" y="1022"/>
                  </a:lnTo>
                  <a:lnTo>
                    <a:pt x="4984" y="1252"/>
                  </a:lnTo>
                  <a:lnTo>
                    <a:pt x="5367" y="1482"/>
                  </a:lnTo>
                  <a:lnTo>
                    <a:pt x="5725" y="1763"/>
                  </a:lnTo>
                  <a:lnTo>
                    <a:pt x="6083" y="2045"/>
                  </a:lnTo>
                  <a:lnTo>
                    <a:pt x="6415" y="2377"/>
                  </a:lnTo>
                  <a:lnTo>
                    <a:pt x="6466" y="2428"/>
                  </a:lnTo>
                  <a:lnTo>
                    <a:pt x="6543" y="2479"/>
                  </a:lnTo>
                  <a:lnTo>
                    <a:pt x="6619" y="2504"/>
                  </a:lnTo>
                  <a:lnTo>
                    <a:pt x="6696" y="2530"/>
                  </a:lnTo>
                  <a:lnTo>
                    <a:pt x="6849" y="2504"/>
                  </a:lnTo>
                  <a:lnTo>
                    <a:pt x="6926" y="2479"/>
                  </a:lnTo>
                  <a:lnTo>
                    <a:pt x="6977" y="2428"/>
                  </a:lnTo>
                  <a:lnTo>
                    <a:pt x="7412" y="1993"/>
                  </a:lnTo>
                  <a:lnTo>
                    <a:pt x="7309" y="2070"/>
                  </a:lnTo>
                  <a:lnTo>
                    <a:pt x="7182" y="2096"/>
                  </a:lnTo>
                  <a:lnTo>
                    <a:pt x="7054" y="2070"/>
                  </a:lnTo>
                  <a:lnTo>
                    <a:pt x="6926" y="1993"/>
                  </a:lnTo>
                  <a:lnTo>
                    <a:pt x="6645" y="1763"/>
                  </a:lnTo>
                  <a:lnTo>
                    <a:pt x="6364" y="1533"/>
                  </a:lnTo>
                  <a:lnTo>
                    <a:pt x="6083" y="1329"/>
                  </a:lnTo>
                  <a:lnTo>
                    <a:pt x="5776" y="1125"/>
                  </a:lnTo>
                  <a:lnTo>
                    <a:pt x="5469" y="946"/>
                  </a:lnTo>
                  <a:lnTo>
                    <a:pt x="5163" y="767"/>
                  </a:lnTo>
                  <a:lnTo>
                    <a:pt x="4831" y="639"/>
                  </a:lnTo>
                  <a:lnTo>
                    <a:pt x="4524" y="486"/>
                  </a:lnTo>
                  <a:lnTo>
                    <a:pt x="3987" y="332"/>
                  </a:lnTo>
                  <a:lnTo>
                    <a:pt x="3425" y="179"/>
                  </a:lnTo>
                  <a:lnTo>
                    <a:pt x="2812" y="51"/>
                  </a:lnTo>
                  <a:lnTo>
                    <a:pt x="2224"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8"/>
            <p:cNvSpPr/>
            <p:nvPr/>
          </p:nvSpPr>
          <p:spPr>
            <a:xfrm>
              <a:off x="5466550" y="2082550"/>
              <a:ext cx="73500" cy="136725"/>
            </a:xfrm>
            <a:custGeom>
              <a:avLst/>
              <a:gdLst/>
              <a:ahLst/>
              <a:cxnLst/>
              <a:rect l="l" t="t" r="r" b="b"/>
              <a:pathLst>
                <a:path w="2940" h="5469" extrusionOk="0">
                  <a:moveTo>
                    <a:pt x="2939" y="0"/>
                  </a:moveTo>
                  <a:lnTo>
                    <a:pt x="2658" y="26"/>
                  </a:lnTo>
                  <a:lnTo>
                    <a:pt x="2377" y="77"/>
                  </a:lnTo>
                  <a:lnTo>
                    <a:pt x="2122" y="153"/>
                  </a:lnTo>
                  <a:lnTo>
                    <a:pt x="1841" y="256"/>
                  </a:lnTo>
                  <a:lnTo>
                    <a:pt x="1585" y="409"/>
                  </a:lnTo>
                  <a:lnTo>
                    <a:pt x="1355" y="562"/>
                  </a:lnTo>
                  <a:lnTo>
                    <a:pt x="1100" y="741"/>
                  </a:lnTo>
                  <a:lnTo>
                    <a:pt x="895" y="946"/>
                  </a:lnTo>
                  <a:lnTo>
                    <a:pt x="691" y="1176"/>
                  </a:lnTo>
                  <a:lnTo>
                    <a:pt x="512" y="1406"/>
                  </a:lnTo>
                  <a:lnTo>
                    <a:pt x="358" y="1661"/>
                  </a:lnTo>
                  <a:lnTo>
                    <a:pt x="231" y="1942"/>
                  </a:lnTo>
                  <a:lnTo>
                    <a:pt x="154" y="2223"/>
                  </a:lnTo>
                  <a:lnTo>
                    <a:pt x="77" y="2504"/>
                  </a:lnTo>
                  <a:lnTo>
                    <a:pt x="26" y="2785"/>
                  </a:lnTo>
                  <a:lnTo>
                    <a:pt x="1" y="3067"/>
                  </a:lnTo>
                  <a:lnTo>
                    <a:pt x="26" y="3373"/>
                  </a:lnTo>
                  <a:lnTo>
                    <a:pt x="52" y="3654"/>
                  </a:lnTo>
                  <a:lnTo>
                    <a:pt x="129" y="3935"/>
                  </a:lnTo>
                  <a:lnTo>
                    <a:pt x="205" y="4217"/>
                  </a:lnTo>
                  <a:lnTo>
                    <a:pt x="333" y="4472"/>
                  </a:lnTo>
                  <a:lnTo>
                    <a:pt x="461" y="4753"/>
                  </a:lnTo>
                  <a:lnTo>
                    <a:pt x="640" y="4983"/>
                  </a:lnTo>
                  <a:lnTo>
                    <a:pt x="818" y="5239"/>
                  </a:lnTo>
                  <a:lnTo>
                    <a:pt x="921" y="5315"/>
                  </a:lnTo>
                  <a:lnTo>
                    <a:pt x="997" y="5392"/>
                  </a:lnTo>
                  <a:lnTo>
                    <a:pt x="1074" y="5443"/>
                  </a:lnTo>
                  <a:lnTo>
                    <a:pt x="1151" y="5469"/>
                  </a:lnTo>
                  <a:lnTo>
                    <a:pt x="1253" y="5469"/>
                  </a:lnTo>
                  <a:lnTo>
                    <a:pt x="1330" y="5443"/>
                  </a:lnTo>
                  <a:lnTo>
                    <a:pt x="1406" y="5418"/>
                  </a:lnTo>
                  <a:lnTo>
                    <a:pt x="1508" y="5366"/>
                  </a:lnTo>
                  <a:lnTo>
                    <a:pt x="1815" y="5034"/>
                  </a:lnTo>
                  <a:lnTo>
                    <a:pt x="1713" y="5060"/>
                  </a:lnTo>
                  <a:lnTo>
                    <a:pt x="1636" y="5060"/>
                  </a:lnTo>
                  <a:lnTo>
                    <a:pt x="1560" y="5034"/>
                  </a:lnTo>
                  <a:lnTo>
                    <a:pt x="1483" y="4958"/>
                  </a:lnTo>
                  <a:lnTo>
                    <a:pt x="1330" y="4753"/>
                  </a:lnTo>
                  <a:lnTo>
                    <a:pt x="1176" y="4523"/>
                  </a:lnTo>
                  <a:lnTo>
                    <a:pt x="1048" y="4293"/>
                  </a:lnTo>
                  <a:lnTo>
                    <a:pt x="946" y="4038"/>
                  </a:lnTo>
                  <a:lnTo>
                    <a:pt x="870" y="3782"/>
                  </a:lnTo>
                  <a:lnTo>
                    <a:pt x="818" y="3527"/>
                  </a:lnTo>
                  <a:lnTo>
                    <a:pt x="793" y="3271"/>
                  </a:lnTo>
                  <a:lnTo>
                    <a:pt x="767" y="3015"/>
                  </a:lnTo>
                  <a:lnTo>
                    <a:pt x="767" y="2760"/>
                  </a:lnTo>
                  <a:lnTo>
                    <a:pt x="818" y="2504"/>
                  </a:lnTo>
                  <a:lnTo>
                    <a:pt x="844" y="2249"/>
                  </a:lnTo>
                  <a:lnTo>
                    <a:pt x="921" y="1993"/>
                  </a:lnTo>
                  <a:lnTo>
                    <a:pt x="1023" y="1763"/>
                  </a:lnTo>
                  <a:lnTo>
                    <a:pt x="1125" y="1508"/>
                  </a:lnTo>
                  <a:lnTo>
                    <a:pt x="1278" y="1278"/>
                  </a:lnTo>
                  <a:lnTo>
                    <a:pt x="1432" y="1073"/>
                  </a:lnTo>
                  <a:lnTo>
                    <a:pt x="1713" y="741"/>
                  </a:lnTo>
                  <a:lnTo>
                    <a:pt x="2020" y="486"/>
                  </a:lnTo>
                  <a:lnTo>
                    <a:pt x="2352" y="256"/>
                  </a:lnTo>
                  <a:lnTo>
                    <a:pt x="2684" y="102"/>
                  </a:lnTo>
                  <a:lnTo>
                    <a:pt x="2939" y="0"/>
                  </a:lnTo>
                  <a:close/>
                </a:path>
              </a:pathLst>
            </a:custGeom>
            <a:solidFill>
              <a:srgbClr val="FFBE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5499775" y="2355975"/>
              <a:ext cx="30700" cy="30675"/>
            </a:xfrm>
            <a:custGeom>
              <a:avLst/>
              <a:gdLst/>
              <a:ahLst/>
              <a:cxnLst/>
              <a:rect l="l" t="t" r="r" b="b"/>
              <a:pathLst>
                <a:path w="1228" h="1227" extrusionOk="0">
                  <a:moveTo>
                    <a:pt x="256" y="0"/>
                  </a:moveTo>
                  <a:lnTo>
                    <a:pt x="154" y="26"/>
                  </a:lnTo>
                  <a:lnTo>
                    <a:pt x="77" y="103"/>
                  </a:lnTo>
                  <a:lnTo>
                    <a:pt x="26" y="179"/>
                  </a:lnTo>
                  <a:lnTo>
                    <a:pt x="1" y="281"/>
                  </a:lnTo>
                  <a:lnTo>
                    <a:pt x="26" y="384"/>
                  </a:lnTo>
                  <a:lnTo>
                    <a:pt x="77" y="486"/>
                  </a:lnTo>
                  <a:lnTo>
                    <a:pt x="231" y="614"/>
                  </a:lnTo>
                  <a:lnTo>
                    <a:pt x="844" y="1227"/>
                  </a:lnTo>
                  <a:lnTo>
                    <a:pt x="1227" y="844"/>
                  </a:lnTo>
                  <a:lnTo>
                    <a:pt x="614" y="230"/>
                  </a:lnTo>
                  <a:lnTo>
                    <a:pt x="461" y="103"/>
                  </a:lnTo>
                  <a:lnTo>
                    <a:pt x="358"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8"/>
            <p:cNvSpPr/>
            <p:nvPr/>
          </p:nvSpPr>
          <p:spPr>
            <a:xfrm>
              <a:off x="5543225" y="231252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230" y="614"/>
                  </a:lnTo>
                  <a:lnTo>
                    <a:pt x="844" y="1227"/>
                  </a:lnTo>
                  <a:lnTo>
                    <a:pt x="1227" y="844"/>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8"/>
            <p:cNvSpPr/>
            <p:nvPr/>
          </p:nvSpPr>
          <p:spPr>
            <a:xfrm>
              <a:off x="5587300" y="2269075"/>
              <a:ext cx="30700" cy="30050"/>
            </a:xfrm>
            <a:custGeom>
              <a:avLst/>
              <a:gdLst/>
              <a:ahLst/>
              <a:cxnLst/>
              <a:rect l="l" t="t" r="r" b="b"/>
              <a:pathLst>
                <a:path w="1228" h="1202" extrusionOk="0">
                  <a:moveTo>
                    <a:pt x="154" y="1"/>
                  </a:moveTo>
                  <a:lnTo>
                    <a:pt x="77" y="78"/>
                  </a:lnTo>
                  <a:lnTo>
                    <a:pt x="26" y="154"/>
                  </a:lnTo>
                  <a:lnTo>
                    <a:pt x="1" y="256"/>
                  </a:lnTo>
                  <a:lnTo>
                    <a:pt x="26" y="359"/>
                  </a:lnTo>
                  <a:lnTo>
                    <a:pt x="77" y="461"/>
                  </a:lnTo>
                  <a:lnTo>
                    <a:pt x="844" y="1202"/>
                  </a:lnTo>
                  <a:lnTo>
                    <a:pt x="1227" y="819"/>
                  </a:lnTo>
                  <a:lnTo>
                    <a:pt x="461"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5630750" y="2225000"/>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4" y="1227"/>
                  </a:lnTo>
                  <a:lnTo>
                    <a:pt x="1227" y="844"/>
                  </a:lnTo>
                  <a:lnTo>
                    <a:pt x="614"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5674825" y="2181550"/>
              <a:ext cx="30700" cy="30700"/>
            </a:xfrm>
            <a:custGeom>
              <a:avLst/>
              <a:gdLst/>
              <a:ahLst/>
              <a:cxnLst/>
              <a:rect l="l" t="t" r="r" b="b"/>
              <a:pathLst>
                <a:path w="1228" h="1228" extrusionOk="0">
                  <a:moveTo>
                    <a:pt x="154" y="1"/>
                  </a:moveTo>
                  <a:lnTo>
                    <a:pt x="77" y="78"/>
                  </a:lnTo>
                  <a:lnTo>
                    <a:pt x="0" y="154"/>
                  </a:lnTo>
                  <a:lnTo>
                    <a:pt x="0" y="257"/>
                  </a:lnTo>
                  <a:lnTo>
                    <a:pt x="0" y="359"/>
                  </a:lnTo>
                  <a:lnTo>
                    <a:pt x="77" y="461"/>
                  </a:lnTo>
                  <a:lnTo>
                    <a:pt x="844" y="1228"/>
                  </a:lnTo>
                  <a:lnTo>
                    <a:pt x="1227" y="819"/>
                  </a:lnTo>
                  <a:lnTo>
                    <a:pt x="614" y="205"/>
                  </a:lnTo>
                  <a:lnTo>
                    <a:pt x="460" y="78"/>
                  </a:lnTo>
                  <a:lnTo>
                    <a:pt x="358"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5718275" y="2137475"/>
              <a:ext cx="30675" cy="30700"/>
            </a:xfrm>
            <a:custGeom>
              <a:avLst/>
              <a:gdLst/>
              <a:ahLst/>
              <a:cxnLst/>
              <a:rect l="l" t="t" r="r" b="b"/>
              <a:pathLst>
                <a:path w="1227" h="1228" extrusionOk="0">
                  <a:moveTo>
                    <a:pt x="281" y="1"/>
                  </a:moveTo>
                  <a:lnTo>
                    <a:pt x="179" y="26"/>
                  </a:lnTo>
                  <a:lnTo>
                    <a:pt x="77" y="77"/>
                  </a:lnTo>
                  <a:lnTo>
                    <a:pt x="26" y="180"/>
                  </a:lnTo>
                  <a:lnTo>
                    <a:pt x="0" y="282"/>
                  </a:lnTo>
                  <a:lnTo>
                    <a:pt x="26" y="384"/>
                  </a:lnTo>
                  <a:lnTo>
                    <a:pt x="77" y="461"/>
                  </a:lnTo>
                  <a:lnTo>
                    <a:pt x="843" y="1227"/>
                  </a:lnTo>
                  <a:lnTo>
                    <a:pt x="1227" y="844"/>
                  </a:lnTo>
                  <a:lnTo>
                    <a:pt x="613" y="231"/>
                  </a:lnTo>
                  <a:lnTo>
                    <a:pt x="460" y="77"/>
                  </a:lnTo>
                  <a:lnTo>
                    <a:pt x="384" y="26"/>
                  </a:lnTo>
                  <a:lnTo>
                    <a:pt x="281"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5762350" y="2094050"/>
              <a:ext cx="30700" cy="30675"/>
            </a:xfrm>
            <a:custGeom>
              <a:avLst/>
              <a:gdLst/>
              <a:ahLst/>
              <a:cxnLst/>
              <a:rect l="l" t="t" r="r" b="b"/>
              <a:pathLst>
                <a:path w="1228" h="1227" extrusionOk="0">
                  <a:moveTo>
                    <a:pt x="154" y="0"/>
                  </a:moveTo>
                  <a:lnTo>
                    <a:pt x="77" y="77"/>
                  </a:lnTo>
                  <a:lnTo>
                    <a:pt x="0" y="153"/>
                  </a:lnTo>
                  <a:lnTo>
                    <a:pt x="0" y="256"/>
                  </a:lnTo>
                  <a:lnTo>
                    <a:pt x="0" y="358"/>
                  </a:lnTo>
                  <a:lnTo>
                    <a:pt x="77" y="460"/>
                  </a:lnTo>
                  <a:lnTo>
                    <a:pt x="205" y="613"/>
                  </a:lnTo>
                  <a:lnTo>
                    <a:pt x="844" y="1227"/>
                  </a:lnTo>
                  <a:lnTo>
                    <a:pt x="1227" y="843"/>
                  </a:lnTo>
                  <a:lnTo>
                    <a:pt x="614" y="230"/>
                  </a:lnTo>
                  <a:lnTo>
                    <a:pt x="460" y="77"/>
                  </a:lnTo>
                  <a:lnTo>
                    <a:pt x="35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5505525" y="2361725"/>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5548975" y="2318275"/>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5593050" y="2274200"/>
              <a:ext cx="24950" cy="24925"/>
            </a:xfrm>
            <a:custGeom>
              <a:avLst/>
              <a:gdLst/>
              <a:ahLst/>
              <a:cxnLst/>
              <a:rect l="l" t="t" r="r" b="b"/>
              <a:pathLst>
                <a:path w="998" h="997" extrusionOk="0">
                  <a:moveTo>
                    <a:pt x="384" y="0"/>
                  </a:moveTo>
                  <a:lnTo>
                    <a:pt x="1" y="384"/>
                  </a:lnTo>
                  <a:lnTo>
                    <a:pt x="614" y="997"/>
                  </a:lnTo>
                  <a:lnTo>
                    <a:pt x="997" y="614"/>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5636500" y="2230750"/>
              <a:ext cx="24925" cy="24950"/>
            </a:xfrm>
            <a:custGeom>
              <a:avLst/>
              <a:gdLst/>
              <a:ahLst/>
              <a:cxnLst/>
              <a:rect l="l" t="t" r="r" b="b"/>
              <a:pathLst>
                <a:path w="997" h="998" extrusionOk="0">
                  <a:moveTo>
                    <a:pt x="384" y="1"/>
                  </a:moveTo>
                  <a:lnTo>
                    <a:pt x="0" y="384"/>
                  </a:lnTo>
                  <a:lnTo>
                    <a:pt x="614" y="997"/>
                  </a:lnTo>
                  <a:lnTo>
                    <a:pt x="997" y="614"/>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5679925" y="2186675"/>
              <a:ext cx="25600" cy="25575"/>
            </a:xfrm>
            <a:custGeom>
              <a:avLst/>
              <a:gdLst/>
              <a:ahLst/>
              <a:cxnLst/>
              <a:rect l="l" t="t" r="r" b="b"/>
              <a:pathLst>
                <a:path w="1024" h="1023" extrusionOk="0">
                  <a:moveTo>
                    <a:pt x="410" y="0"/>
                  </a:moveTo>
                  <a:lnTo>
                    <a:pt x="1" y="409"/>
                  </a:lnTo>
                  <a:lnTo>
                    <a:pt x="614" y="1023"/>
                  </a:lnTo>
                  <a:lnTo>
                    <a:pt x="1023" y="614"/>
                  </a:lnTo>
                  <a:lnTo>
                    <a:pt x="410"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5724025" y="2143225"/>
              <a:ext cx="24925" cy="24950"/>
            </a:xfrm>
            <a:custGeom>
              <a:avLst/>
              <a:gdLst/>
              <a:ahLst/>
              <a:cxnLst/>
              <a:rect l="l" t="t" r="r" b="b"/>
              <a:pathLst>
                <a:path w="997" h="998" extrusionOk="0">
                  <a:moveTo>
                    <a:pt x="383" y="1"/>
                  </a:moveTo>
                  <a:lnTo>
                    <a:pt x="0" y="384"/>
                  </a:lnTo>
                  <a:lnTo>
                    <a:pt x="613" y="997"/>
                  </a:lnTo>
                  <a:lnTo>
                    <a:pt x="997" y="614"/>
                  </a:lnTo>
                  <a:lnTo>
                    <a:pt x="38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5767450" y="2099800"/>
              <a:ext cx="24950" cy="24925"/>
            </a:xfrm>
            <a:custGeom>
              <a:avLst/>
              <a:gdLst/>
              <a:ahLst/>
              <a:cxnLst/>
              <a:rect l="l" t="t" r="r" b="b"/>
              <a:pathLst>
                <a:path w="998" h="997" extrusionOk="0">
                  <a:moveTo>
                    <a:pt x="384" y="0"/>
                  </a:moveTo>
                  <a:lnTo>
                    <a:pt x="1" y="383"/>
                  </a:lnTo>
                  <a:lnTo>
                    <a:pt x="614" y="997"/>
                  </a:lnTo>
                  <a:lnTo>
                    <a:pt x="998" y="613"/>
                  </a:lnTo>
                  <a:lnTo>
                    <a:pt x="384"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8"/>
            <p:cNvSpPr/>
            <p:nvPr/>
          </p:nvSpPr>
          <p:spPr>
            <a:xfrm>
              <a:off x="5386050" y="2074875"/>
              <a:ext cx="39650" cy="26225"/>
            </a:xfrm>
            <a:custGeom>
              <a:avLst/>
              <a:gdLst/>
              <a:ahLst/>
              <a:cxnLst/>
              <a:rect l="l" t="t" r="r" b="b"/>
              <a:pathLst>
                <a:path w="1586" h="1049" extrusionOk="0">
                  <a:moveTo>
                    <a:pt x="205" y="0"/>
                  </a:moveTo>
                  <a:lnTo>
                    <a:pt x="1" y="511"/>
                  </a:lnTo>
                  <a:lnTo>
                    <a:pt x="1202" y="1048"/>
                  </a:lnTo>
                  <a:lnTo>
                    <a:pt x="1381" y="1048"/>
                  </a:lnTo>
                  <a:lnTo>
                    <a:pt x="1457" y="1023"/>
                  </a:lnTo>
                  <a:lnTo>
                    <a:pt x="1509" y="971"/>
                  </a:lnTo>
                  <a:lnTo>
                    <a:pt x="1560" y="895"/>
                  </a:lnTo>
                  <a:lnTo>
                    <a:pt x="1585" y="793"/>
                  </a:lnTo>
                  <a:lnTo>
                    <a:pt x="1560" y="690"/>
                  </a:lnTo>
                  <a:lnTo>
                    <a:pt x="1509" y="614"/>
                  </a:lnTo>
                  <a:lnTo>
                    <a:pt x="1432" y="537"/>
                  </a:lnTo>
                  <a:lnTo>
                    <a:pt x="205"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8"/>
            <p:cNvSpPr/>
            <p:nvPr/>
          </p:nvSpPr>
          <p:spPr>
            <a:xfrm>
              <a:off x="5422475" y="2018650"/>
              <a:ext cx="35150" cy="35175"/>
            </a:xfrm>
            <a:custGeom>
              <a:avLst/>
              <a:gdLst/>
              <a:ahLst/>
              <a:cxnLst/>
              <a:rect l="l" t="t" r="r" b="b"/>
              <a:pathLst>
                <a:path w="1406" h="1407" extrusionOk="0">
                  <a:moveTo>
                    <a:pt x="384" y="1"/>
                  </a:moveTo>
                  <a:lnTo>
                    <a:pt x="256" y="128"/>
                  </a:lnTo>
                  <a:lnTo>
                    <a:pt x="0" y="384"/>
                  </a:lnTo>
                  <a:lnTo>
                    <a:pt x="946" y="1329"/>
                  </a:lnTo>
                  <a:lnTo>
                    <a:pt x="1023" y="1381"/>
                  </a:lnTo>
                  <a:lnTo>
                    <a:pt x="1125" y="1406"/>
                  </a:lnTo>
                  <a:lnTo>
                    <a:pt x="1227" y="1381"/>
                  </a:lnTo>
                  <a:lnTo>
                    <a:pt x="1329" y="1329"/>
                  </a:lnTo>
                  <a:lnTo>
                    <a:pt x="1380" y="1227"/>
                  </a:lnTo>
                  <a:lnTo>
                    <a:pt x="1406" y="1125"/>
                  </a:lnTo>
                  <a:lnTo>
                    <a:pt x="1380" y="1023"/>
                  </a:lnTo>
                  <a:lnTo>
                    <a:pt x="1329" y="946"/>
                  </a:lnTo>
                  <a:lnTo>
                    <a:pt x="384"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381575" y="2203275"/>
              <a:ext cx="40275" cy="23675"/>
            </a:xfrm>
            <a:custGeom>
              <a:avLst/>
              <a:gdLst/>
              <a:ahLst/>
              <a:cxnLst/>
              <a:rect l="l" t="t" r="r" b="b"/>
              <a:pathLst>
                <a:path w="1611" h="947" extrusionOk="0">
                  <a:moveTo>
                    <a:pt x="1253" y="1"/>
                  </a:moveTo>
                  <a:lnTo>
                    <a:pt x="1" y="435"/>
                  </a:lnTo>
                  <a:lnTo>
                    <a:pt x="180" y="946"/>
                  </a:lnTo>
                  <a:lnTo>
                    <a:pt x="1432" y="512"/>
                  </a:lnTo>
                  <a:lnTo>
                    <a:pt x="1534" y="461"/>
                  </a:lnTo>
                  <a:lnTo>
                    <a:pt x="1585" y="384"/>
                  </a:lnTo>
                  <a:lnTo>
                    <a:pt x="1611" y="282"/>
                  </a:lnTo>
                  <a:lnTo>
                    <a:pt x="1611" y="180"/>
                  </a:lnTo>
                  <a:lnTo>
                    <a:pt x="1560" y="77"/>
                  </a:lnTo>
                  <a:lnTo>
                    <a:pt x="1458" y="26"/>
                  </a:lnTo>
                  <a:lnTo>
                    <a:pt x="1355"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373275" y="2142600"/>
              <a:ext cx="39650" cy="15350"/>
            </a:xfrm>
            <a:custGeom>
              <a:avLst/>
              <a:gdLst/>
              <a:ahLst/>
              <a:cxnLst/>
              <a:rect l="l" t="t" r="r" b="b"/>
              <a:pathLst>
                <a:path w="1586" h="614" extrusionOk="0">
                  <a:moveTo>
                    <a:pt x="1" y="0"/>
                  </a:moveTo>
                  <a:lnTo>
                    <a:pt x="1" y="562"/>
                  </a:lnTo>
                  <a:lnTo>
                    <a:pt x="1304" y="613"/>
                  </a:lnTo>
                  <a:lnTo>
                    <a:pt x="1330" y="613"/>
                  </a:lnTo>
                  <a:lnTo>
                    <a:pt x="1432" y="588"/>
                  </a:lnTo>
                  <a:lnTo>
                    <a:pt x="1508" y="537"/>
                  </a:lnTo>
                  <a:lnTo>
                    <a:pt x="1560" y="460"/>
                  </a:lnTo>
                  <a:lnTo>
                    <a:pt x="1585" y="358"/>
                  </a:lnTo>
                  <a:lnTo>
                    <a:pt x="1585" y="256"/>
                  </a:lnTo>
                  <a:lnTo>
                    <a:pt x="1508" y="153"/>
                  </a:lnTo>
                  <a:lnTo>
                    <a:pt x="1432" y="102"/>
                  </a:lnTo>
                  <a:lnTo>
                    <a:pt x="1330" y="77"/>
                  </a:lnTo>
                  <a:lnTo>
                    <a:pt x="1"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78050" y="1980325"/>
              <a:ext cx="27500" cy="41550"/>
            </a:xfrm>
            <a:custGeom>
              <a:avLst/>
              <a:gdLst/>
              <a:ahLst/>
              <a:cxnLst/>
              <a:rect l="l" t="t" r="r" b="b"/>
              <a:pathLst>
                <a:path w="1100" h="1662" extrusionOk="0">
                  <a:moveTo>
                    <a:pt x="512" y="0"/>
                  </a:moveTo>
                  <a:lnTo>
                    <a:pt x="1" y="230"/>
                  </a:lnTo>
                  <a:lnTo>
                    <a:pt x="563" y="1508"/>
                  </a:lnTo>
                  <a:lnTo>
                    <a:pt x="614" y="1559"/>
                  </a:lnTo>
                  <a:lnTo>
                    <a:pt x="665" y="1610"/>
                  </a:lnTo>
                  <a:lnTo>
                    <a:pt x="742" y="1661"/>
                  </a:lnTo>
                  <a:lnTo>
                    <a:pt x="818" y="1661"/>
                  </a:lnTo>
                  <a:lnTo>
                    <a:pt x="921" y="1636"/>
                  </a:lnTo>
                  <a:lnTo>
                    <a:pt x="1023" y="1585"/>
                  </a:lnTo>
                  <a:lnTo>
                    <a:pt x="1074" y="1483"/>
                  </a:lnTo>
                  <a:lnTo>
                    <a:pt x="1100" y="1380"/>
                  </a:lnTo>
                  <a:lnTo>
                    <a:pt x="1074" y="1278"/>
                  </a:lnTo>
                  <a:lnTo>
                    <a:pt x="51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607100" y="1974575"/>
              <a:ext cx="25575" cy="43475"/>
            </a:xfrm>
            <a:custGeom>
              <a:avLst/>
              <a:gdLst/>
              <a:ahLst/>
              <a:cxnLst/>
              <a:rect l="l" t="t" r="r" b="b"/>
              <a:pathLst>
                <a:path w="1023" h="1739" extrusionOk="0">
                  <a:moveTo>
                    <a:pt x="486" y="0"/>
                  </a:moveTo>
                  <a:lnTo>
                    <a:pt x="358" y="358"/>
                  </a:lnTo>
                  <a:lnTo>
                    <a:pt x="1" y="1380"/>
                  </a:lnTo>
                  <a:lnTo>
                    <a:pt x="1" y="1483"/>
                  </a:lnTo>
                  <a:lnTo>
                    <a:pt x="26" y="1585"/>
                  </a:lnTo>
                  <a:lnTo>
                    <a:pt x="77" y="1661"/>
                  </a:lnTo>
                  <a:lnTo>
                    <a:pt x="180" y="1738"/>
                  </a:lnTo>
                  <a:lnTo>
                    <a:pt x="358" y="1738"/>
                  </a:lnTo>
                  <a:lnTo>
                    <a:pt x="410" y="1687"/>
                  </a:lnTo>
                  <a:lnTo>
                    <a:pt x="486" y="1636"/>
                  </a:lnTo>
                  <a:lnTo>
                    <a:pt x="512" y="1559"/>
                  </a:lnTo>
                  <a:lnTo>
                    <a:pt x="870" y="588"/>
                  </a:lnTo>
                  <a:lnTo>
                    <a:pt x="1023" y="154"/>
                  </a:lnTo>
                  <a:lnTo>
                    <a:pt x="48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546425" y="1966275"/>
              <a:ext cx="15350" cy="42825"/>
            </a:xfrm>
            <a:custGeom>
              <a:avLst/>
              <a:gdLst/>
              <a:ahLst/>
              <a:cxnLst/>
              <a:rect l="l" t="t" r="r" b="b"/>
              <a:pathLst>
                <a:path w="614" h="1713" extrusionOk="0">
                  <a:moveTo>
                    <a:pt x="562" y="0"/>
                  </a:moveTo>
                  <a:lnTo>
                    <a:pt x="0" y="26"/>
                  </a:lnTo>
                  <a:lnTo>
                    <a:pt x="26" y="128"/>
                  </a:lnTo>
                  <a:lnTo>
                    <a:pt x="77" y="1457"/>
                  </a:lnTo>
                  <a:lnTo>
                    <a:pt x="102" y="1559"/>
                  </a:lnTo>
                  <a:lnTo>
                    <a:pt x="153" y="1636"/>
                  </a:lnTo>
                  <a:lnTo>
                    <a:pt x="256" y="1687"/>
                  </a:lnTo>
                  <a:lnTo>
                    <a:pt x="358" y="1712"/>
                  </a:lnTo>
                  <a:lnTo>
                    <a:pt x="460" y="1687"/>
                  </a:lnTo>
                  <a:lnTo>
                    <a:pt x="562" y="1636"/>
                  </a:lnTo>
                  <a:lnTo>
                    <a:pt x="613" y="1533"/>
                  </a:lnTo>
                  <a:lnTo>
                    <a:pt x="613" y="1431"/>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546425" y="1966275"/>
              <a:ext cx="14075" cy="3850"/>
            </a:xfrm>
            <a:custGeom>
              <a:avLst/>
              <a:gdLst/>
              <a:ahLst/>
              <a:cxnLst/>
              <a:rect l="l" t="t" r="r" b="b"/>
              <a:pathLst>
                <a:path w="563" h="154" extrusionOk="0">
                  <a:moveTo>
                    <a:pt x="562" y="0"/>
                  </a:moveTo>
                  <a:lnTo>
                    <a:pt x="0" y="26"/>
                  </a:lnTo>
                  <a:lnTo>
                    <a:pt x="26" y="128"/>
                  </a:lnTo>
                  <a:lnTo>
                    <a:pt x="562" y="153"/>
                  </a:lnTo>
                  <a:lnTo>
                    <a:pt x="562"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616050" y="1974575"/>
              <a:ext cx="16625" cy="14725"/>
            </a:xfrm>
            <a:custGeom>
              <a:avLst/>
              <a:gdLst/>
              <a:ahLst/>
              <a:cxnLst/>
              <a:rect l="l" t="t" r="r" b="b"/>
              <a:pathLst>
                <a:path w="665" h="589" extrusionOk="0">
                  <a:moveTo>
                    <a:pt x="128" y="0"/>
                  </a:moveTo>
                  <a:lnTo>
                    <a:pt x="0" y="358"/>
                  </a:lnTo>
                  <a:lnTo>
                    <a:pt x="512" y="588"/>
                  </a:lnTo>
                  <a:lnTo>
                    <a:pt x="665" y="154"/>
                  </a:lnTo>
                  <a:lnTo>
                    <a:pt x="12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8"/>
          <p:cNvGrpSpPr/>
          <p:nvPr/>
        </p:nvGrpSpPr>
        <p:grpSpPr>
          <a:xfrm>
            <a:off x="1415233" y="2285171"/>
            <a:ext cx="431984" cy="530368"/>
            <a:chOff x="4677550" y="1965625"/>
            <a:chExt cx="364175" cy="445950"/>
          </a:xfrm>
        </p:grpSpPr>
        <p:sp>
          <p:nvSpPr>
            <p:cNvPr id="1877" name="Google Shape;1877;p58"/>
            <p:cNvSpPr/>
            <p:nvPr/>
          </p:nvSpPr>
          <p:spPr>
            <a:xfrm>
              <a:off x="4841750" y="1968175"/>
              <a:ext cx="13450" cy="95225"/>
            </a:xfrm>
            <a:custGeom>
              <a:avLst/>
              <a:gdLst/>
              <a:ahLst/>
              <a:cxnLst/>
              <a:rect l="l" t="t" r="r" b="b"/>
              <a:pathLst>
                <a:path w="538" h="3809" extrusionOk="0">
                  <a:moveTo>
                    <a:pt x="256" y="1"/>
                  </a:moveTo>
                  <a:lnTo>
                    <a:pt x="154" y="26"/>
                  </a:lnTo>
                  <a:lnTo>
                    <a:pt x="77" y="103"/>
                  </a:lnTo>
                  <a:lnTo>
                    <a:pt x="0" y="180"/>
                  </a:lnTo>
                  <a:lnTo>
                    <a:pt x="0" y="282"/>
                  </a:lnTo>
                  <a:lnTo>
                    <a:pt x="0" y="3527"/>
                  </a:lnTo>
                  <a:lnTo>
                    <a:pt x="0" y="3630"/>
                  </a:lnTo>
                  <a:lnTo>
                    <a:pt x="77" y="3732"/>
                  </a:lnTo>
                  <a:lnTo>
                    <a:pt x="154" y="3783"/>
                  </a:lnTo>
                  <a:lnTo>
                    <a:pt x="256" y="3808"/>
                  </a:lnTo>
                  <a:lnTo>
                    <a:pt x="358" y="3783"/>
                  </a:lnTo>
                  <a:lnTo>
                    <a:pt x="460" y="3732"/>
                  </a:lnTo>
                  <a:lnTo>
                    <a:pt x="512" y="3630"/>
                  </a:lnTo>
                  <a:lnTo>
                    <a:pt x="537" y="3527"/>
                  </a:lnTo>
                  <a:lnTo>
                    <a:pt x="537" y="282"/>
                  </a:lnTo>
                  <a:lnTo>
                    <a:pt x="512" y="180"/>
                  </a:lnTo>
                  <a:lnTo>
                    <a:pt x="460" y="103"/>
                  </a:lnTo>
                  <a:lnTo>
                    <a:pt x="358" y="26"/>
                  </a:lnTo>
                  <a:lnTo>
                    <a:pt x="256"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4848150" y="1965625"/>
              <a:ext cx="54950" cy="54975"/>
            </a:xfrm>
            <a:custGeom>
              <a:avLst/>
              <a:gdLst/>
              <a:ahLst/>
              <a:cxnLst/>
              <a:rect l="l" t="t" r="r" b="b"/>
              <a:pathLst>
                <a:path w="2198" h="2199" extrusionOk="0">
                  <a:moveTo>
                    <a:pt x="2019" y="1"/>
                  </a:moveTo>
                  <a:lnTo>
                    <a:pt x="1789" y="26"/>
                  </a:lnTo>
                  <a:lnTo>
                    <a:pt x="1508" y="77"/>
                  </a:lnTo>
                  <a:lnTo>
                    <a:pt x="1176" y="205"/>
                  </a:lnTo>
                  <a:lnTo>
                    <a:pt x="1022" y="282"/>
                  </a:lnTo>
                  <a:lnTo>
                    <a:pt x="843" y="384"/>
                  </a:lnTo>
                  <a:lnTo>
                    <a:pt x="690" y="512"/>
                  </a:lnTo>
                  <a:lnTo>
                    <a:pt x="537" y="639"/>
                  </a:lnTo>
                  <a:lnTo>
                    <a:pt x="409" y="818"/>
                  </a:lnTo>
                  <a:lnTo>
                    <a:pt x="281" y="997"/>
                  </a:lnTo>
                  <a:lnTo>
                    <a:pt x="179" y="1227"/>
                  </a:lnTo>
                  <a:lnTo>
                    <a:pt x="102" y="1457"/>
                  </a:lnTo>
                  <a:lnTo>
                    <a:pt x="51" y="1738"/>
                  </a:lnTo>
                  <a:lnTo>
                    <a:pt x="0" y="2071"/>
                  </a:lnTo>
                  <a:lnTo>
                    <a:pt x="26" y="2096"/>
                  </a:lnTo>
                  <a:lnTo>
                    <a:pt x="51" y="2147"/>
                  </a:lnTo>
                  <a:lnTo>
                    <a:pt x="77" y="2173"/>
                  </a:lnTo>
                  <a:lnTo>
                    <a:pt x="128" y="2173"/>
                  </a:lnTo>
                  <a:lnTo>
                    <a:pt x="332" y="2198"/>
                  </a:lnTo>
                  <a:lnTo>
                    <a:pt x="613" y="2147"/>
                  </a:lnTo>
                  <a:lnTo>
                    <a:pt x="946" y="2071"/>
                  </a:lnTo>
                  <a:lnTo>
                    <a:pt x="1124" y="2019"/>
                  </a:lnTo>
                  <a:lnTo>
                    <a:pt x="1303" y="1917"/>
                  </a:lnTo>
                  <a:lnTo>
                    <a:pt x="1457" y="1815"/>
                  </a:lnTo>
                  <a:lnTo>
                    <a:pt x="1610" y="1687"/>
                  </a:lnTo>
                  <a:lnTo>
                    <a:pt x="1763" y="1508"/>
                  </a:lnTo>
                  <a:lnTo>
                    <a:pt x="1891" y="1329"/>
                  </a:lnTo>
                  <a:lnTo>
                    <a:pt x="2019" y="1074"/>
                  </a:lnTo>
                  <a:lnTo>
                    <a:pt x="2095" y="818"/>
                  </a:lnTo>
                  <a:lnTo>
                    <a:pt x="2147" y="512"/>
                  </a:lnTo>
                  <a:lnTo>
                    <a:pt x="2198" y="154"/>
                  </a:lnTo>
                  <a:lnTo>
                    <a:pt x="2172" y="103"/>
                  </a:lnTo>
                  <a:lnTo>
                    <a:pt x="2147" y="52"/>
                  </a:lnTo>
                  <a:lnTo>
                    <a:pt x="2095"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4744000" y="2028875"/>
              <a:ext cx="208300" cy="189775"/>
            </a:xfrm>
            <a:custGeom>
              <a:avLst/>
              <a:gdLst/>
              <a:ahLst/>
              <a:cxnLst/>
              <a:rect l="l" t="t" r="r" b="b"/>
              <a:pathLst>
                <a:path w="8332" h="7591" extrusionOk="0">
                  <a:moveTo>
                    <a:pt x="1662" y="0"/>
                  </a:moveTo>
                  <a:lnTo>
                    <a:pt x="1483" y="52"/>
                  </a:lnTo>
                  <a:lnTo>
                    <a:pt x="1304" y="103"/>
                  </a:lnTo>
                  <a:lnTo>
                    <a:pt x="1125" y="179"/>
                  </a:lnTo>
                  <a:lnTo>
                    <a:pt x="946" y="307"/>
                  </a:lnTo>
                  <a:lnTo>
                    <a:pt x="793" y="435"/>
                  </a:lnTo>
                  <a:lnTo>
                    <a:pt x="614" y="614"/>
                  </a:lnTo>
                  <a:lnTo>
                    <a:pt x="486" y="818"/>
                  </a:lnTo>
                  <a:lnTo>
                    <a:pt x="333" y="1074"/>
                  </a:lnTo>
                  <a:lnTo>
                    <a:pt x="231" y="1304"/>
                  </a:lnTo>
                  <a:lnTo>
                    <a:pt x="154" y="1534"/>
                  </a:lnTo>
                  <a:lnTo>
                    <a:pt x="77" y="1764"/>
                  </a:lnTo>
                  <a:lnTo>
                    <a:pt x="52" y="2019"/>
                  </a:lnTo>
                  <a:lnTo>
                    <a:pt x="26" y="2249"/>
                  </a:lnTo>
                  <a:lnTo>
                    <a:pt x="1" y="2505"/>
                  </a:lnTo>
                  <a:lnTo>
                    <a:pt x="26" y="3016"/>
                  </a:lnTo>
                  <a:lnTo>
                    <a:pt x="103" y="3501"/>
                  </a:lnTo>
                  <a:lnTo>
                    <a:pt x="205" y="4013"/>
                  </a:lnTo>
                  <a:lnTo>
                    <a:pt x="384" y="4498"/>
                  </a:lnTo>
                  <a:lnTo>
                    <a:pt x="588" y="4958"/>
                  </a:lnTo>
                  <a:lnTo>
                    <a:pt x="793" y="5392"/>
                  </a:lnTo>
                  <a:lnTo>
                    <a:pt x="1048" y="5801"/>
                  </a:lnTo>
                  <a:lnTo>
                    <a:pt x="1304" y="6185"/>
                  </a:lnTo>
                  <a:lnTo>
                    <a:pt x="1559" y="6491"/>
                  </a:lnTo>
                  <a:lnTo>
                    <a:pt x="1841" y="6772"/>
                  </a:lnTo>
                  <a:lnTo>
                    <a:pt x="2096" y="6977"/>
                  </a:lnTo>
                  <a:lnTo>
                    <a:pt x="2326" y="7130"/>
                  </a:lnTo>
                  <a:lnTo>
                    <a:pt x="2556" y="7232"/>
                  </a:lnTo>
                  <a:lnTo>
                    <a:pt x="2684" y="7258"/>
                  </a:lnTo>
                  <a:lnTo>
                    <a:pt x="3067" y="7283"/>
                  </a:lnTo>
                  <a:lnTo>
                    <a:pt x="4166" y="7590"/>
                  </a:lnTo>
                  <a:lnTo>
                    <a:pt x="4856" y="7283"/>
                  </a:lnTo>
                  <a:lnTo>
                    <a:pt x="5265" y="7283"/>
                  </a:lnTo>
                  <a:lnTo>
                    <a:pt x="5520" y="7258"/>
                  </a:lnTo>
                  <a:lnTo>
                    <a:pt x="5776" y="7232"/>
                  </a:lnTo>
                  <a:lnTo>
                    <a:pt x="6006" y="7130"/>
                  </a:lnTo>
                  <a:lnTo>
                    <a:pt x="6261" y="6977"/>
                  </a:lnTo>
                  <a:lnTo>
                    <a:pt x="6517" y="6772"/>
                  </a:lnTo>
                  <a:lnTo>
                    <a:pt x="6773" y="6491"/>
                  </a:lnTo>
                  <a:lnTo>
                    <a:pt x="7028" y="6185"/>
                  </a:lnTo>
                  <a:lnTo>
                    <a:pt x="7284" y="5801"/>
                  </a:lnTo>
                  <a:lnTo>
                    <a:pt x="7539" y="5392"/>
                  </a:lnTo>
                  <a:lnTo>
                    <a:pt x="7769" y="4958"/>
                  </a:lnTo>
                  <a:lnTo>
                    <a:pt x="7948" y="4498"/>
                  </a:lnTo>
                  <a:lnTo>
                    <a:pt x="8127" y="4013"/>
                  </a:lnTo>
                  <a:lnTo>
                    <a:pt x="8255" y="3501"/>
                  </a:lnTo>
                  <a:lnTo>
                    <a:pt x="8306" y="3016"/>
                  </a:lnTo>
                  <a:lnTo>
                    <a:pt x="8331" y="2505"/>
                  </a:lnTo>
                  <a:lnTo>
                    <a:pt x="8331" y="2249"/>
                  </a:lnTo>
                  <a:lnTo>
                    <a:pt x="8306" y="2019"/>
                  </a:lnTo>
                  <a:lnTo>
                    <a:pt x="8255" y="1764"/>
                  </a:lnTo>
                  <a:lnTo>
                    <a:pt x="8178" y="1534"/>
                  </a:lnTo>
                  <a:lnTo>
                    <a:pt x="8101" y="1304"/>
                  </a:lnTo>
                  <a:lnTo>
                    <a:pt x="7999" y="1074"/>
                  </a:lnTo>
                  <a:lnTo>
                    <a:pt x="7846" y="793"/>
                  </a:lnTo>
                  <a:lnTo>
                    <a:pt x="7667" y="563"/>
                  </a:lnTo>
                  <a:lnTo>
                    <a:pt x="7488" y="384"/>
                  </a:lnTo>
                  <a:lnTo>
                    <a:pt x="7309" y="230"/>
                  </a:lnTo>
                  <a:lnTo>
                    <a:pt x="7105" y="128"/>
                  </a:lnTo>
                  <a:lnTo>
                    <a:pt x="6900" y="52"/>
                  </a:lnTo>
                  <a:lnTo>
                    <a:pt x="6696" y="26"/>
                  </a:lnTo>
                  <a:lnTo>
                    <a:pt x="6466" y="0"/>
                  </a:lnTo>
                  <a:lnTo>
                    <a:pt x="6210" y="26"/>
                  </a:lnTo>
                  <a:lnTo>
                    <a:pt x="6031" y="52"/>
                  </a:lnTo>
                  <a:lnTo>
                    <a:pt x="5801" y="103"/>
                  </a:lnTo>
                  <a:lnTo>
                    <a:pt x="5597" y="179"/>
                  </a:lnTo>
                  <a:lnTo>
                    <a:pt x="5214" y="358"/>
                  </a:lnTo>
                  <a:lnTo>
                    <a:pt x="4958" y="460"/>
                  </a:lnTo>
                  <a:lnTo>
                    <a:pt x="4703" y="563"/>
                  </a:lnTo>
                  <a:lnTo>
                    <a:pt x="4447" y="588"/>
                  </a:lnTo>
                  <a:lnTo>
                    <a:pt x="4166" y="614"/>
                  </a:lnTo>
                  <a:lnTo>
                    <a:pt x="3910" y="588"/>
                  </a:lnTo>
                  <a:lnTo>
                    <a:pt x="3629" y="563"/>
                  </a:lnTo>
                  <a:lnTo>
                    <a:pt x="3374" y="460"/>
                  </a:lnTo>
                  <a:lnTo>
                    <a:pt x="3144" y="358"/>
                  </a:lnTo>
                  <a:lnTo>
                    <a:pt x="2786" y="205"/>
                  </a:lnTo>
                  <a:lnTo>
                    <a:pt x="2428" y="77"/>
                  </a:lnTo>
                  <a:lnTo>
                    <a:pt x="2249" y="52"/>
                  </a:lnTo>
                  <a:lnTo>
                    <a:pt x="2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4780425" y="2028875"/>
              <a:ext cx="56875" cy="15350"/>
            </a:xfrm>
            <a:custGeom>
              <a:avLst/>
              <a:gdLst/>
              <a:ahLst/>
              <a:cxnLst/>
              <a:rect l="l" t="t" r="r" b="b"/>
              <a:pathLst>
                <a:path w="2275" h="614" extrusionOk="0">
                  <a:moveTo>
                    <a:pt x="409" y="0"/>
                  </a:moveTo>
                  <a:lnTo>
                    <a:pt x="205" y="26"/>
                  </a:lnTo>
                  <a:lnTo>
                    <a:pt x="0" y="52"/>
                  </a:lnTo>
                  <a:lnTo>
                    <a:pt x="205" y="103"/>
                  </a:lnTo>
                  <a:lnTo>
                    <a:pt x="409" y="179"/>
                  </a:lnTo>
                  <a:lnTo>
                    <a:pt x="792" y="358"/>
                  </a:lnTo>
                  <a:lnTo>
                    <a:pt x="971" y="435"/>
                  </a:lnTo>
                  <a:lnTo>
                    <a:pt x="1150" y="512"/>
                  </a:lnTo>
                  <a:lnTo>
                    <a:pt x="1329" y="563"/>
                  </a:lnTo>
                  <a:lnTo>
                    <a:pt x="1534" y="588"/>
                  </a:lnTo>
                  <a:lnTo>
                    <a:pt x="1712" y="614"/>
                  </a:lnTo>
                  <a:lnTo>
                    <a:pt x="1891" y="614"/>
                  </a:lnTo>
                  <a:lnTo>
                    <a:pt x="2096" y="588"/>
                  </a:lnTo>
                  <a:lnTo>
                    <a:pt x="2275" y="563"/>
                  </a:lnTo>
                  <a:lnTo>
                    <a:pt x="1968" y="486"/>
                  </a:lnTo>
                  <a:lnTo>
                    <a:pt x="1687" y="358"/>
                  </a:lnTo>
                  <a:lnTo>
                    <a:pt x="1278" y="179"/>
                  </a:lnTo>
                  <a:lnTo>
                    <a:pt x="1074" y="103"/>
                  </a:lnTo>
                  <a:lnTo>
                    <a:pt x="869" y="52"/>
                  </a:lnTo>
                  <a:lnTo>
                    <a:pt x="639" y="26"/>
                  </a:lnTo>
                  <a:lnTo>
                    <a:pt x="409" y="0"/>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4677550" y="2210950"/>
              <a:ext cx="332250" cy="100325"/>
            </a:xfrm>
            <a:custGeom>
              <a:avLst/>
              <a:gdLst/>
              <a:ahLst/>
              <a:cxnLst/>
              <a:rect l="l" t="t" r="r" b="b"/>
              <a:pathLst>
                <a:path w="13290" h="4013" extrusionOk="0">
                  <a:moveTo>
                    <a:pt x="1355" y="0"/>
                  </a:moveTo>
                  <a:lnTo>
                    <a:pt x="1202" y="26"/>
                  </a:lnTo>
                  <a:lnTo>
                    <a:pt x="921" y="103"/>
                  </a:lnTo>
                  <a:lnTo>
                    <a:pt x="665" y="256"/>
                  </a:lnTo>
                  <a:lnTo>
                    <a:pt x="435" y="435"/>
                  </a:lnTo>
                  <a:lnTo>
                    <a:pt x="257" y="665"/>
                  </a:lnTo>
                  <a:lnTo>
                    <a:pt x="129" y="920"/>
                  </a:lnTo>
                  <a:lnTo>
                    <a:pt x="27" y="1202"/>
                  </a:lnTo>
                  <a:lnTo>
                    <a:pt x="1" y="1329"/>
                  </a:lnTo>
                  <a:lnTo>
                    <a:pt x="1" y="1483"/>
                  </a:lnTo>
                  <a:lnTo>
                    <a:pt x="1" y="2505"/>
                  </a:lnTo>
                  <a:lnTo>
                    <a:pt x="1" y="2658"/>
                  </a:lnTo>
                  <a:lnTo>
                    <a:pt x="27" y="2811"/>
                  </a:lnTo>
                  <a:lnTo>
                    <a:pt x="129" y="3093"/>
                  </a:lnTo>
                  <a:lnTo>
                    <a:pt x="257" y="3348"/>
                  </a:lnTo>
                  <a:lnTo>
                    <a:pt x="435" y="3578"/>
                  </a:lnTo>
                  <a:lnTo>
                    <a:pt x="665" y="3757"/>
                  </a:lnTo>
                  <a:lnTo>
                    <a:pt x="921" y="3885"/>
                  </a:lnTo>
                  <a:lnTo>
                    <a:pt x="1202" y="3987"/>
                  </a:lnTo>
                  <a:lnTo>
                    <a:pt x="1355" y="4013"/>
                  </a:lnTo>
                  <a:lnTo>
                    <a:pt x="13289" y="4013"/>
                  </a:lnTo>
                  <a:lnTo>
                    <a:pt x="13289" y="3348"/>
                  </a:lnTo>
                  <a:lnTo>
                    <a:pt x="13264" y="3220"/>
                  </a:lnTo>
                  <a:lnTo>
                    <a:pt x="13187" y="3144"/>
                  </a:lnTo>
                  <a:lnTo>
                    <a:pt x="13110" y="3067"/>
                  </a:lnTo>
                  <a:lnTo>
                    <a:pt x="12983" y="3041"/>
                  </a:lnTo>
                  <a:lnTo>
                    <a:pt x="12702" y="3041"/>
                  </a:lnTo>
                  <a:lnTo>
                    <a:pt x="12702" y="972"/>
                  </a:lnTo>
                  <a:lnTo>
                    <a:pt x="12983" y="972"/>
                  </a:lnTo>
                  <a:lnTo>
                    <a:pt x="13110" y="946"/>
                  </a:lnTo>
                  <a:lnTo>
                    <a:pt x="13187" y="869"/>
                  </a:lnTo>
                  <a:lnTo>
                    <a:pt x="13264" y="793"/>
                  </a:lnTo>
                  <a:lnTo>
                    <a:pt x="13289" y="665"/>
                  </a:lnTo>
                  <a:lnTo>
                    <a:pt x="13289" y="282"/>
                  </a:lnTo>
                  <a:lnTo>
                    <a:pt x="13264" y="179"/>
                  </a:lnTo>
                  <a:lnTo>
                    <a:pt x="13187" y="77"/>
                  </a:lnTo>
                  <a:lnTo>
                    <a:pt x="13110" y="26"/>
                  </a:lnTo>
                  <a:lnTo>
                    <a:pt x="12983"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8"/>
            <p:cNvSpPr/>
            <p:nvPr/>
          </p:nvSpPr>
          <p:spPr>
            <a:xfrm>
              <a:off x="4973350" y="2210950"/>
              <a:ext cx="36450" cy="100325"/>
            </a:xfrm>
            <a:custGeom>
              <a:avLst/>
              <a:gdLst/>
              <a:ahLst/>
              <a:cxnLst/>
              <a:rect l="l" t="t" r="r" b="b"/>
              <a:pathLst>
                <a:path w="1458" h="4013" extrusionOk="0">
                  <a:moveTo>
                    <a:pt x="180" y="0"/>
                  </a:moveTo>
                  <a:lnTo>
                    <a:pt x="256" y="26"/>
                  </a:lnTo>
                  <a:lnTo>
                    <a:pt x="333" y="77"/>
                  </a:lnTo>
                  <a:lnTo>
                    <a:pt x="410" y="154"/>
                  </a:lnTo>
                  <a:lnTo>
                    <a:pt x="410" y="256"/>
                  </a:lnTo>
                  <a:lnTo>
                    <a:pt x="410" y="716"/>
                  </a:lnTo>
                  <a:lnTo>
                    <a:pt x="410" y="818"/>
                  </a:lnTo>
                  <a:lnTo>
                    <a:pt x="333" y="895"/>
                  </a:lnTo>
                  <a:lnTo>
                    <a:pt x="256" y="946"/>
                  </a:lnTo>
                  <a:lnTo>
                    <a:pt x="180" y="972"/>
                  </a:lnTo>
                  <a:lnTo>
                    <a:pt x="1" y="972"/>
                  </a:lnTo>
                  <a:lnTo>
                    <a:pt x="1" y="3041"/>
                  </a:lnTo>
                  <a:lnTo>
                    <a:pt x="180" y="3041"/>
                  </a:lnTo>
                  <a:lnTo>
                    <a:pt x="256" y="3067"/>
                  </a:lnTo>
                  <a:lnTo>
                    <a:pt x="333" y="3118"/>
                  </a:lnTo>
                  <a:lnTo>
                    <a:pt x="410" y="3195"/>
                  </a:lnTo>
                  <a:lnTo>
                    <a:pt x="410" y="3297"/>
                  </a:lnTo>
                  <a:lnTo>
                    <a:pt x="410" y="4013"/>
                  </a:lnTo>
                  <a:lnTo>
                    <a:pt x="1457" y="4013"/>
                  </a:lnTo>
                  <a:lnTo>
                    <a:pt x="1457" y="3348"/>
                  </a:lnTo>
                  <a:lnTo>
                    <a:pt x="1432" y="3220"/>
                  </a:lnTo>
                  <a:lnTo>
                    <a:pt x="1355" y="3144"/>
                  </a:lnTo>
                  <a:lnTo>
                    <a:pt x="1278" y="3067"/>
                  </a:lnTo>
                  <a:lnTo>
                    <a:pt x="1151" y="3041"/>
                  </a:lnTo>
                  <a:lnTo>
                    <a:pt x="870" y="3041"/>
                  </a:lnTo>
                  <a:lnTo>
                    <a:pt x="870" y="972"/>
                  </a:lnTo>
                  <a:lnTo>
                    <a:pt x="1151" y="972"/>
                  </a:lnTo>
                  <a:lnTo>
                    <a:pt x="1278" y="946"/>
                  </a:lnTo>
                  <a:lnTo>
                    <a:pt x="1355" y="869"/>
                  </a:lnTo>
                  <a:lnTo>
                    <a:pt x="1432" y="793"/>
                  </a:lnTo>
                  <a:lnTo>
                    <a:pt x="1457" y="665"/>
                  </a:lnTo>
                  <a:lnTo>
                    <a:pt x="1457" y="282"/>
                  </a:lnTo>
                  <a:lnTo>
                    <a:pt x="1432" y="179"/>
                  </a:lnTo>
                  <a:lnTo>
                    <a:pt x="1355" y="77"/>
                  </a:lnTo>
                  <a:lnTo>
                    <a:pt x="1278" y="26"/>
                  </a:lnTo>
                  <a:lnTo>
                    <a:pt x="1151"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8"/>
            <p:cNvSpPr/>
            <p:nvPr/>
          </p:nvSpPr>
          <p:spPr>
            <a:xfrm>
              <a:off x="4703125" y="2235225"/>
              <a:ext cx="295800" cy="51775"/>
            </a:xfrm>
            <a:custGeom>
              <a:avLst/>
              <a:gdLst/>
              <a:ahLst/>
              <a:cxnLst/>
              <a:rect l="l" t="t" r="r" b="b"/>
              <a:pathLst>
                <a:path w="11832" h="2071" extrusionOk="0">
                  <a:moveTo>
                    <a:pt x="511" y="1"/>
                  </a:moveTo>
                  <a:lnTo>
                    <a:pt x="409" y="52"/>
                  </a:lnTo>
                  <a:lnTo>
                    <a:pt x="281" y="103"/>
                  </a:lnTo>
                  <a:lnTo>
                    <a:pt x="179" y="179"/>
                  </a:lnTo>
                  <a:lnTo>
                    <a:pt x="102" y="282"/>
                  </a:lnTo>
                  <a:lnTo>
                    <a:pt x="51" y="384"/>
                  </a:lnTo>
                  <a:lnTo>
                    <a:pt x="0" y="512"/>
                  </a:lnTo>
                  <a:lnTo>
                    <a:pt x="0" y="639"/>
                  </a:lnTo>
                  <a:lnTo>
                    <a:pt x="0" y="1432"/>
                  </a:lnTo>
                  <a:lnTo>
                    <a:pt x="0" y="1559"/>
                  </a:lnTo>
                  <a:lnTo>
                    <a:pt x="51" y="1687"/>
                  </a:lnTo>
                  <a:lnTo>
                    <a:pt x="102" y="1789"/>
                  </a:lnTo>
                  <a:lnTo>
                    <a:pt x="179" y="1892"/>
                  </a:lnTo>
                  <a:lnTo>
                    <a:pt x="281" y="1968"/>
                  </a:lnTo>
                  <a:lnTo>
                    <a:pt x="409" y="2019"/>
                  </a:lnTo>
                  <a:lnTo>
                    <a:pt x="511" y="2070"/>
                  </a:lnTo>
                  <a:lnTo>
                    <a:pt x="11832" y="2070"/>
                  </a:lnTo>
                  <a:lnTo>
                    <a:pt x="11832"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4973350" y="2235225"/>
              <a:ext cx="25575" cy="51775"/>
            </a:xfrm>
            <a:custGeom>
              <a:avLst/>
              <a:gdLst/>
              <a:ahLst/>
              <a:cxnLst/>
              <a:rect l="l" t="t" r="r" b="b"/>
              <a:pathLst>
                <a:path w="1023" h="2071" extrusionOk="0">
                  <a:moveTo>
                    <a:pt x="1" y="1"/>
                  </a:moveTo>
                  <a:lnTo>
                    <a:pt x="1"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4709500" y="2311250"/>
              <a:ext cx="332225" cy="100325"/>
            </a:xfrm>
            <a:custGeom>
              <a:avLst/>
              <a:gdLst/>
              <a:ahLst/>
              <a:cxnLst/>
              <a:rect l="l" t="t" r="r" b="b"/>
              <a:pathLst>
                <a:path w="13289" h="4013" extrusionOk="0">
                  <a:moveTo>
                    <a:pt x="1355" y="1"/>
                  </a:moveTo>
                  <a:lnTo>
                    <a:pt x="1202" y="26"/>
                  </a:lnTo>
                  <a:lnTo>
                    <a:pt x="921" y="128"/>
                  </a:lnTo>
                  <a:lnTo>
                    <a:pt x="665" y="256"/>
                  </a:lnTo>
                  <a:lnTo>
                    <a:pt x="461" y="435"/>
                  </a:lnTo>
                  <a:lnTo>
                    <a:pt x="256" y="665"/>
                  </a:lnTo>
                  <a:lnTo>
                    <a:pt x="128" y="920"/>
                  </a:lnTo>
                  <a:lnTo>
                    <a:pt x="52" y="1202"/>
                  </a:lnTo>
                  <a:lnTo>
                    <a:pt x="26" y="1355"/>
                  </a:lnTo>
                  <a:lnTo>
                    <a:pt x="1" y="1508"/>
                  </a:lnTo>
                  <a:lnTo>
                    <a:pt x="1" y="2530"/>
                  </a:lnTo>
                  <a:lnTo>
                    <a:pt x="26" y="2684"/>
                  </a:lnTo>
                  <a:lnTo>
                    <a:pt x="52" y="2812"/>
                  </a:lnTo>
                  <a:lnTo>
                    <a:pt x="128" y="3093"/>
                  </a:lnTo>
                  <a:lnTo>
                    <a:pt x="256" y="3348"/>
                  </a:lnTo>
                  <a:lnTo>
                    <a:pt x="461" y="3578"/>
                  </a:lnTo>
                  <a:lnTo>
                    <a:pt x="665" y="3757"/>
                  </a:lnTo>
                  <a:lnTo>
                    <a:pt x="921" y="3910"/>
                  </a:lnTo>
                  <a:lnTo>
                    <a:pt x="1202" y="3987"/>
                  </a:lnTo>
                  <a:lnTo>
                    <a:pt x="1355" y="4013"/>
                  </a:lnTo>
                  <a:lnTo>
                    <a:pt x="12982" y="4013"/>
                  </a:lnTo>
                  <a:lnTo>
                    <a:pt x="13110" y="3987"/>
                  </a:lnTo>
                  <a:lnTo>
                    <a:pt x="13212" y="3936"/>
                  </a:lnTo>
                  <a:lnTo>
                    <a:pt x="13263" y="3834"/>
                  </a:lnTo>
                  <a:lnTo>
                    <a:pt x="13289" y="3731"/>
                  </a:lnTo>
                  <a:lnTo>
                    <a:pt x="13289" y="3348"/>
                  </a:lnTo>
                  <a:lnTo>
                    <a:pt x="13263" y="3220"/>
                  </a:lnTo>
                  <a:lnTo>
                    <a:pt x="13212" y="3144"/>
                  </a:lnTo>
                  <a:lnTo>
                    <a:pt x="13110" y="3067"/>
                  </a:lnTo>
                  <a:lnTo>
                    <a:pt x="12982" y="3041"/>
                  </a:lnTo>
                  <a:lnTo>
                    <a:pt x="12676" y="3041"/>
                  </a:lnTo>
                  <a:lnTo>
                    <a:pt x="12676" y="972"/>
                  </a:lnTo>
                  <a:lnTo>
                    <a:pt x="12982" y="972"/>
                  </a:lnTo>
                  <a:lnTo>
                    <a:pt x="13110" y="946"/>
                  </a:lnTo>
                  <a:lnTo>
                    <a:pt x="13212" y="895"/>
                  </a:lnTo>
                  <a:lnTo>
                    <a:pt x="13263" y="793"/>
                  </a:lnTo>
                  <a:lnTo>
                    <a:pt x="13289" y="665"/>
                  </a:lnTo>
                  <a:lnTo>
                    <a:pt x="13289" y="307"/>
                  </a:lnTo>
                  <a:lnTo>
                    <a:pt x="13263" y="179"/>
                  </a:lnTo>
                  <a:lnTo>
                    <a:pt x="13212" y="77"/>
                  </a:lnTo>
                  <a:lnTo>
                    <a:pt x="13110" y="26"/>
                  </a:lnTo>
                  <a:lnTo>
                    <a:pt x="12982"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4735050" y="2335525"/>
              <a:ext cx="295825" cy="51775"/>
            </a:xfrm>
            <a:custGeom>
              <a:avLst/>
              <a:gdLst/>
              <a:ahLst/>
              <a:cxnLst/>
              <a:rect l="l" t="t" r="r" b="b"/>
              <a:pathLst>
                <a:path w="11833" h="2071" extrusionOk="0">
                  <a:moveTo>
                    <a:pt x="538" y="1"/>
                  </a:moveTo>
                  <a:lnTo>
                    <a:pt x="410" y="52"/>
                  </a:lnTo>
                  <a:lnTo>
                    <a:pt x="308" y="103"/>
                  </a:lnTo>
                  <a:lnTo>
                    <a:pt x="205" y="179"/>
                  </a:lnTo>
                  <a:lnTo>
                    <a:pt x="129" y="282"/>
                  </a:lnTo>
                  <a:lnTo>
                    <a:pt x="52" y="409"/>
                  </a:lnTo>
                  <a:lnTo>
                    <a:pt x="26" y="512"/>
                  </a:lnTo>
                  <a:lnTo>
                    <a:pt x="1" y="665"/>
                  </a:lnTo>
                  <a:lnTo>
                    <a:pt x="1" y="1432"/>
                  </a:lnTo>
                  <a:lnTo>
                    <a:pt x="26" y="1559"/>
                  </a:lnTo>
                  <a:lnTo>
                    <a:pt x="52" y="1687"/>
                  </a:lnTo>
                  <a:lnTo>
                    <a:pt x="129" y="1789"/>
                  </a:lnTo>
                  <a:lnTo>
                    <a:pt x="205" y="1892"/>
                  </a:lnTo>
                  <a:lnTo>
                    <a:pt x="308" y="1968"/>
                  </a:lnTo>
                  <a:lnTo>
                    <a:pt x="410" y="2019"/>
                  </a:lnTo>
                  <a:lnTo>
                    <a:pt x="538" y="2070"/>
                  </a:lnTo>
                  <a:lnTo>
                    <a:pt x="11833" y="2070"/>
                  </a:lnTo>
                  <a:lnTo>
                    <a:pt x="1183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8"/>
            <p:cNvSpPr/>
            <p:nvPr/>
          </p:nvSpPr>
          <p:spPr>
            <a:xfrm>
              <a:off x="5005300" y="2335525"/>
              <a:ext cx="25575" cy="51775"/>
            </a:xfrm>
            <a:custGeom>
              <a:avLst/>
              <a:gdLst/>
              <a:ahLst/>
              <a:cxnLst/>
              <a:rect l="l" t="t" r="r" b="b"/>
              <a:pathLst>
                <a:path w="1023" h="2071" extrusionOk="0">
                  <a:moveTo>
                    <a:pt x="0" y="1"/>
                  </a:moveTo>
                  <a:lnTo>
                    <a:pt x="0" y="2070"/>
                  </a:lnTo>
                  <a:lnTo>
                    <a:pt x="1023" y="2070"/>
                  </a:lnTo>
                  <a:lnTo>
                    <a:pt x="102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8"/>
            <p:cNvSpPr/>
            <p:nvPr/>
          </p:nvSpPr>
          <p:spPr>
            <a:xfrm>
              <a:off x="4728675" y="2253750"/>
              <a:ext cx="270250" cy="14075"/>
            </a:xfrm>
            <a:custGeom>
              <a:avLst/>
              <a:gdLst/>
              <a:ahLst/>
              <a:cxnLst/>
              <a:rect l="l" t="t" r="r" b="b"/>
              <a:pathLst>
                <a:path w="10810" h="563" extrusionOk="0">
                  <a:moveTo>
                    <a:pt x="256" y="1"/>
                  </a:moveTo>
                  <a:lnTo>
                    <a:pt x="154" y="26"/>
                  </a:lnTo>
                  <a:lnTo>
                    <a:pt x="77" y="103"/>
                  </a:lnTo>
                  <a:lnTo>
                    <a:pt x="26" y="180"/>
                  </a:lnTo>
                  <a:lnTo>
                    <a:pt x="0" y="282"/>
                  </a:lnTo>
                  <a:lnTo>
                    <a:pt x="26" y="384"/>
                  </a:lnTo>
                  <a:lnTo>
                    <a:pt x="77" y="461"/>
                  </a:lnTo>
                  <a:lnTo>
                    <a:pt x="154" y="537"/>
                  </a:lnTo>
                  <a:lnTo>
                    <a:pt x="256" y="563"/>
                  </a:lnTo>
                  <a:lnTo>
                    <a:pt x="10810" y="563"/>
                  </a:lnTo>
                  <a:lnTo>
                    <a:pt x="10810"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4973350" y="2253750"/>
              <a:ext cx="25575" cy="14075"/>
            </a:xfrm>
            <a:custGeom>
              <a:avLst/>
              <a:gdLst/>
              <a:ahLst/>
              <a:cxnLst/>
              <a:rect l="l" t="t" r="r" b="b"/>
              <a:pathLst>
                <a:path w="1023" h="563" extrusionOk="0">
                  <a:moveTo>
                    <a:pt x="1" y="1"/>
                  </a:moveTo>
                  <a:lnTo>
                    <a:pt x="1" y="563"/>
                  </a:lnTo>
                  <a:lnTo>
                    <a:pt x="1023" y="563"/>
                  </a:lnTo>
                  <a:lnTo>
                    <a:pt x="1023"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8"/>
            <p:cNvSpPr/>
            <p:nvPr/>
          </p:nvSpPr>
          <p:spPr>
            <a:xfrm>
              <a:off x="4735050" y="2354700"/>
              <a:ext cx="295825" cy="13425"/>
            </a:xfrm>
            <a:custGeom>
              <a:avLst/>
              <a:gdLst/>
              <a:ahLst/>
              <a:cxnLst/>
              <a:rect l="l" t="t" r="r" b="b"/>
              <a:pathLst>
                <a:path w="11833" h="537" extrusionOk="0">
                  <a:moveTo>
                    <a:pt x="1" y="0"/>
                  </a:moveTo>
                  <a:lnTo>
                    <a:pt x="1" y="537"/>
                  </a:lnTo>
                  <a:lnTo>
                    <a:pt x="11833" y="537"/>
                  </a:lnTo>
                  <a:lnTo>
                    <a:pt x="11833"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8"/>
            <p:cNvSpPr/>
            <p:nvPr/>
          </p:nvSpPr>
          <p:spPr>
            <a:xfrm>
              <a:off x="5005300" y="2354700"/>
              <a:ext cx="25575" cy="13425"/>
            </a:xfrm>
            <a:custGeom>
              <a:avLst/>
              <a:gdLst/>
              <a:ahLst/>
              <a:cxnLst/>
              <a:rect l="l" t="t" r="r" b="b"/>
              <a:pathLst>
                <a:path w="1023" h="537" extrusionOk="0">
                  <a:moveTo>
                    <a:pt x="0" y="0"/>
                  </a:moveTo>
                  <a:lnTo>
                    <a:pt x="0" y="537"/>
                  </a:lnTo>
                  <a:lnTo>
                    <a:pt x="1023" y="537"/>
                  </a:lnTo>
                  <a:lnTo>
                    <a:pt x="1023"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2280;p67">
            <a:extLst>
              <a:ext uri="{FF2B5EF4-FFF2-40B4-BE49-F238E27FC236}">
                <a16:creationId xmlns:a16="http://schemas.microsoft.com/office/drawing/2014/main" id="{41753EA0-DBE1-487C-93D7-C5BDCE9DD236}"/>
              </a:ext>
            </a:extLst>
          </p:cNvPr>
          <p:cNvGrpSpPr/>
          <p:nvPr/>
        </p:nvGrpSpPr>
        <p:grpSpPr>
          <a:xfrm>
            <a:off x="5316353" y="2396210"/>
            <a:ext cx="529266" cy="484066"/>
            <a:chOff x="3163450" y="1984800"/>
            <a:chExt cx="446600" cy="407600"/>
          </a:xfrm>
        </p:grpSpPr>
        <p:sp>
          <p:nvSpPr>
            <p:cNvPr id="125" name="Google Shape;2281;p67">
              <a:extLst>
                <a:ext uri="{FF2B5EF4-FFF2-40B4-BE49-F238E27FC236}">
                  <a16:creationId xmlns:a16="http://schemas.microsoft.com/office/drawing/2014/main" id="{F7E47B59-9DF4-44EF-B225-4F3AE8FB3A1C}"/>
                </a:ext>
              </a:extLst>
            </p:cNvPr>
            <p:cNvSpPr/>
            <p:nvPr/>
          </p:nvSpPr>
          <p:spPr>
            <a:xfrm>
              <a:off x="3316775" y="2186675"/>
              <a:ext cx="139950" cy="175700"/>
            </a:xfrm>
            <a:custGeom>
              <a:avLst/>
              <a:gdLst/>
              <a:ahLst/>
              <a:cxnLst/>
              <a:rect l="l" t="t" r="r" b="b"/>
              <a:pathLst>
                <a:path w="5598" h="7028" extrusionOk="0">
                  <a:moveTo>
                    <a:pt x="2786" y="1125"/>
                  </a:moveTo>
                  <a:lnTo>
                    <a:pt x="3093" y="1150"/>
                  </a:lnTo>
                  <a:lnTo>
                    <a:pt x="3374" y="1253"/>
                  </a:lnTo>
                  <a:lnTo>
                    <a:pt x="3604" y="1380"/>
                  </a:lnTo>
                  <a:lnTo>
                    <a:pt x="3834" y="1559"/>
                  </a:lnTo>
                  <a:lnTo>
                    <a:pt x="4013" y="1764"/>
                  </a:lnTo>
                  <a:lnTo>
                    <a:pt x="4141" y="2019"/>
                  </a:lnTo>
                  <a:lnTo>
                    <a:pt x="4217" y="2300"/>
                  </a:lnTo>
                  <a:lnTo>
                    <a:pt x="4243" y="2581"/>
                  </a:lnTo>
                  <a:lnTo>
                    <a:pt x="4243" y="3527"/>
                  </a:lnTo>
                  <a:lnTo>
                    <a:pt x="4217" y="3808"/>
                  </a:lnTo>
                  <a:lnTo>
                    <a:pt x="4141" y="4089"/>
                  </a:lnTo>
                  <a:lnTo>
                    <a:pt x="4013" y="4345"/>
                  </a:lnTo>
                  <a:lnTo>
                    <a:pt x="3834" y="4549"/>
                  </a:lnTo>
                  <a:lnTo>
                    <a:pt x="3604" y="4728"/>
                  </a:lnTo>
                  <a:lnTo>
                    <a:pt x="3374" y="4856"/>
                  </a:lnTo>
                  <a:lnTo>
                    <a:pt x="3093" y="4958"/>
                  </a:lnTo>
                  <a:lnTo>
                    <a:pt x="2786" y="4984"/>
                  </a:lnTo>
                  <a:lnTo>
                    <a:pt x="2505" y="4958"/>
                  </a:lnTo>
                  <a:lnTo>
                    <a:pt x="2224" y="4856"/>
                  </a:lnTo>
                  <a:lnTo>
                    <a:pt x="1969" y="4728"/>
                  </a:lnTo>
                  <a:lnTo>
                    <a:pt x="1764" y="4549"/>
                  </a:lnTo>
                  <a:lnTo>
                    <a:pt x="1585" y="4345"/>
                  </a:lnTo>
                  <a:lnTo>
                    <a:pt x="1458" y="4089"/>
                  </a:lnTo>
                  <a:lnTo>
                    <a:pt x="1355" y="3808"/>
                  </a:lnTo>
                  <a:lnTo>
                    <a:pt x="1330" y="3527"/>
                  </a:lnTo>
                  <a:lnTo>
                    <a:pt x="1330" y="2581"/>
                  </a:lnTo>
                  <a:lnTo>
                    <a:pt x="1355" y="2300"/>
                  </a:lnTo>
                  <a:lnTo>
                    <a:pt x="1458" y="2019"/>
                  </a:lnTo>
                  <a:lnTo>
                    <a:pt x="1585" y="1764"/>
                  </a:lnTo>
                  <a:lnTo>
                    <a:pt x="1764" y="1559"/>
                  </a:lnTo>
                  <a:lnTo>
                    <a:pt x="1969" y="1380"/>
                  </a:lnTo>
                  <a:lnTo>
                    <a:pt x="2224" y="1253"/>
                  </a:lnTo>
                  <a:lnTo>
                    <a:pt x="2505" y="1150"/>
                  </a:lnTo>
                  <a:lnTo>
                    <a:pt x="2786" y="1125"/>
                  </a:lnTo>
                  <a:close/>
                  <a:moveTo>
                    <a:pt x="1" y="0"/>
                  </a:moveTo>
                  <a:lnTo>
                    <a:pt x="1" y="7028"/>
                  </a:lnTo>
                  <a:lnTo>
                    <a:pt x="5597" y="7028"/>
                  </a:lnTo>
                  <a:lnTo>
                    <a:pt x="55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82;p67">
              <a:extLst>
                <a:ext uri="{FF2B5EF4-FFF2-40B4-BE49-F238E27FC236}">
                  <a16:creationId xmlns:a16="http://schemas.microsoft.com/office/drawing/2014/main" id="{FDD88605-2F3C-41FF-8086-E45964C67F49}"/>
                </a:ext>
              </a:extLst>
            </p:cNvPr>
            <p:cNvSpPr/>
            <p:nvPr/>
          </p:nvSpPr>
          <p:spPr>
            <a:xfrm>
              <a:off x="3281000" y="2355325"/>
              <a:ext cx="211500" cy="37075"/>
            </a:xfrm>
            <a:custGeom>
              <a:avLst/>
              <a:gdLst/>
              <a:ahLst/>
              <a:cxnLst/>
              <a:rect l="l" t="t" r="r" b="b"/>
              <a:pathLst>
                <a:path w="8460" h="1483" extrusionOk="0">
                  <a:moveTo>
                    <a:pt x="359" y="1"/>
                  </a:moveTo>
                  <a:lnTo>
                    <a:pt x="256" y="26"/>
                  </a:lnTo>
                  <a:lnTo>
                    <a:pt x="180" y="77"/>
                  </a:lnTo>
                  <a:lnTo>
                    <a:pt x="129" y="129"/>
                  </a:lnTo>
                  <a:lnTo>
                    <a:pt x="78" y="205"/>
                  </a:lnTo>
                  <a:lnTo>
                    <a:pt x="26" y="256"/>
                  </a:lnTo>
                  <a:lnTo>
                    <a:pt x="1" y="359"/>
                  </a:lnTo>
                  <a:lnTo>
                    <a:pt x="1" y="435"/>
                  </a:lnTo>
                  <a:lnTo>
                    <a:pt x="1" y="1049"/>
                  </a:lnTo>
                  <a:lnTo>
                    <a:pt x="1" y="1125"/>
                  </a:lnTo>
                  <a:lnTo>
                    <a:pt x="26" y="1202"/>
                  </a:lnTo>
                  <a:lnTo>
                    <a:pt x="78" y="1278"/>
                  </a:lnTo>
                  <a:lnTo>
                    <a:pt x="129" y="1355"/>
                  </a:lnTo>
                  <a:lnTo>
                    <a:pt x="180" y="1406"/>
                  </a:lnTo>
                  <a:lnTo>
                    <a:pt x="256" y="1457"/>
                  </a:lnTo>
                  <a:lnTo>
                    <a:pt x="359" y="1483"/>
                  </a:lnTo>
                  <a:lnTo>
                    <a:pt x="8102" y="1483"/>
                  </a:lnTo>
                  <a:lnTo>
                    <a:pt x="8178" y="1457"/>
                  </a:lnTo>
                  <a:lnTo>
                    <a:pt x="8255" y="1406"/>
                  </a:lnTo>
                  <a:lnTo>
                    <a:pt x="8332" y="1355"/>
                  </a:lnTo>
                  <a:lnTo>
                    <a:pt x="8383" y="1278"/>
                  </a:lnTo>
                  <a:lnTo>
                    <a:pt x="8434" y="1202"/>
                  </a:lnTo>
                  <a:lnTo>
                    <a:pt x="8459" y="1125"/>
                  </a:lnTo>
                  <a:lnTo>
                    <a:pt x="8459" y="1049"/>
                  </a:lnTo>
                  <a:lnTo>
                    <a:pt x="8459" y="435"/>
                  </a:lnTo>
                  <a:lnTo>
                    <a:pt x="8459" y="359"/>
                  </a:lnTo>
                  <a:lnTo>
                    <a:pt x="8434" y="256"/>
                  </a:lnTo>
                  <a:lnTo>
                    <a:pt x="8383" y="205"/>
                  </a:lnTo>
                  <a:lnTo>
                    <a:pt x="8332" y="129"/>
                  </a:lnTo>
                  <a:lnTo>
                    <a:pt x="8255" y="77"/>
                  </a:lnTo>
                  <a:lnTo>
                    <a:pt x="8178" y="26"/>
                  </a:lnTo>
                  <a:lnTo>
                    <a:pt x="8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83;p67">
              <a:extLst>
                <a:ext uri="{FF2B5EF4-FFF2-40B4-BE49-F238E27FC236}">
                  <a16:creationId xmlns:a16="http://schemas.microsoft.com/office/drawing/2014/main" id="{7E4EF858-B387-40C5-BF82-E38A054C8FB5}"/>
                </a:ext>
              </a:extLst>
            </p:cNvPr>
            <p:cNvSpPr/>
            <p:nvPr/>
          </p:nvSpPr>
          <p:spPr>
            <a:xfrm>
              <a:off x="3163450" y="2214775"/>
              <a:ext cx="446600" cy="56250"/>
            </a:xfrm>
            <a:custGeom>
              <a:avLst/>
              <a:gdLst/>
              <a:ahLst/>
              <a:cxnLst/>
              <a:rect l="l" t="t" r="r" b="b"/>
              <a:pathLst>
                <a:path w="17864" h="2250" extrusionOk="0">
                  <a:moveTo>
                    <a:pt x="8919" y="1"/>
                  </a:moveTo>
                  <a:lnTo>
                    <a:pt x="1" y="333"/>
                  </a:lnTo>
                  <a:lnTo>
                    <a:pt x="1" y="1560"/>
                  </a:lnTo>
                  <a:lnTo>
                    <a:pt x="26" y="1687"/>
                  </a:lnTo>
                  <a:lnTo>
                    <a:pt x="52" y="1815"/>
                  </a:lnTo>
                  <a:lnTo>
                    <a:pt x="129" y="1943"/>
                  </a:lnTo>
                  <a:lnTo>
                    <a:pt x="205" y="2045"/>
                  </a:lnTo>
                  <a:lnTo>
                    <a:pt x="308" y="2122"/>
                  </a:lnTo>
                  <a:lnTo>
                    <a:pt x="435" y="2198"/>
                  </a:lnTo>
                  <a:lnTo>
                    <a:pt x="563" y="2224"/>
                  </a:lnTo>
                  <a:lnTo>
                    <a:pt x="716" y="2250"/>
                  </a:lnTo>
                  <a:lnTo>
                    <a:pt x="17148" y="2250"/>
                  </a:lnTo>
                  <a:lnTo>
                    <a:pt x="17301" y="2224"/>
                  </a:lnTo>
                  <a:lnTo>
                    <a:pt x="17429" y="2198"/>
                  </a:lnTo>
                  <a:lnTo>
                    <a:pt x="17531" y="2122"/>
                  </a:lnTo>
                  <a:lnTo>
                    <a:pt x="17659" y="2045"/>
                  </a:lnTo>
                  <a:lnTo>
                    <a:pt x="17736" y="1943"/>
                  </a:lnTo>
                  <a:lnTo>
                    <a:pt x="17787" y="1815"/>
                  </a:lnTo>
                  <a:lnTo>
                    <a:pt x="17838" y="1687"/>
                  </a:lnTo>
                  <a:lnTo>
                    <a:pt x="17863" y="1560"/>
                  </a:lnTo>
                  <a:lnTo>
                    <a:pt x="17863" y="333"/>
                  </a:lnTo>
                  <a:lnTo>
                    <a:pt x="89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84;p67">
              <a:extLst>
                <a:ext uri="{FF2B5EF4-FFF2-40B4-BE49-F238E27FC236}">
                  <a16:creationId xmlns:a16="http://schemas.microsoft.com/office/drawing/2014/main" id="{AF616F43-C46D-404B-9354-71A0A35B5033}"/>
                </a:ext>
              </a:extLst>
            </p:cNvPr>
            <p:cNvSpPr/>
            <p:nvPr/>
          </p:nvSpPr>
          <p:spPr>
            <a:xfrm>
              <a:off x="3163450" y="2001400"/>
              <a:ext cx="446600" cy="221725"/>
            </a:xfrm>
            <a:custGeom>
              <a:avLst/>
              <a:gdLst/>
              <a:ahLst/>
              <a:cxnLst/>
              <a:rect l="l" t="t" r="r" b="b"/>
              <a:pathLst>
                <a:path w="17864" h="8869" extrusionOk="0">
                  <a:moveTo>
                    <a:pt x="716" y="1"/>
                  </a:moveTo>
                  <a:lnTo>
                    <a:pt x="563" y="26"/>
                  </a:lnTo>
                  <a:lnTo>
                    <a:pt x="435" y="52"/>
                  </a:lnTo>
                  <a:lnTo>
                    <a:pt x="308" y="128"/>
                  </a:lnTo>
                  <a:lnTo>
                    <a:pt x="205" y="205"/>
                  </a:lnTo>
                  <a:lnTo>
                    <a:pt x="129" y="307"/>
                  </a:lnTo>
                  <a:lnTo>
                    <a:pt x="52" y="435"/>
                  </a:lnTo>
                  <a:lnTo>
                    <a:pt x="26" y="563"/>
                  </a:lnTo>
                  <a:lnTo>
                    <a:pt x="1" y="691"/>
                  </a:lnTo>
                  <a:lnTo>
                    <a:pt x="1" y="8868"/>
                  </a:lnTo>
                  <a:lnTo>
                    <a:pt x="17863" y="8868"/>
                  </a:lnTo>
                  <a:lnTo>
                    <a:pt x="17863" y="691"/>
                  </a:lnTo>
                  <a:lnTo>
                    <a:pt x="17838" y="563"/>
                  </a:lnTo>
                  <a:lnTo>
                    <a:pt x="17787" y="435"/>
                  </a:lnTo>
                  <a:lnTo>
                    <a:pt x="17736" y="307"/>
                  </a:lnTo>
                  <a:lnTo>
                    <a:pt x="17659" y="205"/>
                  </a:lnTo>
                  <a:lnTo>
                    <a:pt x="17531" y="128"/>
                  </a:lnTo>
                  <a:lnTo>
                    <a:pt x="17429" y="52"/>
                  </a:lnTo>
                  <a:lnTo>
                    <a:pt x="17301" y="26"/>
                  </a:lnTo>
                  <a:lnTo>
                    <a:pt x="171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85;p67">
              <a:extLst>
                <a:ext uri="{FF2B5EF4-FFF2-40B4-BE49-F238E27FC236}">
                  <a16:creationId xmlns:a16="http://schemas.microsoft.com/office/drawing/2014/main" id="{76D20888-3828-431C-86A6-3D042F42D2C0}"/>
                </a:ext>
              </a:extLst>
            </p:cNvPr>
            <p:cNvSpPr/>
            <p:nvPr/>
          </p:nvSpPr>
          <p:spPr>
            <a:xfrm>
              <a:off x="3163450" y="1984800"/>
              <a:ext cx="446600" cy="37075"/>
            </a:xfrm>
            <a:custGeom>
              <a:avLst/>
              <a:gdLst/>
              <a:ahLst/>
              <a:cxnLst/>
              <a:rect l="l" t="t" r="r" b="b"/>
              <a:pathLst>
                <a:path w="17864" h="1483" extrusionOk="0">
                  <a:moveTo>
                    <a:pt x="716" y="0"/>
                  </a:moveTo>
                  <a:lnTo>
                    <a:pt x="563" y="26"/>
                  </a:lnTo>
                  <a:lnTo>
                    <a:pt x="435" y="51"/>
                  </a:lnTo>
                  <a:lnTo>
                    <a:pt x="308" y="128"/>
                  </a:lnTo>
                  <a:lnTo>
                    <a:pt x="205" y="205"/>
                  </a:lnTo>
                  <a:lnTo>
                    <a:pt x="129" y="307"/>
                  </a:lnTo>
                  <a:lnTo>
                    <a:pt x="52" y="435"/>
                  </a:lnTo>
                  <a:lnTo>
                    <a:pt x="26" y="562"/>
                  </a:lnTo>
                  <a:lnTo>
                    <a:pt x="1" y="716"/>
                  </a:lnTo>
                  <a:lnTo>
                    <a:pt x="1" y="1482"/>
                  </a:lnTo>
                  <a:lnTo>
                    <a:pt x="17863" y="1482"/>
                  </a:lnTo>
                  <a:lnTo>
                    <a:pt x="17863" y="716"/>
                  </a:lnTo>
                  <a:lnTo>
                    <a:pt x="17838" y="562"/>
                  </a:lnTo>
                  <a:lnTo>
                    <a:pt x="17787" y="435"/>
                  </a:lnTo>
                  <a:lnTo>
                    <a:pt x="17736" y="307"/>
                  </a:lnTo>
                  <a:lnTo>
                    <a:pt x="17659" y="205"/>
                  </a:lnTo>
                  <a:lnTo>
                    <a:pt x="17531" y="128"/>
                  </a:lnTo>
                  <a:lnTo>
                    <a:pt x="17429" y="51"/>
                  </a:lnTo>
                  <a:lnTo>
                    <a:pt x="17301" y="26"/>
                  </a:lnTo>
                  <a:lnTo>
                    <a:pt x="17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86;p67">
              <a:extLst>
                <a:ext uri="{FF2B5EF4-FFF2-40B4-BE49-F238E27FC236}">
                  <a16:creationId xmlns:a16="http://schemas.microsoft.com/office/drawing/2014/main" id="{E8213E14-AB2A-4B79-BA2D-2E03BCCBAB13}"/>
                </a:ext>
              </a:extLst>
            </p:cNvPr>
            <p:cNvSpPr/>
            <p:nvPr/>
          </p:nvSpPr>
          <p:spPr>
            <a:xfrm>
              <a:off x="3215200" y="2054425"/>
              <a:ext cx="138675" cy="32600"/>
            </a:xfrm>
            <a:custGeom>
              <a:avLst/>
              <a:gdLst/>
              <a:ahLst/>
              <a:cxnLst/>
              <a:rect l="l" t="t" r="r" b="b"/>
              <a:pathLst>
                <a:path w="5547" h="1304" extrusionOk="0">
                  <a:moveTo>
                    <a:pt x="307" y="1"/>
                  </a:moveTo>
                  <a:lnTo>
                    <a:pt x="231" y="26"/>
                  </a:lnTo>
                  <a:lnTo>
                    <a:pt x="103" y="103"/>
                  </a:lnTo>
                  <a:lnTo>
                    <a:pt x="26" y="231"/>
                  </a:lnTo>
                  <a:lnTo>
                    <a:pt x="1" y="307"/>
                  </a:lnTo>
                  <a:lnTo>
                    <a:pt x="1" y="384"/>
                  </a:lnTo>
                  <a:lnTo>
                    <a:pt x="1" y="895"/>
                  </a:lnTo>
                  <a:lnTo>
                    <a:pt x="1" y="997"/>
                  </a:lnTo>
                  <a:lnTo>
                    <a:pt x="26" y="1048"/>
                  </a:lnTo>
                  <a:lnTo>
                    <a:pt x="103" y="1176"/>
                  </a:lnTo>
                  <a:lnTo>
                    <a:pt x="231" y="1253"/>
                  </a:lnTo>
                  <a:lnTo>
                    <a:pt x="307" y="1278"/>
                  </a:lnTo>
                  <a:lnTo>
                    <a:pt x="384" y="1304"/>
                  </a:lnTo>
                  <a:lnTo>
                    <a:pt x="5163" y="1304"/>
                  </a:lnTo>
                  <a:lnTo>
                    <a:pt x="5239" y="1278"/>
                  </a:lnTo>
                  <a:lnTo>
                    <a:pt x="5316" y="1253"/>
                  </a:lnTo>
                  <a:lnTo>
                    <a:pt x="5444" y="1176"/>
                  </a:lnTo>
                  <a:lnTo>
                    <a:pt x="5521" y="1048"/>
                  </a:lnTo>
                  <a:lnTo>
                    <a:pt x="5546" y="997"/>
                  </a:lnTo>
                  <a:lnTo>
                    <a:pt x="5546" y="895"/>
                  </a:lnTo>
                  <a:lnTo>
                    <a:pt x="5546" y="384"/>
                  </a:lnTo>
                  <a:lnTo>
                    <a:pt x="5546" y="307"/>
                  </a:lnTo>
                  <a:lnTo>
                    <a:pt x="5521" y="231"/>
                  </a:lnTo>
                  <a:lnTo>
                    <a:pt x="5444" y="103"/>
                  </a:lnTo>
                  <a:lnTo>
                    <a:pt x="5316" y="26"/>
                  </a:lnTo>
                  <a:lnTo>
                    <a:pt x="52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87;p67">
              <a:extLst>
                <a:ext uri="{FF2B5EF4-FFF2-40B4-BE49-F238E27FC236}">
                  <a16:creationId xmlns:a16="http://schemas.microsoft.com/office/drawing/2014/main" id="{377E1673-AFFC-49C7-AD0C-4000EEEDEB01}"/>
                </a:ext>
              </a:extLst>
            </p:cNvPr>
            <p:cNvSpPr/>
            <p:nvPr/>
          </p:nvSpPr>
          <p:spPr>
            <a:xfrm>
              <a:off x="3318700" y="2054425"/>
              <a:ext cx="35175" cy="32600"/>
            </a:xfrm>
            <a:custGeom>
              <a:avLst/>
              <a:gdLst/>
              <a:ahLst/>
              <a:cxnLst/>
              <a:rect l="l" t="t" r="r" b="b"/>
              <a:pathLst>
                <a:path w="1407" h="1304" extrusionOk="0">
                  <a:moveTo>
                    <a:pt x="1" y="1"/>
                  </a:moveTo>
                  <a:lnTo>
                    <a:pt x="154" y="26"/>
                  </a:lnTo>
                  <a:lnTo>
                    <a:pt x="256" y="103"/>
                  </a:lnTo>
                  <a:lnTo>
                    <a:pt x="333" y="205"/>
                  </a:lnTo>
                  <a:lnTo>
                    <a:pt x="358" y="358"/>
                  </a:lnTo>
                  <a:lnTo>
                    <a:pt x="358" y="946"/>
                  </a:lnTo>
                  <a:lnTo>
                    <a:pt x="333" y="1074"/>
                  </a:lnTo>
                  <a:lnTo>
                    <a:pt x="256" y="1202"/>
                  </a:lnTo>
                  <a:lnTo>
                    <a:pt x="154" y="1278"/>
                  </a:lnTo>
                  <a:lnTo>
                    <a:pt x="1" y="1304"/>
                  </a:lnTo>
                  <a:lnTo>
                    <a:pt x="1023" y="1304"/>
                  </a:lnTo>
                  <a:lnTo>
                    <a:pt x="1099" y="1278"/>
                  </a:lnTo>
                  <a:lnTo>
                    <a:pt x="1176" y="1253"/>
                  </a:lnTo>
                  <a:lnTo>
                    <a:pt x="1304" y="1176"/>
                  </a:lnTo>
                  <a:lnTo>
                    <a:pt x="1381" y="1048"/>
                  </a:lnTo>
                  <a:lnTo>
                    <a:pt x="1406" y="997"/>
                  </a:lnTo>
                  <a:lnTo>
                    <a:pt x="1406" y="895"/>
                  </a:lnTo>
                  <a:lnTo>
                    <a:pt x="1406" y="384"/>
                  </a:lnTo>
                  <a:lnTo>
                    <a:pt x="1406" y="307"/>
                  </a:lnTo>
                  <a:lnTo>
                    <a:pt x="1381" y="231"/>
                  </a:lnTo>
                  <a:lnTo>
                    <a:pt x="1304" y="103"/>
                  </a:lnTo>
                  <a:lnTo>
                    <a:pt x="1176" y="26"/>
                  </a:lnTo>
                  <a:lnTo>
                    <a:pt x="109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88;p67">
              <a:extLst>
                <a:ext uri="{FF2B5EF4-FFF2-40B4-BE49-F238E27FC236}">
                  <a16:creationId xmlns:a16="http://schemas.microsoft.com/office/drawing/2014/main" id="{DC018983-1DF6-4076-8C24-6D760ECD7534}"/>
                </a:ext>
              </a:extLst>
            </p:cNvPr>
            <p:cNvSpPr/>
            <p:nvPr/>
          </p:nvSpPr>
          <p:spPr>
            <a:xfrm>
              <a:off x="3533350" y="1996925"/>
              <a:ext cx="13450" cy="13450"/>
            </a:xfrm>
            <a:custGeom>
              <a:avLst/>
              <a:gdLst/>
              <a:ahLst/>
              <a:cxnLst/>
              <a:rect l="l" t="t" r="r" b="b"/>
              <a:pathLst>
                <a:path w="538" h="538" extrusionOk="0">
                  <a:moveTo>
                    <a:pt x="256" y="1"/>
                  </a:moveTo>
                  <a:lnTo>
                    <a:pt x="154" y="26"/>
                  </a:lnTo>
                  <a:lnTo>
                    <a:pt x="78" y="77"/>
                  </a:lnTo>
                  <a:lnTo>
                    <a:pt x="1" y="154"/>
                  </a:lnTo>
                  <a:lnTo>
                    <a:pt x="1" y="256"/>
                  </a:lnTo>
                  <a:lnTo>
                    <a:pt x="1" y="359"/>
                  </a:lnTo>
                  <a:lnTo>
                    <a:pt x="78" y="461"/>
                  </a:lnTo>
                  <a:lnTo>
                    <a:pt x="154" y="512"/>
                  </a:lnTo>
                  <a:lnTo>
                    <a:pt x="256" y="537"/>
                  </a:lnTo>
                  <a:lnTo>
                    <a:pt x="359" y="512"/>
                  </a:lnTo>
                  <a:lnTo>
                    <a:pt x="461" y="461"/>
                  </a:lnTo>
                  <a:lnTo>
                    <a:pt x="512" y="359"/>
                  </a:lnTo>
                  <a:lnTo>
                    <a:pt x="538" y="256"/>
                  </a:lnTo>
                  <a:lnTo>
                    <a:pt x="512" y="154"/>
                  </a:lnTo>
                  <a:lnTo>
                    <a:pt x="461"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89;p67">
              <a:extLst>
                <a:ext uri="{FF2B5EF4-FFF2-40B4-BE49-F238E27FC236}">
                  <a16:creationId xmlns:a16="http://schemas.microsoft.com/office/drawing/2014/main" id="{68B91A93-F8EB-4BFC-AB48-C88676421FFA}"/>
                </a:ext>
              </a:extLst>
            </p:cNvPr>
            <p:cNvSpPr/>
            <p:nvPr/>
          </p:nvSpPr>
          <p:spPr>
            <a:xfrm>
              <a:off x="3558925" y="1996925"/>
              <a:ext cx="13425" cy="13450"/>
            </a:xfrm>
            <a:custGeom>
              <a:avLst/>
              <a:gdLst/>
              <a:ahLst/>
              <a:cxnLst/>
              <a:rect l="l" t="t" r="r" b="b"/>
              <a:pathLst>
                <a:path w="537" h="538" extrusionOk="0">
                  <a:moveTo>
                    <a:pt x="256" y="1"/>
                  </a:moveTo>
                  <a:lnTo>
                    <a:pt x="153" y="26"/>
                  </a:lnTo>
                  <a:lnTo>
                    <a:pt x="77" y="77"/>
                  </a:lnTo>
                  <a:lnTo>
                    <a:pt x="0" y="154"/>
                  </a:lnTo>
                  <a:lnTo>
                    <a:pt x="0" y="256"/>
                  </a:lnTo>
                  <a:lnTo>
                    <a:pt x="0" y="359"/>
                  </a:lnTo>
                  <a:lnTo>
                    <a:pt x="77" y="461"/>
                  </a:lnTo>
                  <a:lnTo>
                    <a:pt x="153" y="512"/>
                  </a:lnTo>
                  <a:lnTo>
                    <a:pt x="256" y="537"/>
                  </a:lnTo>
                  <a:lnTo>
                    <a:pt x="358" y="512"/>
                  </a:lnTo>
                  <a:lnTo>
                    <a:pt x="460" y="461"/>
                  </a:lnTo>
                  <a:lnTo>
                    <a:pt x="511" y="359"/>
                  </a:lnTo>
                  <a:lnTo>
                    <a:pt x="537" y="256"/>
                  </a:lnTo>
                  <a:lnTo>
                    <a:pt x="511" y="154"/>
                  </a:lnTo>
                  <a:lnTo>
                    <a:pt x="460" y="77"/>
                  </a:lnTo>
                  <a:lnTo>
                    <a:pt x="358" y="26"/>
                  </a:lnTo>
                  <a:lnTo>
                    <a:pt x="256" y="1"/>
                  </a:lnTo>
                  <a:close/>
                </a:path>
              </a:pathLst>
            </a:custGeom>
            <a:solidFill>
              <a:srgbClr val="AC5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90;p67">
              <a:extLst>
                <a:ext uri="{FF2B5EF4-FFF2-40B4-BE49-F238E27FC236}">
                  <a16:creationId xmlns:a16="http://schemas.microsoft.com/office/drawing/2014/main" id="{4EE93B9E-B93C-4902-84B7-EB94A3DEBFEC}"/>
                </a:ext>
              </a:extLst>
            </p:cNvPr>
            <p:cNvSpPr/>
            <p:nvPr/>
          </p:nvSpPr>
          <p:spPr>
            <a:xfrm>
              <a:off x="3215200" y="2118950"/>
              <a:ext cx="93300" cy="13450"/>
            </a:xfrm>
            <a:custGeom>
              <a:avLst/>
              <a:gdLst/>
              <a:ahLst/>
              <a:cxnLst/>
              <a:rect l="l" t="t" r="r" b="b"/>
              <a:pathLst>
                <a:path w="3732" h="538" extrusionOk="0">
                  <a:moveTo>
                    <a:pt x="256" y="1"/>
                  </a:moveTo>
                  <a:lnTo>
                    <a:pt x="154" y="26"/>
                  </a:lnTo>
                  <a:lnTo>
                    <a:pt x="77" y="77"/>
                  </a:lnTo>
                  <a:lnTo>
                    <a:pt x="1" y="154"/>
                  </a:lnTo>
                  <a:lnTo>
                    <a:pt x="1" y="282"/>
                  </a:lnTo>
                  <a:lnTo>
                    <a:pt x="1" y="384"/>
                  </a:lnTo>
                  <a:lnTo>
                    <a:pt x="77" y="461"/>
                  </a:lnTo>
                  <a:lnTo>
                    <a:pt x="154" y="512"/>
                  </a:lnTo>
                  <a:lnTo>
                    <a:pt x="256" y="537"/>
                  </a:lnTo>
                  <a:lnTo>
                    <a:pt x="3451" y="537"/>
                  </a:lnTo>
                  <a:lnTo>
                    <a:pt x="3553" y="512"/>
                  </a:lnTo>
                  <a:lnTo>
                    <a:pt x="3655" y="461"/>
                  </a:lnTo>
                  <a:lnTo>
                    <a:pt x="3706" y="384"/>
                  </a:lnTo>
                  <a:lnTo>
                    <a:pt x="3732" y="282"/>
                  </a:lnTo>
                  <a:lnTo>
                    <a:pt x="3706" y="154"/>
                  </a:lnTo>
                  <a:lnTo>
                    <a:pt x="3655" y="77"/>
                  </a:lnTo>
                  <a:lnTo>
                    <a:pt x="3553" y="26"/>
                  </a:lnTo>
                  <a:lnTo>
                    <a:pt x="3451"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91;p67">
              <a:extLst>
                <a:ext uri="{FF2B5EF4-FFF2-40B4-BE49-F238E27FC236}">
                  <a16:creationId xmlns:a16="http://schemas.microsoft.com/office/drawing/2014/main" id="{DCE45493-92D6-401A-B440-C36AC962336B}"/>
                </a:ext>
              </a:extLst>
            </p:cNvPr>
            <p:cNvSpPr/>
            <p:nvPr/>
          </p:nvSpPr>
          <p:spPr>
            <a:xfrm>
              <a:off x="3215200" y="2151525"/>
              <a:ext cx="145700" cy="13450"/>
            </a:xfrm>
            <a:custGeom>
              <a:avLst/>
              <a:gdLst/>
              <a:ahLst/>
              <a:cxnLst/>
              <a:rect l="l" t="t" r="r" b="b"/>
              <a:pathLst>
                <a:path w="5828" h="538" extrusionOk="0">
                  <a:moveTo>
                    <a:pt x="256" y="1"/>
                  </a:moveTo>
                  <a:lnTo>
                    <a:pt x="154" y="26"/>
                  </a:lnTo>
                  <a:lnTo>
                    <a:pt x="77" y="78"/>
                  </a:lnTo>
                  <a:lnTo>
                    <a:pt x="1" y="154"/>
                  </a:lnTo>
                  <a:lnTo>
                    <a:pt x="1" y="256"/>
                  </a:lnTo>
                  <a:lnTo>
                    <a:pt x="1" y="359"/>
                  </a:lnTo>
                  <a:lnTo>
                    <a:pt x="77" y="461"/>
                  </a:lnTo>
                  <a:lnTo>
                    <a:pt x="154" y="512"/>
                  </a:lnTo>
                  <a:lnTo>
                    <a:pt x="256" y="538"/>
                  </a:lnTo>
                  <a:lnTo>
                    <a:pt x="5546" y="538"/>
                  </a:lnTo>
                  <a:lnTo>
                    <a:pt x="5648" y="512"/>
                  </a:lnTo>
                  <a:lnTo>
                    <a:pt x="5751" y="461"/>
                  </a:lnTo>
                  <a:lnTo>
                    <a:pt x="5802" y="359"/>
                  </a:lnTo>
                  <a:lnTo>
                    <a:pt x="5827" y="256"/>
                  </a:lnTo>
                  <a:lnTo>
                    <a:pt x="5802" y="154"/>
                  </a:lnTo>
                  <a:lnTo>
                    <a:pt x="5751" y="78"/>
                  </a:lnTo>
                  <a:lnTo>
                    <a:pt x="5648" y="26"/>
                  </a:lnTo>
                  <a:lnTo>
                    <a:pt x="5546"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92;p67">
              <a:extLst>
                <a:ext uri="{FF2B5EF4-FFF2-40B4-BE49-F238E27FC236}">
                  <a16:creationId xmlns:a16="http://schemas.microsoft.com/office/drawing/2014/main" id="{012B56BB-87F4-4950-BC28-A18A982DAC34}"/>
                </a:ext>
              </a:extLst>
            </p:cNvPr>
            <p:cNvSpPr/>
            <p:nvPr/>
          </p:nvSpPr>
          <p:spPr>
            <a:xfrm>
              <a:off x="3215200" y="2184125"/>
              <a:ext cx="145700" cy="13425"/>
            </a:xfrm>
            <a:custGeom>
              <a:avLst/>
              <a:gdLst/>
              <a:ahLst/>
              <a:cxnLst/>
              <a:rect l="l" t="t" r="r" b="b"/>
              <a:pathLst>
                <a:path w="5828" h="537" extrusionOk="0">
                  <a:moveTo>
                    <a:pt x="256" y="0"/>
                  </a:moveTo>
                  <a:lnTo>
                    <a:pt x="154" y="26"/>
                  </a:lnTo>
                  <a:lnTo>
                    <a:pt x="77" y="77"/>
                  </a:lnTo>
                  <a:lnTo>
                    <a:pt x="1" y="154"/>
                  </a:lnTo>
                  <a:lnTo>
                    <a:pt x="1" y="281"/>
                  </a:lnTo>
                  <a:lnTo>
                    <a:pt x="1" y="384"/>
                  </a:lnTo>
                  <a:lnTo>
                    <a:pt x="77" y="460"/>
                  </a:lnTo>
                  <a:lnTo>
                    <a:pt x="154" y="511"/>
                  </a:lnTo>
                  <a:lnTo>
                    <a:pt x="256" y="537"/>
                  </a:lnTo>
                  <a:lnTo>
                    <a:pt x="5546" y="537"/>
                  </a:lnTo>
                  <a:lnTo>
                    <a:pt x="5648" y="511"/>
                  </a:lnTo>
                  <a:lnTo>
                    <a:pt x="5751" y="460"/>
                  </a:lnTo>
                  <a:lnTo>
                    <a:pt x="5802" y="384"/>
                  </a:lnTo>
                  <a:lnTo>
                    <a:pt x="5827" y="281"/>
                  </a:lnTo>
                  <a:lnTo>
                    <a:pt x="5802" y="154"/>
                  </a:lnTo>
                  <a:lnTo>
                    <a:pt x="5751" y="77"/>
                  </a:lnTo>
                  <a:lnTo>
                    <a:pt x="5648" y="26"/>
                  </a:lnTo>
                  <a:lnTo>
                    <a:pt x="5546" y="0"/>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93;p67">
              <a:extLst>
                <a:ext uri="{FF2B5EF4-FFF2-40B4-BE49-F238E27FC236}">
                  <a16:creationId xmlns:a16="http://schemas.microsoft.com/office/drawing/2014/main" id="{A5F307D0-F143-43D4-B074-BA74B08756FC}"/>
                </a:ext>
              </a:extLst>
            </p:cNvPr>
            <p:cNvSpPr/>
            <p:nvPr/>
          </p:nvSpPr>
          <p:spPr>
            <a:xfrm>
              <a:off x="3411350" y="2049950"/>
              <a:ext cx="147600" cy="147600"/>
            </a:xfrm>
            <a:custGeom>
              <a:avLst/>
              <a:gdLst/>
              <a:ahLst/>
              <a:cxnLst/>
              <a:rect l="l" t="t" r="r" b="b"/>
              <a:pathLst>
                <a:path w="5904" h="5904" extrusionOk="0">
                  <a:moveTo>
                    <a:pt x="5545" y="1"/>
                  </a:moveTo>
                  <a:lnTo>
                    <a:pt x="5443" y="77"/>
                  </a:lnTo>
                  <a:lnTo>
                    <a:pt x="77" y="5444"/>
                  </a:lnTo>
                  <a:lnTo>
                    <a:pt x="0" y="5546"/>
                  </a:lnTo>
                  <a:lnTo>
                    <a:pt x="0" y="5648"/>
                  </a:lnTo>
                  <a:lnTo>
                    <a:pt x="0" y="5751"/>
                  </a:lnTo>
                  <a:lnTo>
                    <a:pt x="77" y="5827"/>
                  </a:lnTo>
                  <a:lnTo>
                    <a:pt x="153" y="5878"/>
                  </a:lnTo>
                  <a:lnTo>
                    <a:pt x="256" y="5904"/>
                  </a:lnTo>
                  <a:lnTo>
                    <a:pt x="358" y="5878"/>
                  </a:lnTo>
                  <a:lnTo>
                    <a:pt x="460" y="5827"/>
                  </a:lnTo>
                  <a:lnTo>
                    <a:pt x="5826" y="461"/>
                  </a:lnTo>
                  <a:lnTo>
                    <a:pt x="5878" y="359"/>
                  </a:lnTo>
                  <a:lnTo>
                    <a:pt x="5903" y="256"/>
                  </a:lnTo>
                  <a:lnTo>
                    <a:pt x="5878" y="154"/>
                  </a:lnTo>
                  <a:lnTo>
                    <a:pt x="5826" y="77"/>
                  </a:lnTo>
                  <a:lnTo>
                    <a:pt x="575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94;p67">
              <a:extLst>
                <a:ext uri="{FF2B5EF4-FFF2-40B4-BE49-F238E27FC236}">
                  <a16:creationId xmlns:a16="http://schemas.microsoft.com/office/drawing/2014/main" id="{17EFF830-1D86-4253-B6B1-6DDF515905A2}"/>
                </a:ext>
              </a:extLst>
            </p:cNvPr>
            <p:cNvSpPr/>
            <p:nvPr/>
          </p:nvSpPr>
          <p:spPr>
            <a:xfrm>
              <a:off x="3411350" y="2047400"/>
              <a:ext cx="153975" cy="150150"/>
            </a:xfrm>
            <a:custGeom>
              <a:avLst/>
              <a:gdLst/>
              <a:ahLst/>
              <a:cxnLst/>
              <a:rect l="l" t="t" r="r" b="b"/>
              <a:pathLst>
                <a:path w="6159" h="6006" extrusionOk="0">
                  <a:moveTo>
                    <a:pt x="256" y="1"/>
                  </a:moveTo>
                  <a:lnTo>
                    <a:pt x="153" y="26"/>
                  </a:lnTo>
                  <a:lnTo>
                    <a:pt x="77" y="77"/>
                  </a:lnTo>
                  <a:lnTo>
                    <a:pt x="0" y="179"/>
                  </a:lnTo>
                  <a:lnTo>
                    <a:pt x="0" y="282"/>
                  </a:lnTo>
                  <a:lnTo>
                    <a:pt x="0" y="5750"/>
                  </a:lnTo>
                  <a:lnTo>
                    <a:pt x="0" y="5853"/>
                  </a:lnTo>
                  <a:lnTo>
                    <a:pt x="77" y="5929"/>
                  </a:lnTo>
                  <a:lnTo>
                    <a:pt x="153" y="5980"/>
                  </a:lnTo>
                  <a:lnTo>
                    <a:pt x="256" y="6006"/>
                  </a:lnTo>
                  <a:lnTo>
                    <a:pt x="5903" y="6006"/>
                  </a:lnTo>
                  <a:lnTo>
                    <a:pt x="6005" y="5980"/>
                  </a:lnTo>
                  <a:lnTo>
                    <a:pt x="6082" y="5929"/>
                  </a:lnTo>
                  <a:lnTo>
                    <a:pt x="6133" y="5853"/>
                  </a:lnTo>
                  <a:lnTo>
                    <a:pt x="6159" y="5750"/>
                  </a:lnTo>
                  <a:lnTo>
                    <a:pt x="6133" y="5623"/>
                  </a:lnTo>
                  <a:lnTo>
                    <a:pt x="6082" y="5546"/>
                  </a:lnTo>
                  <a:lnTo>
                    <a:pt x="6005" y="5495"/>
                  </a:lnTo>
                  <a:lnTo>
                    <a:pt x="5903" y="5469"/>
                  </a:lnTo>
                  <a:lnTo>
                    <a:pt x="537" y="5469"/>
                  </a:lnTo>
                  <a:lnTo>
                    <a:pt x="537" y="282"/>
                  </a:lnTo>
                  <a:lnTo>
                    <a:pt x="511" y="179"/>
                  </a:lnTo>
                  <a:lnTo>
                    <a:pt x="460" y="77"/>
                  </a:lnTo>
                  <a:lnTo>
                    <a:pt x="358" y="26"/>
                  </a:lnTo>
                  <a:lnTo>
                    <a:pt x="256" y="1"/>
                  </a:lnTo>
                  <a:close/>
                </a:path>
              </a:pathLst>
            </a:custGeom>
            <a:solidFill>
              <a:srgbClr val="807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95;p67">
              <a:extLst>
                <a:ext uri="{FF2B5EF4-FFF2-40B4-BE49-F238E27FC236}">
                  <a16:creationId xmlns:a16="http://schemas.microsoft.com/office/drawing/2014/main" id="{CF3A6AA5-338A-41E1-AFBD-DCD333879517}"/>
                </a:ext>
              </a:extLst>
            </p:cNvPr>
            <p:cNvSpPr/>
            <p:nvPr/>
          </p:nvSpPr>
          <p:spPr>
            <a:xfrm>
              <a:off x="3443925" y="2064650"/>
              <a:ext cx="102225" cy="97125"/>
            </a:xfrm>
            <a:custGeom>
              <a:avLst/>
              <a:gdLst/>
              <a:ahLst/>
              <a:cxnLst/>
              <a:rect l="l" t="t" r="r" b="b"/>
              <a:pathLst>
                <a:path w="4089" h="3885" extrusionOk="0">
                  <a:moveTo>
                    <a:pt x="256" y="1"/>
                  </a:moveTo>
                  <a:lnTo>
                    <a:pt x="154" y="26"/>
                  </a:lnTo>
                  <a:lnTo>
                    <a:pt x="77" y="103"/>
                  </a:lnTo>
                  <a:lnTo>
                    <a:pt x="26" y="179"/>
                  </a:lnTo>
                  <a:lnTo>
                    <a:pt x="0" y="307"/>
                  </a:lnTo>
                  <a:lnTo>
                    <a:pt x="26" y="461"/>
                  </a:lnTo>
                  <a:lnTo>
                    <a:pt x="128" y="869"/>
                  </a:lnTo>
                  <a:lnTo>
                    <a:pt x="205" y="1150"/>
                  </a:lnTo>
                  <a:lnTo>
                    <a:pt x="307" y="1432"/>
                  </a:lnTo>
                  <a:lnTo>
                    <a:pt x="460" y="1764"/>
                  </a:lnTo>
                  <a:lnTo>
                    <a:pt x="639" y="2096"/>
                  </a:lnTo>
                  <a:lnTo>
                    <a:pt x="818" y="2403"/>
                  </a:lnTo>
                  <a:lnTo>
                    <a:pt x="1074" y="2709"/>
                  </a:lnTo>
                  <a:lnTo>
                    <a:pt x="1380" y="3016"/>
                  </a:lnTo>
                  <a:lnTo>
                    <a:pt x="1534" y="3169"/>
                  </a:lnTo>
                  <a:lnTo>
                    <a:pt x="1738" y="3297"/>
                  </a:lnTo>
                  <a:lnTo>
                    <a:pt x="1917" y="3425"/>
                  </a:lnTo>
                  <a:lnTo>
                    <a:pt x="2147" y="3527"/>
                  </a:lnTo>
                  <a:lnTo>
                    <a:pt x="2377" y="3629"/>
                  </a:lnTo>
                  <a:lnTo>
                    <a:pt x="2607" y="3706"/>
                  </a:lnTo>
                  <a:lnTo>
                    <a:pt x="2888" y="3783"/>
                  </a:lnTo>
                  <a:lnTo>
                    <a:pt x="3169" y="3834"/>
                  </a:lnTo>
                  <a:lnTo>
                    <a:pt x="3450" y="3859"/>
                  </a:lnTo>
                  <a:lnTo>
                    <a:pt x="3782" y="3885"/>
                  </a:lnTo>
                  <a:lnTo>
                    <a:pt x="3808" y="3885"/>
                  </a:lnTo>
                  <a:lnTo>
                    <a:pt x="3910" y="3859"/>
                  </a:lnTo>
                  <a:lnTo>
                    <a:pt x="4012" y="3808"/>
                  </a:lnTo>
                  <a:lnTo>
                    <a:pt x="4063" y="3706"/>
                  </a:lnTo>
                  <a:lnTo>
                    <a:pt x="4089" y="3604"/>
                  </a:lnTo>
                  <a:lnTo>
                    <a:pt x="4063" y="3501"/>
                  </a:lnTo>
                  <a:lnTo>
                    <a:pt x="4012" y="3425"/>
                  </a:lnTo>
                  <a:lnTo>
                    <a:pt x="3910" y="3374"/>
                  </a:lnTo>
                  <a:lnTo>
                    <a:pt x="3808" y="3348"/>
                  </a:lnTo>
                  <a:lnTo>
                    <a:pt x="3782" y="3348"/>
                  </a:lnTo>
                  <a:lnTo>
                    <a:pt x="3348" y="3323"/>
                  </a:lnTo>
                  <a:lnTo>
                    <a:pt x="2939" y="3246"/>
                  </a:lnTo>
                  <a:lnTo>
                    <a:pt x="2556" y="3118"/>
                  </a:lnTo>
                  <a:lnTo>
                    <a:pt x="2224" y="2965"/>
                  </a:lnTo>
                  <a:lnTo>
                    <a:pt x="1891" y="2760"/>
                  </a:lnTo>
                  <a:lnTo>
                    <a:pt x="1610" y="2479"/>
                  </a:lnTo>
                  <a:lnTo>
                    <a:pt x="1329" y="2173"/>
                  </a:lnTo>
                  <a:lnTo>
                    <a:pt x="1099" y="1840"/>
                  </a:lnTo>
                  <a:lnTo>
                    <a:pt x="946" y="1534"/>
                  </a:lnTo>
                  <a:lnTo>
                    <a:pt x="818" y="1253"/>
                  </a:lnTo>
                  <a:lnTo>
                    <a:pt x="716" y="997"/>
                  </a:lnTo>
                  <a:lnTo>
                    <a:pt x="665" y="742"/>
                  </a:lnTo>
                  <a:lnTo>
                    <a:pt x="562" y="384"/>
                  </a:lnTo>
                  <a:lnTo>
                    <a:pt x="537" y="231"/>
                  </a:lnTo>
                  <a:lnTo>
                    <a:pt x="511" y="128"/>
                  </a:lnTo>
                  <a:lnTo>
                    <a:pt x="460" y="52"/>
                  </a:lnTo>
                  <a:lnTo>
                    <a:pt x="358" y="1"/>
                  </a:lnTo>
                  <a:close/>
                </a:path>
              </a:pathLst>
            </a:custGeom>
            <a:solidFill>
              <a:srgbClr val="0ED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3076;p71">
            <a:extLst>
              <a:ext uri="{FF2B5EF4-FFF2-40B4-BE49-F238E27FC236}">
                <a16:creationId xmlns:a16="http://schemas.microsoft.com/office/drawing/2014/main" id="{D69E7D37-60F5-4564-8229-1DBBD3942FE1}"/>
              </a:ext>
            </a:extLst>
          </p:cNvPr>
          <p:cNvGrpSpPr/>
          <p:nvPr/>
        </p:nvGrpSpPr>
        <p:grpSpPr>
          <a:xfrm>
            <a:off x="7304772" y="2401893"/>
            <a:ext cx="445950" cy="446575"/>
            <a:chOff x="272600" y="3319375"/>
            <a:chExt cx="445950" cy="446575"/>
          </a:xfrm>
        </p:grpSpPr>
        <p:sp>
          <p:nvSpPr>
            <p:cNvPr id="154" name="Google Shape;3077;p71">
              <a:extLst>
                <a:ext uri="{FF2B5EF4-FFF2-40B4-BE49-F238E27FC236}">
                  <a16:creationId xmlns:a16="http://schemas.microsoft.com/office/drawing/2014/main" id="{768B4215-660A-49B5-9759-7C9F1FF4B26E}"/>
                </a:ext>
              </a:extLst>
            </p:cNvPr>
            <p:cNvSpPr/>
            <p:nvPr/>
          </p:nvSpPr>
          <p:spPr>
            <a:xfrm>
              <a:off x="279000" y="3325750"/>
              <a:ext cx="433175" cy="433175"/>
            </a:xfrm>
            <a:custGeom>
              <a:avLst/>
              <a:gdLst/>
              <a:ahLst/>
              <a:cxnLst/>
              <a:rect l="l" t="t" r="r" b="b"/>
              <a:pathLst>
                <a:path w="17327" h="17327" extrusionOk="0">
                  <a:moveTo>
                    <a:pt x="8663" y="1"/>
                  </a:moveTo>
                  <a:lnTo>
                    <a:pt x="8229" y="26"/>
                  </a:lnTo>
                  <a:lnTo>
                    <a:pt x="7795" y="52"/>
                  </a:lnTo>
                  <a:lnTo>
                    <a:pt x="7360" y="103"/>
                  </a:lnTo>
                  <a:lnTo>
                    <a:pt x="6926" y="180"/>
                  </a:lnTo>
                  <a:lnTo>
                    <a:pt x="6491" y="282"/>
                  </a:lnTo>
                  <a:lnTo>
                    <a:pt x="6082" y="410"/>
                  </a:lnTo>
                  <a:lnTo>
                    <a:pt x="5699" y="537"/>
                  </a:lnTo>
                  <a:lnTo>
                    <a:pt x="5290" y="691"/>
                  </a:lnTo>
                  <a:lnTo>
                    <a:pt x="4907" y="870"/>
                  </a:lnTo>
                  <a:lnTo>
                    <a:pt x="4549" y="1049"/>
                  </a:lnTo>
                  <a:lnTo>
                    <a:pt x="4166" y="1253"/>
                  </a:lnTo>
                  <a:lnTo>
                    <a:pt x="3834" y="1483"/>
                  </a:lnTo>
                  <a:lnTo>
                    <a:pt x="3476" y="1739"/>
                  </a:lnTo>
                  <a:lnTo>
                    <a:pt x="3169" y="1994"/>
                  </a:lnTo>
                  <a:lnTo>
                    <a:pt x="2837" y="2250"/>
                  </a:lnTo>
                  <a:lnTo>
                    <a:pt x="2530" y="2556"/>
                  </a:lnTo>
                  <a:lnTo>
                    <a:pt x="2249" y="2837"/>
                  </a:lnTo>
                  <a:lnTo>
                    <a:pt x="1994" y="3170"/>
                  </a:lnTo>
                  <a:lnTo>
                    <a:pt x="1738" y="3502"/>
                  </a:lnTo>
                  <a:lnTo>
                    <a:pt x="1483" y="3834"/>
                  </a:lnTo>
                  <a:lnTo>
                    <a:pt x="1253" y="4192"/>
                  </a:lnTo>
                  <a:lnTo>
                    <a:pt x="1048" y="4550"/>
                  </a:lnTo>
                  <a:lnTo>
                    <a:pt x="869" y="4907"/>
                  </a:lnTo>
                  <a:lnTo>
                    <a:pt x="690" y="5291"/>
                  </a:lnTo>
                  <a:lnTo>
                    <a:pt x="537" y="5699"/>
                  </a:lnTo>
                  <a:lnTo>
                    <a:pt x="384" y="6108"/>
                  </a:lnTo>
                  <a:lnTo>
                    <a:pt x="282" y="6517"/>
                  </a:lnTo>
                  <a:lnTo>
                    <a:pt x="179" y="6926"/>
                  </a:lnTo>
                  <a:lnTo>
                    <a:pt x="103" y="7361"/>
                  </a:lnTo>
                  <a:lnTo>
                    <a:pt x="52" y="7795"/>
                  </a:lnTo>
                  <a:lnTo>
                    <a:pt x="26" y="8229"/>
                  </a:lnTo>
                  <a:lnTo>
                    <a:pt x="0" y="8664"/>
                  </a:lnTo>
                  <a:lnTo>
                    <a:pt x="26" y="9124"/>
                  </a:lnTo>
                  <a:lnTo>
                    <a:pt x="52" y="9558"/>
                  </a:lnTo>
                  <a:lnTo>
                    <a:pt x="103" y="9993"/>
                  </a:lnTo>
                  <a:lnTo>
                    <a:pt x="179" y="10427"/>
                  </a:lnTo>
                  <a:lnTo>
                    <a:pt x="282" y="10836"/>
                  </a:lnTo>
                  <a:lnTo>
                    <a:pt x="384" y="11245"/>
                  </a:lnTo>
                  <a:lnTo>
                    <a:pt x="537" y="11654"/>
                  </a:lnTo>
                  <a:lnTo>
                    <a:pt x="690" y="12037"/>
                  </a:lnTo>
                  <a:lnTo>
                    <a:pt x="869" y="12420"/>
                  </a:lnTo>
                  <a:lnTo>
                    <a:pt x="1048" y="12804"/>
                  </a:lnTo>
                  <a:lnTo>
                    <a:pt x="1253" y="13161"/>
                  </a:lnTo>
                  <a:lnTo>
                    <a:pt x="1483" y="13519"/>
                  </a:lnTo>
                  <a:lnTo>
                    <a:pt x="1738" y="13851"/>
                  </a:lnTo>
                  <a:lnTo>
                    <a:pt x="1994" y="14184"/>
                  </a:lnTo>
                  <a:lnTo>
                    <a:pt x="2249" y="14490"/>
                  </a:lnTo>
                  <a:lnTo>
                    <a:pt x="2530" y="14797"/>
                  </a:lnTo>
                  <a:lnTo>
                    <a:pt x="2837" y="15078"/>
                  </a:lnTo>
                  <a:lnTo>
                    <a:pt x="3169" y="15359"/>
                  </a:lnTo>
                  <a:lnTo>
                    <a:pt x="3476" y="15615"/>
                  </a:lnTo>
                  <a:lnTo>
                    <a:pt x="3834" y="15845"/>
                  </a:lnTo>
                  <a:lnTo>
                    <a:pt x="4166" y="16075"/>
                  </a:lnTo>
                  <a:lnTo>
                    <a:pt x="4549" y="16279"/>
                  </a:lnTo>
                  <a:lnTo>
                    <a:pt x="4907" y="16483"/>
                  </a:lnTo>
                  <a:lnTo>
                    <a:pt x="5290" y="16662"/>
                  </a:lnTo>
                  <a:lnTo>
                    <a:pt x="5699" y="16816"/>
                  </a:lnTo>
                  <a:lnTo>
                    <a:pt x="6082" y="16943"/>
                  </a:lnTo>
                  <a:lnTo>
                    <a:pt x="6491" y="17071"/>
                  </a:lnTo>
                  <a:lnTo>
                    <a:pt x="6926" y="17148"/>
                  </a:lnTo>
                  <a:lnTo>
                    <a:pt x="7360" y="17224"/>
                  </a:lnTo>
                  <a:lnTo>
                    <a:pt x="7795" y="17301"/>
                  </a:lnTo>
                  <a:lnTo>
                    <a:pt x="8229" y="17327"/>
                  </a:lnTo>
                  <a:lnTo>
                    <a:pt x="9123" y="17327"/>
                  </a:lnTo>
                  <a:lnTo>
                    <a:pt x="9558" y="17301"/>
                  </a:lnTo>
                  <a:lnTo>
                    <a:pt x="9992" y="17224"/>
                  </a:lnTo>
                  <a:lnTo>
                    <a:pt x="10401" y="17148"/>
                  </a:lnTo>
                  <a:lnTo>
                    <a:pt x="10836" y="17071"/>
                  </a:lnTo>
                  <a:lnTo>
                    <a:pt x="11244" y="16943"/>
                  </a:lnTo>
                  <a:lnTo>
                    <a:pt x="11653" y="16816"/>
                  </a:lnTo>
                  <a:lnTo>
                    <a:pt x="12037" y="16662"/>
                  </a:lnTo>
                  <a:lnTo>
                    <a:pt x="12420" y="16483"/>
                  </a:lnTo>
                  <a:lnTo>
                    <a:pt x="12803" y="16279"/>
                  </a:lnTo>
                  <a:lnTo>
                    <a:pt x="13161" y="16075"/>
                  </a:lnTo>
                  <a:lnTo>
                    <a:pt x="13519" y="15845"/>
                  </a:lnTo>
                  <a:lnTo>
                    <a:pt x="13851" y="15615"/>
                  </a:lnTo>
                  <a:lnTo>
                    <a:pt x="14183" y="15359"/>
                  </a:lnTo>
                  <a:lnTo>
                    <a:pt x="14490" y="15078"/>
                  </a:lnTo>
                  <a:lnTo>
                    <a:pt x="14797" y="14797"/>
                  </a:lnTo>
                  <a:lnTo>
                    <a:pt x="15078" y="14490"/>
                  </a:lnTo>
                  <a:lnTo>
                    <a:pt x="15359" y="14184"/>
                  </a:lnTo>
                  <a:lnTo>
                    <a:pt x="15614" y="13851"/>
                  </a:lnTo>
                  <a:lnTo>
                    <a:pt x="15844" y="13519"/>
                  </a:lnTo>
                  <a:lnTo>
                    <a:pt x="16074" y="13161"/>
                  </a:lnTo>
                  <a:lnTo>
                    <a:pt x="16279" y="12804"/>
                  </a:lnTo>
                  <a:lnTo>
                    <a:pt x="16483" y="12420"/>
                  </a:lnTo>
                  <a:lnTo>
                    <a:pt x="16662" y="12037"/>
                  </a:lnTo>
                  <a:lnTo>
                    <a:pt x="16815" y="11654"/>
                  </a:lnTo>
                  <a:lnTo>
                    <a:pt x="16943" y="11245"/>
                  </a:lnTo>
                  <a:lnTo>
                    <a:pt x="17045" y="10836"/>
                  </a:lnTo>
                  <a:lnTo>
                    <a:pt x="17148" y="10427"/>
                  </a:lnTo>
                  <a:lnTo>
                    <a:pt x="17224" y="9993"/>
                  </a:lnTo>
                  <a:lnTo>
                    <a:pt x="17275" y="9558"/>
                  </a:lnTo>
                  <a:lnTo>
                    <a:pt x="17326" y="9124"/>
                  </a:lnTo>
                  <a:lnTo>
                    <a:pt x="17326" y="8664"/>
                  </a:lnTo>
                  <a:lnTo>
                    <a:pt x="17326" y="8229"/>
                  </a:lnTo>
                  <a:lnTo>
                    <a:pt x="17275" y="7795"/>
                  </a:lnTo>
                  <a:lnTo>
                    <a:pt x="17224" y="7361"/>
                  </a:lnTo>
                  <a:lnTo>
                    <a:pt x="17148" y="6926"/>
                  </a:lnTo>
                  <a:lnTo>
                    <a:pt x="17045" y="6517"/>
                  </a:lnTo>
                  <a:lnTo>
                    <a:pt x="16943" y="6108"/>
                  </a:lnTo>
                  <a:lnTo>
                    <a:pt x="16815" y="5699"/>
                  </a:lnTo>
                  <a:lnTo>
                    <a:pt x="16662" y="5291"/>
                  </a:lnTo>
                  <a:lnTo>
                    <a:pt x="16483" y="4907"/>
                  </a:lnTo>
                  <a:lnTo>
                    <a:pt x="16279" y="4550"/>
                  </a:lnTo>
                  <a:lnTo>
                    <a:pt x="16074" y="4192"/>
                  </a:lnTo>
                  <a:lnTo>
                    <a:pt x="15844" y="3834"/>
                  </a:lnTo>
                  <a:lnTo>
                    <a:pt x="15614" y="3502"/>
                  </a:lnTo>
                  <a:lnTo>
                    <a:pt x="15359" y="3170"/>
                  </a:lnTo>
                  <a:lnTo>
                    <a:pt x="15078" y="2837"/>
                  </a:lnTo>
                  <a:lnTo>
                    <a:pt x="14797" y="2556"/>
                  </a:lnTo>
                  <a:lnTo>
                    <a:pt x="14490" y="2250"/>
                  </a:lnTo>
                  <a:lnTo>
                    <a:pt x="14183" y="1994"/>
                  </a:lnTo>
                  <a:lnTo>
                    <a:pt x="13851" y="1739"/>
                  </a:lnTo>
                  <a:lnTo>
                    <a:pt x="13519" y="1483"/>
                  </a:lnTo>
                  <a:lnTo>
                    <a:pt x="13161" y="1253"/>
                  </a:lnTo>
                  <a:lnTo>
                    <a:pt x="12803" y="1049"/>
                  </a:lnTo>
                  <a:lnTo>
                    <a:pt x="12420" y="870"/>
                  </a:lnTo>
                  <a:lnTo>
                    <a:pt x="12037" y="691"/>
                  </a:lnTo>
                  <a:lnTo>
                    <a:pt x="11653" y="537"/>
                  </a:lnTo>
                  <a:lnTo>
                    <a:pt x="11244" y="410"/>
                  </a:lnTo>
                  <a:lnTo>
                    <a:pt x="10836" y="282"/>
                  </a:lnTo>
                  <a:lnTo>
                    <a:pt x="10401" y="180"/>
                  </a:lnTo>
                  <a:lnTo>
                    <a:pt x="9992" y="103"/>
                  </a:lnTo>
                  <a:lnTo>
                    <a:pt x="9558" y="52"/>
                  </a:lnTo>
                  <a:lnTo>
                    <a:pt x="9123" y="26"/>
                  </a:lnTo>
                  <a:lnTo>
                    <a:pt x="8663"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8;p71">
              <a:extLst>
                <a:ext uri="{FF2B5EF4-FFF2-40B4-BE49-F238E27FC236}">
                  <a16:creationId xmlns:a16="http://schemas.microsoft.com/office/drawing/2014/main" id="{4021CC28-B656-4ED2-8D4A-58F6AFD2FD8C}"/>
                </a:ext>
              </a:extLst>
            </p:cNvPr>
            <p:cNvSpPr/>
            <p:nvPr/>
          </p:nvSpPr>
          <p:spPr>
            <a:xfrm>
              <a:off x="479600" y="3325750"/>
              <a:ext cx="232575" cy="433175"/>
            </a:xfrm>
            <a:custGeom>
              <a:avLst/>
              <a:gdLst/>
              <a:ahLst/>
              <a:cxnLst/>
              <a:rect l="l" t="t" r="r" b="b"/>
              <a:pathLst>
                <a:path w="9303" h="17327" extrusionOk="0">
                  <a:moveTo>
                    <a:pt x="639" y="1"/>
                  </a:moveTo>
                  <a:lnTo>
                    <a:pt x="1" y="26"/>
                  </a:lnTo>
                  <a:lnTo>
                    <a:pt x="409" y="78"/>
                  </a:lnTo>
                  <a:lnTo>
                    <a:pt x="818" y="129"/>
                  </a:lnTo>
                  <a:lnTo>
                    <a:pt x="1227" y="205"/>
                  </a:lnTo>
                  <a:lnTo>
                    <a:pt x="1611" y="308"/>
                  </a:lnTo>
                  <a:lnTo>
                    <a:pt x="2019" y="435"/>
                  </a:lnTo>
                  <a:lnTo>
                    <a:pt x="2403" y="563"/>
                  </a:lnTo>
                  <a:lnTo>
                    <a:pt x="2760" y="716"/>
                  </a:lnTo>
                  <a:lnTo>
                    <a:pt x="3144" y="895"/>
                  </a:lnTo>
                  <a:lnTo>
                    <a:pt x="3476" y="1074"/>
                  </a:lnTo>
                  <a:lnTo>
                    <a:pt x="3834" y="1279"/>
                  </a:lnTo>
                  <a:lnTo>
                    <a:pt x="4166" y="1483"/>
                  </a:lnTo>
                  <a:lnTo>
                    <a:pt x="4498" y="1713"/>
                  </a:lnTo>
                  <a:lnTo>
                    <a:pt x="4805" y="1943"/>
                  </a:lnTo>
                  <a:lnTo>
                    <a:pt x="5111" y="2224"/>
                  </a:lnTo>
                  <a:lnTo>
                    <a:pt x="5393" y="2480"/>
                  </a:lnTo>
                  <a:lnTo>
                    <a:pt x="5674" y="2761"/>
                  </a:lnTo>
                  <a:lnTo>
                    <a:pt x="5929" y="3067"/>
                  </a:lnTo>
                  <a:lnTo>
                    <a:pt x="6185" y="3374"/>
                  </a:lnTo>
                  <a:lnTo>
                    <a:pt x="6415" y="3681"/>
                  </a:lnTo>
                  <a:lnTo>
                    <a:pt x="6645" y="4013"/>
                  </a:lnTo>
                  <a:lnTo>
                    <a:pt x="6849" y="4371"/>
                  </a:lnTo>
                  <a:lnTo>
                    <a:pt x="7054" y="4703"/>
                  </a:lnTo>
                  <a:lnTo>
                    <a:pt x="7233" y="5086"/>
                  </a:lnTo>
                  <a:lnTo>
                    <a:pt x="7386" y="5444"/>
                  </a:lnTo>
                  <a:lnTo>
                    <a:pt x="7514" y="5827"/>
                  </a:lnTo>
                  <a:lnTo>
                    <a:pt x="7641" y="6211"/>
                  </a:lnTo>
                  <a:lnTo>
                    <a:pt x="7744" y="6594"/>
                  </a:lnTo>
                  <a:lnTo>
                    <a:pt x="7846" y="7003"/>
                  </a:lnTo>
                  <a:lnTo>
                    <a:pt x="7897" y="7412"/>
                  </a:lnTo>
                  <a:lnTo>
                    <a:pt x="7948" y="7820"/>
                  </a:lnTo>
                  <a:lnTo>
                    <a:pt x="7999" y="8255"/>
                  </a:lnTo>
                  <a:lnTo>
                    <a:pt x="7999" y="8664"/>
                  </a:lnTo>
                  <a:lnTo>
                    <a:pt x="7999" y="9098"/>
                  </a:lnTo>
                  <a:lnTo>
                    <a:pt x="7948" y="9507"/>
                  </a:lnTo>
                  <a:lnTo>
                    <a:pt x="7897" y="9942"/>
                  </a:lnTo>
                  <a:lnTo>
                    <a:pt x="7846" y="10350"/>
                  </a:lnTo>
                  <a:lnTo>
                    <a:pt x="7744" y="10734"/>
                  </a:lnTo>
                  <a:lnTo>
                    <a:pt x="7641" y="11143"/>
                  </a:lnTo>
                  <a:lnTo>
                    <a:pt x="7514" y="11526"/>
                  </a:lnTo>
                  <a:lnTo>
                    <a:pt x="7386" y="11909"/>
                  </a:lnTo>
                  <a:lnTo>
                    <a:pt x="7233" y="12267"/>
                  </a:lnTo>
                  <a:lnTo>
                    <a:pt x="7054" y="12625"/>
                  </a:lnTo>
                  <a:lnTo>
                    <a:pt x="6849" y="12982"/>
                  </a:lnTo>
                  <a:lnTo>
                    <a:pt x="6645" y="13315"/>
                  </a:lnTo>
                  <a:lnTo>
                    <a:pt x="6415" y="13647"/>
                  </a:lnTo>
                  <a:lnTo>
                    <a:pt x="6185" y="13979"/>
                  </a:lnTo>
                  <a:lnTo>
                    <a:pt x="5929" y="14286"/>
                  </a:lnTo>
                  <a:lnTo>
                    <a:pt x="5674" y="14567"/>
                  </a:lnTo>
                  <a:lnTo>
                    <a:pt x="5393" y="14873"/>
                  </a:lnTo>
                  <a:lnTo>
                    <a:pt x="5111" y="15129"/>
                  </a:lnTo>
                  <a:lnTo>
                    <a:pt x="4805" y="15385"/>
                  </a:lnTo>
                  <a:lnTo>
                    <a:pt x="4498" y="15640"/>
                  </a:lnTo>
                  <a:lnTo>
                    <a:pt x="4166" y="15870"/>
                  </a:lnTo>
                  <a:lnTo>
                    <a:pt x="3834" y="16075"/>
                  </a:lnTo>
                  <a:lnTo>
                    <a:pt x="3476" y="16279"/>
                  </a:lnTo>
                  <a:lnTo>
                    <a:pt x="3144" y="16458"/>
                  </a:lnTo>
                  <a:lnTo>
                    <a:pt x="2760" y="16637"/>
                  </a:lnTo>
                  <a:lnTo>
                    <a:pt x="2403" y="16790"/>
                  </a:lnTo>
                  <a:lnTo>
                    <a:pt x="2019" y="16918"/>
                  </a:lnTo>
                  <a:lnTo>
                    <a:pt x="1611" y="17020"/>
                  </a:lnTo>
                  <a:lnTo>
                    <a:pt x="1227" y="17122"/>
                  </a:lnTo>
                  <a:lnTo>
                    <a:pt x="818" y="17199"/>
                  </a:lnTo>
                  <a:lnTo>
                    <a:pt x="409" y="17276"/>
                  </a:lnTo>
                  <a:lnTo>
                    <a:pt x="1" y="17301"/>
                  </a:lnTo>
                  <a:lnTo>
                    <a:pt x="639" y="17327"/>
                  </a:lnTo>
                  <a:lnTo>
                    <a:pt x="1099" y="17327"/>
                  </a:lnTo>
                  <a:lnTo>
                    <a:pt x="1534" y="17301"/>
                  </a:lnTo>
                  <a:lnTo>
                    <a:pt x="1968" y="17224"/>
                  </a:lnTo>
                  <a:lnTo>
                    <a:pt x="2377" y="17148"/>
                  </a:lnTo>
                  <a:lnTo>
                    <a:pt x="2812" y="17071"/>
                  </a:lnTo>
                  <a:lnTo>
                    <a:pt x="3220" y="16943"/>
                  </a:lnTo>
                  <a:lnTo>
                    <a:pt x="3629" y="16816"/>
                  </a:lnTo>
                  <a:lnTo>
                    <a:pt x="4013" y="16662"/>
                  </a:lnTo>
                  <a:lnTo>
                    <a:pt x="4396" y="16483"/>
                  </a:lnTo>
                  <a:lnTo>
                    <a:pt x="4779" y="16279"/>
                  </a:lnTo>
                  <a:lnTo>
                    <a:pt x="5137" y="16075"/>
                  </a:lnTo>
                  <a:lnTo>
                    <a:pt x="5495" y="15845"/>
                  </a:lnTo>
                  <a:lnTo>
                    <a:pt x="5827" y="15615"/>
                  </a:lnTo>
                  <a:lnTo>
                    <a:pt x="6159" y="15359"/>
                  </a:lnTo>
                  <a:lnTo>
                    <a:pt x="6466" y="15078"/>
                  </a:lnTo>
                  <a:lnTo>
                    <a:pt x="6773" y="14797"/>
                  </a:lnTo>
                  <a:lnTo>
                    <a:pt x="7054" y="14490"/>
                  </a:lnTo>
                  <a:lnTo>
                    <a:pt x="7335" y="14184"/>
                  </a:lnTo>
                  <a:lnTo>
                    <a:pt x="7590" y="13851"/>
                  </a:lnTo>
                  <a:lnTo>
                    <a:pt x="7820" y="13519"/>
                  </a:lnTo>
                  <a:lnTo>
                    <a:pt x="8050" y="13161"/>
                  </a:lnTo>
                  <a:lnTo>
                    <a:pt x="8255" y="12804"/>
                  </a:lnTo>
                  <a:lnTo>
                    <a:pt x="8459" y="12420"/>
                  </a:lnTo>
                  <a:lnTo>
                    <a:pt x="8638" y="12037"/>
                  </a:lnTo>
                  <a:lnTo>
                    <a:pt x="8791" y="11654"/>
                  </a:lnTo>
                  <a:lnTo>
                    <a:pt x="8919" y="11245"/>
                  </a:lnTo>
                  <a:lnTo>
                    <a:pt x="9021" y="10836"/>
                  </a:lnTo>
                  <a:lnTo>
                    <a:pt x="9124" y="10427"/>
                  </a:lnTo>
                  <a:lnTo>
                    <a:pt x="9200" y="9993"/>
                  </a:lnTo>
                  <a:lnTo>
                    <a:pt x="9251" y="9558"/>
                  </a:lnTo>
                  <a:lnTo>
                    <a:pt x="9302" y="9124"/>
                  </a:lnTo>
                  <a:lnTo>
                    <a:pt x="9302" y="8664"/>
                  </a:lnTo>
                  <a:lnTo>
                    <a:pt x="9302" y="8229"/>
                  </a:lnTo>
                  <a:lnTo>
                    <a:pt x="9251" y="7795"/>
                  </a:lnTo>
                  <a:lnTo>
                    <a:pt x="9200" y="7361"/>
                  </a:lnTo>
                  <a:lnTo>
                    <a:pt x="9124" y="6926"/>
                  </a:lnTo>
                  <a:lnTo>
                    <a:pt x="9021" y="6517"/>
                  </a:lnTo>
                  <a:lnTo>
                    <a:pt x="8919" y="6108"/>
                  </a:lnTo>
                  <a:lnTo>
                    <a:pt x="8791" y="5699"/>
                  </a:lnTo>
                  <a:lnTo>
                    <a:pt x="8638" y="5291"/>
                  </a:lnTo>
                  <a:lnTo>
                    <a:pt x="8459" y="4907"/>
                  </a:lnTo>
                  <a:lnTo>
                    <a:pt x="8255" y="4550"/>
                  </a:lnTo>
                  <a:lnTo>
                    <a:pt x="8050" y="4192"/>
                  </a:lnTo>
                  <a:lnTo>
                    <a:pt x="7820" y="3834"/>
                  </a:lnTo>
                  <a:lnTo>
                    <a:pt x="7590" y="3502"/>
                  </a:lnTo>
                  <a:lnTo>
                    <a:pt x="7335" y="3170"/>
                  </a:lnTo>
                  <a:lnTo>
                    <a:pt x="7054" y="2837"/>
                  </a:lnTo>
                  <a:lnTo>
                    <a:pt x="6773" y="2556"/>
                  </a:lnTo>
                  <a:lnTo>
                    <a:pt x="6466" y="2250"/>
                  </a:lnTo>
                  <a:lnTo>
                    <a:pt x="6159" y="1994"/>
                  </a:lnTo>
                  <a:lnTo>
                    <a:pt x="5827" y="1739"/>
                  </a:lnTo>
                  <a:lnTo>
                    <a:pt x="5495" y="1483"/>
                  </a:lnTo>
                  <a:lnTo>
                    <a:pt x="5137" y="1253"/>
                  </a:lnTo>
                  <a:lnTo>
                    <a:pt x="4779" y="1049"/>
                  </a:lnTo>
                  <a:lnTo>
                    <a:pt x="4396" y="870"/>
                  </a:lnTo>
                  <a:lnTo>
                    <a:pt x="4013" y="691"/>
                  </a:lnTo>
                  <a:lnTo>
                    <a:pt x="3629" y="537"/>
                  </a:lnTo>
                  <a:lnTo>
                    <a:pt x="3220" y="410"/>
                  </a:lnTo>
                  <a:lnTo>
                    <a:pt x="2812" y="282"/>
                  </a:lnTo>
                  <a:lnTo>
                    <a:pt x="2377" y="180"/>
                  </a:lnTo>
                  <a:lnTo>
                    <a:pt x="1968" y="103"/>
                  </a:lnTo>
                  <a:lnTo>
                    <a:pt x="1534" y="52"/>
                  </a:lnTo>
                  <a:lnTo>
                    <a:pt x="1099" y="26"/>
                  </a:lnTo>
                  <a:lnTo>
                    <a:pt x="639"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9;p71">
              <a:extLst>
                <a:ext uri="{FF2B5EF4-FFF2-40B4-BE49-F238E27FC236}">
                  <a16:creationId xmlns:a16="http://schemas.microsoft.com/office/drawing/2014/main" id="{E527B147-271C-4B86-88DD-39807FE6B236}"/>
                </a:ext>
              </a:extLst>
            </p:cNvPr>
            <p:cNvSpPr/>
            <p:nvPr/>
          </p:nvSpPr>
          <p:spPr>
            <a:xfrm>
              <a:off x="495575" y="3325750"/>
              <a:ext cx="216600" cy="216600"/>
            </a:xfrm>
            <a:custGeom>
              <a:avLst/>
              <a:gdLst/>
              <a:ahLst/>
              <a:cxnLst/>
              <a:rect l="l" t="t" r="r" b="b"/>
              <a:pathLst>
                <a:path w="8664" h="8664" extrusionOk="0">
                  <a:moveTo>
                    <a:pt x="0" y="1"/>
                  </a:moveTo>
                  <a:lnTo>
                    <a:pt x="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80;p71">
              <a:extLst>
                <a:ext uri="{FF2B5EF4-FFF2-40B4-BE49-F238E27FC236}">
                  <a16:creationId xmlns:a16="http://schemas.microsoft.com/office/drawing/2014/main" id="{3CEA390B-5C3D-49EA-AC0D-993635FD575E}"/>
                </a:ext>
              </a:extLst>
            </p:cNvPr>
            <p:cNvSpPr/>
            <p:nvPr/>
          </p:nvSpPr>
          <p:spPr>
            <a:xfrm>
              <a:off x="495575" y="3325750"/>
              <a:ext cx="216600" cy="216600"/>
            </a:xfrm>
            <a:custGeom>
              <a:avLst/>
              <a:gdLst/>
              <a:ahLst/>
              <a:cxnLst/>
              <a:rect l="l" t="t" r="r" b="b"/>
              <a:pathLst>
                <a:path w="8664" h="8664" extrusionOk="0">
                  <a:moveTo>
                    <a:pt x="0" y="1"/>
                  </a:moveTo>
                  <a:lnTo>
                    <a:pt x="0" y="103"/>
                  </a:lnTo>
                  <a:lnTo>
                    <a:pt x="384" y="180"/>
                  </a:lnTo>
                  <a:lnTo>
                    <a:pt x="767" y="256"/>
                  </a:lnTo>
                  <a:lnTo>
                    <a:pt x="1150" y="359"/>
                  </a:lnTo>
                  <a:lnTo>
                    <a:pt x="1508" y="486"/>
                  </a:lnTo>
                  <a:lnTo>
                    <a:pt x="1866" y="614"/>
                  </a:lnTo>
                  <a:lnTo>
                    <a:pt x="2224" y="767"/>
                  </a:lnTo>
                  <a:lnTo>
                    <a:pt x="2581" y="921"/>
                  </a:lnTo>
                  <a:lnTo>
                    <a:pt x="2914" y="1100"/>
                  </a:lnTo>
                  <a:lnTo>
                    <a:pt x="3246" y="1304"/>
                  </a:lnTo>
                  <a:lnTo>
                    <a:pt x="3553" y="1509"/>
                  </a:lnTo>
                  <a:lnTo>
                    <a:pt x="3859" y="1713"/>
                  </a:lnTo>
                  <a:lnTo>
                    <a:pt x="4166" y="1943"/>
                  </a:lnTo>
                  <a:lnTo>
                    <a:pt x="4447" y="2199"/>
                  </a:lnTo>
                  <a:lnTo>
                    <a:pt x="4728" y="2454"/>
                  </a:lnTo>
                  <a:lnTo>
                    <a:pt x="4984" y="2710"/>
                  </a:lnTo>
                  <a:lnTo>
                    <a:pt x="5239" y="2991"/>
                  </a:lnTo>
                  <a:lnTo>
                    <a:pt x="5495" y="3297"/>
                  </a:lnTo>
                  <a:lnTo>
                    <a:pt x="5725" y="3578"/>
                  </a:lnTo>
                  <a:lnTo>
                    <a:pt x="5929" y="3911"/>
                  </a:lnTo>
                  <a:lnTo>
                    <a:pt x="6134" y="4217"/>
                  </a:lnTo>
                  <a:lnTo>
                    <a:pt x="6312" y="4550"/>
                  </a:lnTo>
                  <a:lnTo>
                    <a:pt x="6491" y="4882"/>
                  </a:lnTo>
                  <a:lnTo>
                    <a:pt x="6645" y="5240"/>
                  </a:lnTo>
                  <a:lnTo>
                    <a:pt x="6798" y="5597"/>
                  </a:lnTo>
                  <a:lnTo>
                    <a:pt x="6926" y="5955"/>
                  </a:lnTo>
                  <a:lnTo>
                    <a:pt x="7028" y="6313"/>
                  </a:lnTo>
                  <a:lnTo>
                    <a:pt x="7130" y="6696"/>
                  </a:lnTo>
                  <a:lnTo>
                    <a:pt x="7207" y="7079"/>
                  </a:lnTo>
                  <a:lnTo>
                    <a:pt x="7283" y="7463"/>
                  </a:lnTo>
                  <a:lnTo>
                    <a:pt x="7335" y="7872"/>
                  </a:lnTo>
                  <a:lnTo>
                    <a:pt x="7360" y="8280"/>
                  </a:lnTo>
                  <a:lnTo>
                    <a:pt x="7360" y="8664"/>
                  </a:lnTo>
                  <a:lnTo>
                    <a:pt x="8663" y="8664"/>
                  </a:lnTo>
                  <a:lnTo>
                    <a:pt x="8663" y="8229"/>
                  </a:lnTo>
                  <a:lnTo>
                    <a:pt x="8612" y="7795"/>
                  </a:lnTo>
                  <a:lnTo>
                    <a:pt x="8561" y="7361"/>
                  </a:lnTo>
                  <a:lnTo>
                    <a:pt x="8485" y="6926"/>
                  </a:lnTo>
                  <a:lnTo>
                    <a:pt x="8382" y="6517"/>
                  </a:lnTo>
                  <a:lnTo>
                    <a:pt x="8280" y="6108"/>
                  </a:lnTo>
                  <a:lnTo>
                    <a:pt x="8152" y="5699"/>
                  </a:lnTo>
                  <a:lnTo>
                    <a:pt x="7999" y="5291"/>
                  </a:lnTo>
                  <a:lnTo>
                    <a:pt x="7820" y="4907"/>
                  </a:lnTo>
                  <a:lnTo>
                    <a:pt x="7616" y="4550"/>
                  </a:lnTo>
                  <a:lnTo>
                    <a:pt x="7411" y="4192"/>
                  </a:lnTo>
                  <a:lnTo>
                    <a:pt x="7181" y="3834"/>
                  </a:lnTo>
                  <a:lnTo>
                    <a:pt x="6951" y="3502"/>
                  </a:lnTo>
                  <a:lnTo>
                    <a:pt x="6696" y="3170"/>
                  </a:lnTo>
                  <a:lnTo>
                    <a:pt x="6415" y="2837"/>
                  </a:lnTo>
                  <a:lnTo>
                    <a:pt x="6134" y="2556"/>
                  </a:lnTo>
                  <a:lnTo>
                    <a:pt x="5827" y="2250"/>
                  </a:lnTo>
                  <a:lnTo>
                    <a:pt x="5520" y="1994"/>
                  </a:lnTo>
                  <a:lnTo>
                    <a:pt x="5188" y="1739"/>
                  </a:lnTo>
                  <a:lnTo>
                    <a:pt x="4856" y="1483"/>
                  </a:lnTo>
                  <a:lnTo>
                    <a:pt x="4498" y="1253"/>
                  </a:lnTo>
                  <a:lnTo>
                    <a:pt x="4140" y="1049"/>
                  </a:lnTo>
                  <a:lnTo>
                    <a:pt x="3757" y="870"/>
                  </a:lnTo>
                  <a:lnTo>
                    <a:pt x="3374" y="691"/>
                  </a:lnTo>
                  <a:lnTo>
                    <a:pt x="2990" y="537"/>
                  </a:lnTo>
                  <a:lnTo>
                    <a:pt x="2581" y="410"/>
                  </a:lnTo>
                  <a:lnTo>
                    <a:pt x="2173" y="282"/>
                  </a:lnTo>
                  <a:lnTo>
                    <a:pt x="1738" y="180"/>
                  </a:lnTo>
                  <a:lnTo>
                    <a:pt x="1329" y="103"/>
                  </a:lnTo>
                  <a:lnTo>
                    <a:pt x="895" y="52"/>
                  </a:lnTo>
                  <a:lnTo>
                    <a:pt x="460" y="26"/>
                  </a:lnTo>
                  <a:lnTo>
                    <a:pt x="0" y="1"/>
                  </a:lnTo>
                  <a:close/>
                </a:path>
              </a:pathLst>
            </a:custGeom>
            <a:solidFill>
              <a:srgbClr val="26A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81;p71">
              <a:extLst>
                <a:ext uri="{FF2B5EF4-FFF2-40B4-BE49-F238E27FC236}">
                  <a16:creationId xmlns:a16="http://schemas.microsoft.com/office/drawing/2014/main" id="{8796BB66-0D72-4974-A35E-8E2F3A5C13F5}"/>
                </a:ext>
              </a:extLst>
            </p:cNvPr>
            <p:cNvSpPr/>
            <p:nvPr/>
          </p:nvSpPr>
          <p:spPr>
            <a:xfrm>
              <a:off x="633575" y="3535950"/>
              <a:ext cx="84975" cy="13425"/>
            </a:xfrm>
            <a:custGeom>
              <a:avLst/>
              <a:gdLst/>
              <a:ahLst/>
              <a:cxnLst/>
              <a:rect l="l" t="t" r="r" b="b"/>
              <a:pathLst>
                <a:path w="3399" h="537" extrusionOk="0">
                  <a:moveTo>
                    <a:pt x="256" y="0"/>
                  </a:moveTo>
                  <a:lnTo>
                    <a:pt x="154" y="26"/>
                  </a:lnTo>
                  <a:lnTo>
                    <a:pt x="77" y="77"/>
                  </a:lnTo>
                  <a:lnTo>
                    <a:pt x="0" y="154"/>
                  </a:lnTo>
                  <a:lnTo>
                    <a:pt x="0" y="256"/>
                  </a:lnTo>
                  <a:lnTo>
                    <a:pt x="0" y="358"/>
                  </a:lnTo>
                  <a:lnTo>
                    <a:pt x="77" y="460"/>
                  </a:lnTo>
                  <a:lnTo>
                    <a:pt x="154" y="511"/>
                  </a:lnTo>
                  <a:lnTo>
                    <a:pt x="256" y="537"/>
                  </a:lnTo>
                  <a:lnTo>
                    <a:pt x="3143" y="537"/>
                  </a:lnTo>
                  <a:lnTo>
                    <a:pt x="3246" y="511"/>
                  </a:lnTo>
                  <a:lnTo>
                    <a:pt x="3322" y="460"/>
                  </a:lnTo>
                  <a:lnTo>
                    <a:pt x="3399" y="358"/>
                  </a:lnTo>
                  <a:lnTo>
                    <a:pt x="3399" y="256"/>
                  </a:lnTo>
                  <a:lnTo>
                    <a:pt x="3399" y="154"/>
                  </a:lnTo>
                  <a:lnTo>
                    <a:pt x="3322" y="77"/>
                  </a:lnTo>
                  <a:lnTo>
                    <a:pt x="3246" y="26"/>
                  </a:lnTo>
                  <a:lnTo>
                    <a:pt x="3143"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82;p71">
              <a:extLst>
                <a:ext uri="{FF2B5EF4-FFF2-40B4-BE49-F238E27FC236}">
                  <a16:creationId xmlns:a16="http://schemas.microsoft.com/office/drawing/2014/main" id="{48F81ED7-77A7-4C33-AEFD-11D156F4F192}"/>
                </a:ext>
              </a:extLst>
            </p:cNvPr>
            <p:cNvSpPr/>
            <p:nvPr/>
          </p:nvSpPr>
          <p:spPr>
            <a:xfrm>
              <a:off x="555000" y="3535950"/>
              <a:ext cx="61350" cy="13425"/>
            </a:xfrm>
            <a:custGeom>
              <a:avLst/>
              <a:gdLst/>
              <a:ahLst/>
              <a:cxnLst/>
              <a:rect l="l" t="t" r="r" b="b"/>
              <a:pathLst>
                <a:path w="2454" h="537" extrusionOk="0">
                  <a:moveTo>
                    <a:pt x="256" y="0"/>
                  </a:moveTo>
                  <a:lnTo>
                    <a:pt x="153" y="26"/>
                  </a:lnTo>
                  <a:lnTo>
                    <a:pt x="77" y="77"/>
                  </a:lnTo>
                  <a:lnTo>
                    <a:pt x="26" y="154"/>
                  </a:lnTo>
                  <a:lnTo>
                    <a:pt x="0" y="256"/>
                  </a:lnTo>
                  <a:lnTo>
                    <a:pt x="26" y="358"/>
                  </a:lnTo>
                  <a:lnTo>
                    <a:pt x="77" y="460"/>
                  </a:lnTo>
                  <a:lnTo>
                    <a:pt x="153" y="511"/>
                  </a:lnTo>
                  <a:lnTo>
                    <a:pt x="256" y="537"/>
                  </a:lnTo>
                  <a:lnTo>
                    <a:pt x="2198" y="537"/>
                  </a:lnTo>
                  <a:lnTo>
                    <a:pt x="2300" y="511"/>
                  </a:lnTo>
                  <a:lnTo>
                    <a:pt x="2377" y="460"/>
                  </a:lnTo>
                  <a:lnTo>
                    <a:pt x="2428" y="358"/>
                  </a:lnTo>
                  <a:lnTo>
                    <a:pt x="2453" y="256"/>
                  </a:lnTo>
                  <a:lnTo>
                    <a:pt x="2428" y="154"/>
                  </a:lnTo>
                  <a:lnTo>
                    <a:pt x="2377" y="77"/>
                  </a:lnTo>
                  <a:lnTo>
                    <a:pt x="2300" y="26"/>
                  </a:lnTo>
                  <a:lnTo>
                    <a:pt x="2198"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83;p71">
              <a:extLst>
                <a:ext uri="{FF2B5EF4-FFF2-40B4-BE49-F238E27FC236}">
                  <a16:creationId xmlns:a16="http://schemas.microsoft.com/office/drawing/2014/main" id="{59E60959-4F30-48DD-9330-A5E99B0C51C2}"/>
                </a:ext>
              </a:extLst>
            </p:cNvPr>
            <p:cNvSpPr/>
            <p:nvPr/>
          </p:nvSpPr>
          <p:spPr>
            <a:xfrm>
              <a:off x="489175" y="3319375"/>
              <a:ext cx="47300" cy="258125"/>
            </a:xfrm>
            <a:custGeom>
              <a:avLst/>
              <a:gdLst/>
              <a:ahLst/>
              <a:cxnLst/>
              <a:rect l="l" t="t" r="r" b="b"/>
              <a:pathLst>
                <a:path w="1892" h="10325" extrusionOk="0">
                  <a:moveTo>
                    <a:pt x="256" y="0"/>
                  </a:moveTo>
                  <a:lnTo>
                    <a:pt x="154" y="26"/>
                  </a:lnTo>
                  <a:lnTo>
                    <a:pt x="78" y="77"/>
                  </a:lnTo>
                  <a:lnTo>
                    <a:pt x="26" y="154"/>
                  </a:lnTo>
                  <a:lnTo>
                    <a:pt x="1" y="256"/>
                  </a:lnTo>
                  <a:lnTo>
                    <a:pt x="1" y="8919"/>
                  </a:lnTo>
                  <a:lnTo>
                    <a:pt x="1" y="10069"/>
                  </a:lnTo>
                  <a:lnTo>
                    <a:pt x="26" y="10171"/>
                  </a:lnTo>
                  <a:lnTo>
                    <a:pt x="78" y="10248"/>
                  </a:lnTo>
                  <a:lnTo>
                    <a:pt x="154" y="10299"/>
                  </a:lnTo>
                  <a:lnTo>
                    <a:pt x="256" y="10324"/>
                  </a:lnTo>
                  <a:lnTo>
                    <a:pt x="359" y="10299"/>
                  </a:lnTo>
                  <a:lnTo>
                    <a:pt x="435" y="10248"/>
                  </a:lnTo>
                  <a:lnTo>
                    <a:pt x="512" y="10171"/>
                  </a:lnTo>
                  <a:lnTo>
                    <a:pt x="512" y="10069"/>
                  </a:lnTo>
                  <a:lnTo>
                    <a:pt x="512" y="9200"/>
                  </a:lnTo>
                  <a:lnTo>
                    <a:pt x="1636" y="9200"/>
                  </a:lnTo>
                  <a:lnTo>
                    <a:pt x="1739" y="9174"/>
                  </a:lnTo>
                  <a:lnTo>
                    <a:pt x="1815" y="9123"/>
                  </a:lnTo>
                  <a:lnTo>
                    <a:pt x="1866" y="9021"/>
                  </a:lnTo>
                  <a:lnTo>
                    <a:pt x="1892" y="8919"/>
                  </a:lnTo>
                  <a:lnTo>
                    <a:pt x="1866" y="8817"/>
                  </a:lnTo>
                  <a:lnTo>
                    <a:pt x="1815" y="8740"/>
                  </a:lnTo>
                  <a:lnTo>
                    <a:pt x="1739" y="8689"/>
                  </a:lnTo>
                  <a:lnTo>
                    <a:pt x="1636" y="8663"/>
                  </a:lnTo>
                  <a:lnTo>
                    <a:pt x="512" y="8663"/>
                  </a:lnTo>
                  <a:lnTo>
                    <a:pt x="512" y="256"/>
                  </a:lnTo>
                  <a:lnTo>
                    <a:pt x="512" y="154"/>
                  </a:lnTo>
                  <a:lnTo>
                    <a:pt x="435" y="77"/>
                  </a:lnTo>
                  <a:lnTo>
                    <a:pt x="359" y="26"/>
                  </a:lnTo>
                  <a:lnTo>
                    <a:pt x="256" y="0"/>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84;p71">
              <a:extLst>
                <a:ext uri="{FF2B5EF4-FFF2-40B4-BE49-F238E27FC236}">
                  <a16:creationId xmlns:a16="http://schemas.microsoft.com/office/drawing/2014/main" id="{DE2F1E88-A285-4EE7-8731-AC8F3817FFC3}"/>
                </a:ext>
              </a:extLst>
            </p:cNvPr>
            <p:cNvSpPr/>
            <p:nvPr/>
          </p:nvSpPr>
          <p:spPr>
            <a:xfrm>
              <a:off x="272600" y="3319375"/>
              <a:ext cx="445950" cy="446575"/>
            </a:xfrm>
            <a:custGeom>
              <a:avLst/>
              <a:gdLst/>
              <a:ahLst/>
              <a:cxnLst/>
              <a:rect l="l" t="t" r="r" b="b"/>
              <a:pathLst>
                <a:path w="17838" h="17863" extrusionOk="0">
                  <a:moveTo>
                    <a:pt x="6160" y="997"/>
                  </a:moveTo>
                  <a:lnTo>
                    <a:pt x="5751" y="1329"/>
                  </a:lnTo>
                  <a:lnTo>
                    <a:pt x="5342" y="1738"/>
                  </a:lnTo>
                  <a:lnTo>
                    <a:pt x="4984" y="2172"/>
                  </a:lnTo>
                  <a:lnTo>
                    <a:pt x="4626" y="2658"/>
                  </a:lnTo>
                  <a:lnTo>
                    <a:pt x="4422" y="2990"/>
                  </a:lnTo>
                  <a:lnTo>
                    <a:pt x="4243" y="3322"/>
                  </a:lnTo>
                  <a:lnTo>
                    <a:pt x="4064" y="3655"/>
                  </a:lnTo>
                  <a:lnTo>
                    <a:pt x="3885" y="4012"/>
                  </a:lnTo>
                  <a:lnTo>
                    <a:pt x="3732" y="4370"/>
                  </a:lnTo>
                  <a:lnTo>
                    <a:pt x="3579" y="4753"/>
                  </a:lnTo>
                  <a:lnTo>
                    <a:pt x="3349" y="5546"/>
                  </a:lnTo>
                  <a:lnTo>
                    <a:pt x="3144" y="6338"/>
                  </a:lnTo>
                  <a:lnTo>
                    <a:pt x="3016" y="7181"/>
                  </a:lnTo>
                  <a:lnTo>
                    <a:pt x="2914" y="8050"/>
                  </a:lnTo>
                  <a:lnTo>
                    <a:pt x="2889" y="8919"/>
                  </a:lnTo>
                  <a:lnTo>
                    <a:pt x="2914" y="9813"/>
                  </a:lnTo>
                  <a:lnTo>
                    <a:pt x="3016" y="10682"/>
                  </a:lnTo>
                  <a:lnTo>
                    <a:pt x="3144" y="11500"/>
                  </a:lnTo>
                  <a:lnTo>
                    <a:pt x="3349" y="12318"/>
                  </a:lnTo>
                  <a:lnTo>
                    <a:pt x="3579" y="13110"/>
                  </a:lnTo>
                  <a:lnTo>
                    <a:pt x="3732" y="13467"/>
                  </a:lnTo>
                  <a:lnTo>
                    <a:pt x="3885" y="13851"/>
                  </a:lnTo>
                  <a:lnTo>
                    <a:pt x="4064" y="14209"/>
                  </a:lnTo>
                  <a:lnTo>
                    <a:pt x="4243" y="14541"/>
                  </a:lnTo>
                  <a:lnTo>
                    <a:pt x="4422" y="14873"/>
                  </a:lnTo>
                  <a:lnTo>
                    <a:pt x="4626" y="15205"/>
                  </a:lnTo>
                  <a:lnTo>
                    <a:pt x="4984" y="15691"/>
                  </a:lnTo>
                  <a:lnTo>
                    <a:pt x="5342" y="16125"/>
                  </a:lnTo>
                  <a:lnTo>
                    <a:pt x="5751" y="16508"/>
                  </a:lnTo>
                  <a:lnTo>
                    <a:pt x="6160" y="16866"/>
                  </a:lnTo>
                  <a:lnTo>
                    <a:pt x="5725" y="16687"/>
                  </a:lnTo>
                  <a:lnTo>
                    <a:pt x="5291" y="16508"/>
                  </a:lnTo>
                  <a:lnTo>
                    <a:pt x="4882" y="16304"/>
                  </a:lnTo>
                  <a:lnTo>
                    <a:pt x="4473" y="16048"/>
                  </a:lnTo>
                  <a:lnTo>
                    <a:pt x="4064" y="15793"/>
                  </a:lnTo>
                  <a:lnTo>
                    <a:pt x="3706" y="15512"/>
                  </a:lnTo>
                  <a:lnTo>
                    <a:pt x="3323" y="15205"/>
                  </a:lnTo>
                  <a:lnTo>
                    <a:pt x="2991" y="14873"/>
                  </a:lnTo>
                  <a:lnTo>
                    <a:pt x="2684" y="14566"/>
                  </a:lnTo>
                  <a:lnTo>
                    <a:pt x="2429" y="14260"/>
                  </a:lnTo>
                  <a:lnTo>
                    <a:pt x="2173" y="13927"/>
                  </a:lnTo>
                  <a:lnTo>
                    <a:pt x="1918" y="13595"/>
                  </a:lnTo>
                  <a:lnTo>
                    <a:pt x="1713" y="13237"/>
                  </a:lnTo>
                  <a:lnTo>
                    <a:pt x="1509" y="12880"/>
                  </a:lnTo>
                  <a:lnTo>
                    <a:pt x="1330" y="12522"/>
                  </a:lnTo>
                  <a:lnTo>
                    <a:pt x="1151" y="12139"/>
                  </a:lnTo>
                  <a:lnTo>
                    <a:pt x="1023" y="11755"/>
                  </a:lnTo>
                  <a:lnTo>
                    <a:pt x="895" y="11372"/>
                  </a:lnTo>
                  <a:lnTo>
                    <a:pt x="768" y="10989"/>
                  </a:lnTo>
                  <a:lnTo>
                    <a:pt x="691" y="10580"/>
                  </a:lnTo>
                  <a:lnTo>
                    <a:pt x="614" y="10171"/>
                  </a:lnTo>
                  <a:lnTo>
                    <a:pt x="563" y="9762"/>
                  </a:lnTo>
                  <a:lnTo>
                    <a:pt x="538" y="9353"/>
                  </a:lnTo>
                  <a:lnTo>
                    <a:pt x="512" y="8919"/>
                  </a:lnTo>
                  <a:lnTo>
                    <a:pt x="538" y="8510"/>
                  </a:lnTo>
                  <a:lnTo>
                    <a:pt x="563" y="8101"/>
                  </a:lnTo>
                  <a:lnTo>
                    <a:pt x="614" y="7692"/>
                  </a:lnTo>
                  <a:lnTo>
                    <a:pt x="691" y="7283"/>
                  </a:lnTo>
                  <a:lnTo>
                    <a:pt x="768" y="6874"/>
                  </a:lnTo>
                  <a:lnTo>
                    <a:pt x="895" y="6491"/>
                  </a:lnTo>
                  <a:lnTo>
                    <a:pt x="1023" y="6082"/>
                  </a:lnTo>
                  <a:lnTo>
                    <a:pt x="1151" y="5724"/>
                  </a:lnTo>
                  <a:lnTo>
                    <a:pt x="1330" y="5341"/>
                  </a:lnTo>
                  <a:lnTo>
                    <a:pt x="1509" y="4983"/>
                  </a:lnTo>
                  <a:lnTo>
                    <a:pt x="1713" y="4626"/>
                  </a:lnTo>
                  <a:lnTo>
                    <a:pt x="1918" y="4268"/>
                  </a:lnTo>
                  <a:lnTo>
                    <a:pt x="2173" y="3936"/>
                  </a:lnTo>
                  <a:lnTo>
                    <a:pt x="2429" y="3603"/>
                  </a:lnTo>
                  <a:lnTo>
                    <a:pt x="2684" y="3297"/>
                  </a:lnTo>
                  <a:lnTo>
                    <a:pt x="2991" y="2990"/>
                  </a:lnTo>
                  <a:lnTo>
                    <a:pt x="3323" y="2658"/>
                  </a:lnTo>
                  <a:lnTo>
                    <a:pt x="3706" y="2351"/>
                  </a:lnTo>
                  <a:lnTo>
                    <a:pt x="4064" y="2070"/>
                  </a:lnTo>
                  <a:lnTo>
                    <a:pt x="4473" y="1815"/>
                  </a:lnTo>
                  <a:lnTo>
                    <a:pt x="4882" y="1559"/>
                  </a:lnTo>
                  <a:lnTo>
                    <a:pt x="5291" y="1355"/>
                  </a:lnTo>
                  <a:lnTo>
                    <a:pt x="5725" y="1150"/>
                  </a:lnTo>
                  <a:lnTo>
                    <a:pt x="6160" y="997"/>
                  </a:lnTo>
                  <a:close/>
                  <a:moveTo>
                    <a:pt x="11705" y="997"/>
                  </a:moveTo>
                  <a:lnTo>
                    <a:pt x="12139" y="1150"/>
                  </a:lnTo>
                  <a:lnTo>
                    <a:pt x="12548" y="1355"/>
                  </a:lnTo>
                  <a:lnTo>
                    <a:pt x="12983" y="1559"/>
                  </a:lnTo>
                  <a:lnTo>
                    <a:pt x="13391" y="1815"/>
                  </a:lnTo>
                  <a:lnTo>
                    <a:pt x="13775" y="2070"/>
                  </a:lnTo>
                  <a:lnTo>
                    <a:pt x="14158" y="2351"/>
                  </a:lnTo>
                  <a:lnTo>
                    <a:pt x="14516" y="2658"/>
                  </a:lnTo>
                  <a:lnTo>
                    <a:pt x="14874" y="2990"/>
                  </a:lnTo>
                  <a:lnTo>
                    <a:pt x="15155" y="3297"/>
                  </a:lnTo>
                  <a:lnTo>
                    <a:pt x="15436" y="3603"/>
                  </a:lnTo>
                  <a:lnTo>
                    <a:pt x="15691" y="3936"/>
                  </a:lnTo>
                  <a:lnTo>
                    <a:pt x="15921" y="4268"/>
                  </a:lnTo>
                  <a:lnTo>
                    <a:pt x="16126" y="4626"/>
                  </a:lnTo>
                  <a:lnTo>
                    <a:pt x="16330" y="4983"/>
                  </a:lnTo>
                  <a:lnTo>
                    <a:pt x="16535" y="5341"/>
                  </a:lnTo>
                  <a:lnTo>
                    <a:pt x="16688" y="5724"/>
                  </a:lnTo>
                  <a:lnTo>
                    <a:pt x="16841" y="6082"/>
                  </a:lnTo>
                  <a:lnTo>
                    <a:pt x="16969" y="6491"/>
                  </a:lnTo>
                  <a:lnTo>
                    <a:pt x="17071" y="6874"/>
                  </a:lnTo>
                  <a:lnTo>
                    <a:pt x="17174" y="7283"/>
                  </a:lnTo>
                  <a:lnTo>
                    <a:pt x="17225" y="7692"/>
                  </a:lnTo>
                  <a:lnTo>
                    <a:pt x="17276" y="8101"/>
                  </a:lnTo>
                  <a:lnTo>
                    <a:pt x="17327" y="8510"/>
                  </a:lnTo>
                  <a:lnTo>
                    <a:pt x="17327" y="8919"/>
                  </a:lnTo>
                  <a:lnTo>
                    <a:pt x="17327" y="9353"/>
                  </a:lnTo>
                  <a:lnTo>
                    <a:pt x="17276" y="9762"/>
                  </a:lnTo>
                  <a:lnTo>
                    <a:pt x="17225" y="10171"/>
                  </a:lnTo>
                  <a:lnTo>
                    <a:pt x="17174" y="10580"/>
                  </a:lnTo>
                  <a:lnTo>
                    <a:pt x="17071" y="10989"/>
                  </a:lnTo>
                  <a:lnTo>
                    <a:pt x="16969" y="11372"/>
                  </a:lnTo>
                  <a:lnTo>
                    <a:pt x="16841" y="11755"/>
                  </a:lnTo>
                  <a:lnTo>
                    <a:pt x="16688" y="12139"/>
                  </a:lnTo>
                  <a:lnTo>
                    <a:pt x="16535" y="12522"/>
                  </a:lnTo>
                  <a:lnTo>
                    <a:pt x="16330" y="12880"/>
                  </a:lnTo>
                  <a:lnTo>
                    <a:pt x="16126" y="13237"/>
                  </a:lnTo>
                  <a:lnTo>
                    <a:pt x="15921" y="13595"/>
                  </a:lnTo>
                  <a:lnTo>
                    <a:pt x="15691" y="13927"/>
                  </a:lnTo>
                  <a:lnTo>
                    <a:pt x="15436" y="14260"/>
                  </a:lnTo>
                  <a:lnTo>
                    <a:pt x="15155" y="14566"/>
                  </a:lnTo>
                  <a:lnTo>
                    <a:pt x="14874" y="14873"/>
                  </a:lnTo>
                  <a:lnTo>
                    <a:pt x="14516" y="15205"/>
                  </a:lnTo>
                  <a:lnTo>
                    <a:pt x="14158" y="15512"/>
                  </a:lnTo>
                  <a:lnTo>
                    <a:pt x="13775" y="15793"/>
                  </a:lnTo>
                  <a:lnTo>
                    <a:pt x="13391" y="16048"/>
                  </a:lnTo>
                  <a:lnTo>
                    <a:pt x="12983" y="16304"/>
                  </a:lnTo>
                  <a:lnTo>
                    <a:pt x="12548" y="16508"/>
                  </a:lnTo>
                  <a:lnTo>
                    <a:pt x="12139" y="16687"/>
                  </a:lnTo>
                  <a:lnTo>
                    <a:pt x="11705" y="16866"/>
                  </a:lnTo>
                  <a:lnTo>
                    <a:pt x="12114" y="16508"/>
                  </a:lnTo>
                  <a:lnTo>
                    <a:pt x="12497" y="16125"/>
                  </a:lnTo>
                  <a:lnTo>
                    <a:pt x="12880" y="15691"/>
                  </a:lnTo>
                  <a:lnTo>
                    <a:pt x="13213" y="15205"/>
                  </a:lnTo>
                  <a:lnTo>
                    <a:pt x="13417" y="14873"/>
                  </a:lnTo>
                  <a:lnTo>
                    <a:pt x="13621" y="14541"/>
                  </a:lnTo>
                  <a:lnTo>
                    <a:pt x="13800" y="14209"/>
                  </a:lnTo>
                  <a:lnTo>
                    <a:pt x="13954" y="13851"/>
                  </a:lnTo>
                  <a:lnTo>
                    <a:pt x="14107" y="13467"/>
                  </a:lnTo>
                  <a:lnTo>
                    <a:pt x="14260" y="13110"/>
                  </a:lnTo>
                  <a:lnTo>
                    <a:pt x="14516" y="12318"/>
                  </a:lnTo>
                  <a:lnTo>
                    <a:pt x="14695" y="11500"/>
                  </a:lnTo>
                  <a:lnTo>
                    <a:pt x="14848" y="10682"/>
                  </a:lnTo>
                  <a:lnTo>
                    <a:pt x="14925" y="9813"/>
                  </a:lnTo>
                  <a:lnTo>
                    <a:pt x="14950" y="8919"/>
                  </a:lnTo>
                  <a:lnTo>
                    <a:pt x="14925" y="8050"/>
                  </a:lnTo>
                  <a:lnTo>
                    <a:pt x="14848" y="7181"/>
                  </a:lnTo>
                  <a:lnTo>
                    <a:pt x="14695" y="6338"/>
                  </a:lnTo>
                  <a:lnTo>
                    <a:pt x="14516" y="5546"/>
                  </a:lnTo>
                  <a:lnTo>
                    <a:pt x="14260" y="4753"/>
                  </a:lnTo>
                  <a:lnTo>
                    <a:pt x="14107" y="4370"/>
                  </a:lnTo>
                  <a:lnTo>
                    <a:pt x="13954" y="4012"/>
                  </a:lnTo>
                  <a:lnTo>
                    <a:pt x="13800" y="3655"/>
                  </a:lnTo>
                  <a:lnTo>
                    <a:pt x="13621" y="3322"/>
                  </a:lnTo>
                  <a:lnTo>
                    <a:pt x="13417" y="2990"/>
                  </a:lnTo>
                  <a:lnTo>
                    <a:pt x="13213" y="2658"/>
                  </a:lnTo>
                  <a:lnTo>
                    <a:pt x="12880" y="2172"/>
                  </a:lnTo>
                  <a:lnTo>
                    <a:pt x="12497" y="1738"/>
                  </a:lnTo>
                  <a:lnTo>
                    <a:pt x="12114" y="1329"/>
                  </a:lnTo>
                  <a:lnTo>
                    <a:pt x="11705" y="997"/>
                  </a:lnTo>
                  <a:close/>
                  <a:moveTo>
                    <a:pt x="10121" y="716"/>
                  </a:moveTo>
                  <a:lnTo>
                    <a:pt x="10580" y="920"/>
                  </a:lnTo>
                  <a:lnTo>
                    <a:pt x="11015" y="1150"/>
                  </a:lnTo>
                  <a:lnTo>
                    <a:pt x="11424" y="1457"/>
                  </a:lnTo>
                  <a:lnTo>
                    <a:pt x="11833" y="1789"/>
                  </a:lnTo>
                  <a:lnTo>
                    <a:pt x="12216" y="2198"/>
                  </a:lnTo>
                  <a:lnTo>
                    <a:pt x="12574" y="2632"/>
                  </a:lnTo>
                  <a:lnTo>
                    <a:pt x="12880" y="3118"/>
                  </a:lnTo>
                  <a:lnTo>
                    <a:pt x="13187" y="3629"/>
                  </a:lnTo>
                  <a:lnTo>
                    <a:pt x="13468" y="4191"/>
                  </a:lnTo>
                  <a:lnTo>
                    <a:pt x="13724" y="4779"/>
                  </a:lnTo>
                  <a:lnTo>
                    <a:pt x="13928" y="5418"/>
                  </a:lnTo>
                  <a:lnTo>
                    <a:pt x="14107" y="6082"/>
                  </a:lnTo>
                  <a:lnTo>
                    <a:pt x="14235" y="6747"/>
                  </a:lnTo>
                  <a:lnTo>
                    <a:pt x="14337" y="7462"/>
                  </a:lnTo>
                  <a:lnTo>
                    <a:pt x="14414" y="8178"/>
                  </a:lnTo>
                  <a:lnTo>
                    <a:pt x="14439" y="8919"/>
                  </a:lnTo>
                  <a:lnTo>
                    <a:pt x="14414" y="9660"/>
                  </a:lnTo>
                  <a:lnTo>
                    <a:pt x="14337" y="10401"/>
                  </a:lnTo>
                  <a:lnTo>
                    <a:pt x="14235" y="11091"/>
                  </a:lnTo>
                  <a:lnTo>
                    <a:pt x="14107" y="11781"/>
                  </a:lnTo>
                  <a:lnTo>
                    <a:pt x="13928" y="12445"/>
                  </a:lnTo>
                  <a:lnTo>
                    <a:pt x="13724" y="13059"/>
                  </a:lnTo>
                  <a:lnTo>
                    <a:pt x="13468" y="13672"/>
                  </a:lnTo>
                  <a:lnTo>
                    <a:pt x="13187" y="14209"/>
                  </a:lnTo>
                  <a:lnTo>
                    <a:pt x="12880" y="14745"/>
                  </a:lnTo>
                  <a:lnTo>
                    <a:pt x="12574" y="15231"/>
                  </a:lnTo>
                  <a:lnTo>
                    <a:pt x="12216" y="15665"/>
                  </a:lnTo>
                  <a:lnTo>
                    <a:pt x="11833" y="16074"/>
                  </a:lnTo>
                  <a:lnTo>
                    <a:pt x="11424" y="16406"/>
                  </a:lnTo>
                  <a:lnTo>
                    <a:pt x="11015" y="16713"/>
                  </a:lnTo>
                  <a:lnTo>
                    <a:pt x="10580" y="16943"/>
                  </a:lnTo>
                  <a:lnTo>
                    <a:pt x="10121" y="17122"/>
                  </a:lnTo>
                  <a:lnTo>
                    <a:pt x="10376" y="16738"/>
                  </a:lnTo>
                  <a:lnTo>
                    <a:pt x="10606" y="16278"/>
                  </a:lnTo>
                  <a:lnTo>
                    <a:pt x="10836" y="15742"/>
                  </a:lnTo>
                  <a:lnTo>
                    <a:pt x="11040" y="15128"/>
                  </a:lnTo>
                  <a:lnTo>
                    <a:pt x="11219" y="14490"/>
                  </a:lnTo>
                  <a:lnTo>
                    <a:pt x="11373" y="13800"/>
                  </a:lnTo>
                  <a:lnTo>
                    <a:pt x="11500" y="13059"/>
                  </a:lnTo>
                  <a:lnTo>
                    <a:pt x="11628" y="12292"/>
                  </a:lnTo>
                  <a:lnTo>
                    <a:pt x="11705" y="11474"/>
                  </a:lnTo>
                  <a:lnTo>
                    <a:pt x="11782" y="10656"/>
                  </a:lnTo>
                  <a:lnTo>
                    <a:pt x="11807" y="9788"/>
                  </a:lnTo>
                  <a:lnTo>
                    <a:pt x="11833" y="8919"/>
                  </a:lnTo>
                  <a:lnTo>
                    <a:pt x="11807" y="8050"/>
                  </a:lnTo>
                  <a:lnTo>
                    <a:pt x="11782" y="7207"/>
                  </a:lnTo>
                  <a:lnTo>
                    <a:pt x="11705" y="6389"/>
                  </a:lnTo>
                  <a:lnTo>
                    <a:pt x="11628" y="5571"/>
                  </a:lnTo>
                  <a:lnTo>
                    <a:pt x="11500" y="4805"/>
                  </a:lnTo>
                  <a:lnTo>
                    <a:pt x="11373" y="4063"/>
                  </a:lnTo>
                  <a:lnTo>
                    <a:pt x="11219" y="3373"/>
                  </a:lnTo>
                  <a:lnTo>
                    <a:pt x="11040" y="2735"/>
                  </a:lnTo>
                  <a:lnTo>
                    <a:pt x="10836" y="2121"/>
                  </a:lnTo>
                  <a:lnTo>
                    <a:pt x="10606" y="1559"/>
                  </a:lnTo>
                  <a:lnTo>
                    <a:pt x="10376" y="1099"/>
                  </a:lnTo>
                  <a:lnTo>
                    <a:pt x="10121" y="716"/>
                  </a:lnTo>
                  <a:close/>
                  <a:moveTo>
                    <a:pt x="9022" y="537"/>
                  </a:moveTo>
                  <a:lnTo>
                    <a:pt x="9124" y="563"/>
                  </a:lnTo>
                  <a:lnTo>
                    <a:pt x="9252" y="614"/>
                  </a:lnTo>
                  <a:lnTo>
                    <a:pt x="9354" y="690"/>
                  </a:lnTo>
                  <a:lnTo>
                    <a:pt x="9558" y="895"/>
                  </a:lnTo>
                  <a:lnTo>
                    <a:pt x="9763" y="1150"/>
                  </a:lnTo>
                  <a:lnTo>
                    <a:pt x="9967" y="1482"/>
                  </a:lnTo>
                  <a:lnTo>
                    <a:pt x="10172" y="1891"/>
                  </a:lnTo>
                  <a:lnTo>
                    <a:pt x="10376" y="2351"/>
                  </a:lnTo>
                  <a:lnTo>
                    <a:pt x="10529" y="2888"/>
                  </a:lnTo>
                  <a:lnTo>
                    <a:pt x="10708" y="3501"/>
                  </a:lnTo>
                  <a:lnTo>
                    <a:pt x="10862" y="4191"/>
                  </a:lnTo>
                  <a:lnTo>
                    <a:pt x="10989" y="4907"/>
                  </a:lnTo>
                  <a:lnTo>
                    <a:pt x="11092" y="5648"/>
                  </a:lnTo>
                  <a:lnTo>
                    <a:pt x="11194" y="6440"/>
                  </a:lnTo>
                  <a:lnTo>
                    <a:pt x="11245" y="7232"/>
                  </a:lnTo>
                  <a:lnTo>
                    <a:pt x="11296" y="8075"/>
                  </a:lnTo>
                  <a:lnTo>
                    <a:pt x="11296" y="8919"/>
                  </a:lnTo>
                  <a:lnTo>
                    <a:pt x="11296" y="9788"/>
                  </a:lnTo>
                  <a:lnTo>
                    <a:pt x="11245" y="10605"/>
                  </a:lnTo>
                  <a:lnTo>
                    <a:pt x="11194" y="11423"/>
                  </a:lnTo>
                  <a:lnTo>
                    <a:pt x="11092" y="12215"/>
                  </a:lnTo>
                  <a:lnTo>
                    <a:pt x="10989" y="12956"/>
                  </a:lnTo>
                  <a:lnTo>
                    <a:pt x="10862" y="13672"/>
                  </a:lnTo>
                  <a:lnTo>
                    <a:pt x="10708" y="14336"/>
                  </a:lnTo>
                  <a:lnTo>
                    <a:pt x="10529" y="14975"/>
                  </a:lnTo>
                  <a:lnTo>
                    <a:pt x="10376" y="15512"/>
                  </a:lnTo>
                  <a:lnTo>
                    <a:pt x="10172" y="15972"/>
                  </a:lnTo>
                  <a:lnTo>
                    <a:pt x="9967" y="16381"/>
                  </a:lnTo>
                  <a:lnTo>
                    <a:pt x="9763" y="16713"/>
                  </a:lnTo>
                  <a:lnTo>
                    <a:pt x="9558" y="16968"/>
                  </a:lnTo>
                  <a:lnTo>
                    <a:pt x="9354" y="17173"/>
                  </a:lnTo>
                  <a:lnTo>
                    <a:pt x="9252" y="17250"/>
                  </a:lnTo>
                  <a:lnTo>
                    <a:pt x="9124" y="17301"/>
                  </a:lnTo>
                  <a:lnTo>
                    <a:pt x="9022" y="17326"/>
                  </a:lnTo>
                  <a:lnTo>
                    <a:pt x="8919" y="17326"/>
                  </a:lnTo>
                  <a:lnTo>
                    <a:pt x="8766" y="17301"/>
                  </a:lnTo>
                  <a:lnTo>
                    <a:pt x="8613" y="17250"/>
                  </a:lnTo>
                  <a:lnTo>
                    <a:pt x="8434" y="17122"/>
                  </a:lnTo>
                  <a:lnTo>
                    <a:pt x="8281" y="16968"/>
                  </a:lnTo>
                  <a:lnTo>
                    <a:pt x="8127" y="16790"/>
                  </a:lnTo>
                  <a:lnTo>
                    <a:pt x="7974" y="16560"/>
                  </a:lnTo>
                  <a:lnTo>
                    <a:pt x="7821" y="16278"/>
                  </a:lnTo>
                  <a:lnTo>
                    <a:pt x="7667" y="15972"/>
                  </a:lnTo>
                  <a:lnTo>
                    <a:pt x="7514" y="15588"/>
                  </a:lnTo>
                  <a:lnTo>
                    <a:pt x="7361" y="15180"/>
                  </a:lnTo>
                  <a:lnTo>
                    <a:pt x="7233" y="14745"/>
                  </a:lnTo>
                  <a:lnTo>
                    <a:pt x="7105" y="14285"/>
                  </a:lnTo>
                  <a:lnTo>
                    <a:pt x="7003" y="13774"/>
                  </a:lnTo>
                  <a:lnTo>
                    <a:pt x="6901" y="13263"/>
                  </a:lnTo>
                  <a:lnTo>
                    <a:pt x="6824" y="12701"/>
                  </a:lnTo>
                  <a:lnTo>
                    <a:pt x="6747" y="12139"/>
                  </a:lnTo>
                  <a:lnTo>
                    <a:pt x="6696" y="12036"/>
                  </a:lnTo>
                  <a:lnTo>
                    <a:pt x="6645" y="11960"/>
                  </a:lnTo>
                  <a:lnTo>
                    <a:pt x="6543" y="11909"/>
                  </a:lnTo>
                  <a:lnTo>
                    <a:pt x="6441" y="11909"/>
                  </a:lnTo>
                  <a:lnTo>
                    <a:pt x="6338" y="11934"/>
                  </a:lnTo>
                  <a:lnTo>
                    <a:pt x="6262" y="12011"/>
                  </a:lnTo>
                  <a:lnTo>
                    <a:pt x="6236" y="12088"/>
                  </a:lnTo>
                  <a:lnTo>
                    <a:pt x="6211" y="12190"/>
                  </a:lnTo>
                  <a:lnTo>
                    <a:pt x="6313" y="12905"/>
                  </a:lnTo>
                  <a:lnTo>
                    <a:pt x="6441" y="13621"/>
                  </a:lnTo>
                  <a:lnTo>
                    <a:pt x="6594" y="14311"/>
                  </a:lnTo>
                  <a:lnTo>
                    <a:pt x="6773" y="15001"/>
                  </a:lnTo>
                  <a:lnTo>
                    <a:pt x="6977" y="15614"/>
                  </a:lnTo>
                  <a:lnTo>
                    <a:pt x="7207" y="16202"/>
                  </a:lnTo>
                  <a:lnTo>
                    <a:pt x="7463" y="16713"/>
                  </a:lnTo>
                  <a:lnTo>
                    <a:pt x="7591" y="16917"/>
                  </a:lnTo>
                  <a:lnTo>
                    <a:pt x="7744" y="17122"/>
                  </a:lnTo>
                  <a:lnTo>
                    <a:pt x="7284" y="16943"/>
                  </a:lnTo>
                  <a:lnTo>
                    <a:pt x="6850" y="16713"/>
                  </a:lnTo>
                  <a:lnTo>
                    <a:pt x="6415" y="16406"/>
                  </a:lnTo>
                  <a:lnTo>
                    <a:pt x="6032" y="16074"/>
                  </a:lnTo>
                  <a:lnTo>
                    <a:pt x="5648" y="15665"/>
                  </a:lnTo>
                  <a:lnTo>
                    <a:pt x="5291" y="15231"/>
                  </a:lnTo>
                  <a:lnTo>
                    <a:pt x="4959" y="14745"/>
                  </a:lnTo>
                  <a:lnTo>
                    <a:pt x="4652" y="14234"/>
                  </a:lnTo>
                  <a:lnTo>
                    <a:pt x="4371" y="13672"/>
                  </a:lnTo>
                  <a:lnTo>
                    <a:pt x="4141" y="13059"/>
                  </a:lnTo>
                  <a:lnTo>
                    <a:pt x="3936" y="12445"/>
                  </a:lnTo>
                  <a:lnTo>
                    <a:pt x="3757" y="11781"/>
                  </a:lnTo>
                  <a:lnTo>
                    <a:pt x="3604" y="11091"/>
                  </a:lnTo>
                  <a:lnTo>
                    <a:pt x="3502" y="10401"/>
                  </a:lnTo>
                  <a:lnTo>
                    <a:pt x="3451" y="9660"/>
                  </a:lnTo>
                  <a:lnTo>
                    <a:pt x="3425" y="8919"/>
                  </a:lnTo>
                  <a:lnTo>
                    <a:pt x="3451" y="8178"/>
                  </a:lnTo>
                  <a:lnTo>
                    <a:pt x="3502" y="7462"/>
                  </a:lnTo>
                  <a:lnTo>
                    <a:pt x="3604" y="6747"/>
                  </a:lnTo>
                  <a:lnTo>
                    <a:pt x="3757" y="6082"/>
                  </a:lnTo>
                  <a:lnTo>
                    <a:pt x="3936" y="5418"/>
                  </a:lnTo>
                  <a:lnTo>
                    <a:pt x="4141" y="4779"/>
                  </a:lnTo>
                  <a:lnTo>
                    <a:pt x="4371" y="4191"/>
                  </a:lnTo>
                  <a:lnTo>
                    <a:pt x="4652" y="3629"/>
                  </a:lnTo>
                  <a:lnTo>
                    <a:pt x="4959" y="3118"/>
                  </a:lnTo>
                  <a:lnTo>
                    <a:pt x="5291" y="2632"/>
                  </a:lnTo>
                  <a:lnTo>
                    <a:pt x="5648" y="2198"/>
                  </a:lnTo>
                  <a:lnTo>
                    <a:pt x="6032" y="1789"/>
                  </a:lnTo>
                  <a:lnTo>
                    <a:pt x="6415" y="1457"/>
                  </a:lnTo>
                  <a:lnTo>
                    <a:pt x="6850" y="1150"/>
                  </a:lnTo>
                  <a:lnTo>
                    <a:pt x="7284" y="920"/>
                  </a:lnTo>
                  <a:lnTo>
                    <a:pt x="7744" y="716"/>
                  </a:lnTo>
                  <a:lnTo>
                    <a:pt x="7565" y="971"/>
                  </a:lnTo>
                  <a:lnTo>
                    <a:pt x="7412" y="1227"/>
                  </a:lnTo>
                  <a:lnTo>
                    <a:pt x="7156" y="1738"/>
                  </a:lnTo>
                  <a:lnTo>
                    <a:pt x="7003" y="2147"/>
                  </a:lnTo>
                  <a:lnTo>
                    <a:pt x="6850" y="2581"/>
                  </a:lnTo>
                  <a:lnTo>
                    <a:pt x="6722" y="3041"/>
                  </a:lnTo>
                  <a:lnTo>
                    <a:pt x="6594" y="3552"/>
                  </a:lnTo>
                  <a:lnTo>
                    <a:pt x="6466" y="4089"/>
                  </a:lnTo>
                  <a:lnTo>
                    <a:pt x="6364" y="4626"/>
                  </a:lnTo>
                  <a:lnTo>
                    <a:pt x="6287" y="5213"/>
                  </a:lnTo>
                  <a:lnTo>
                    <a:pt x="6185" y="5827"/>
                  </a:lnTo>
                  <a:lnTo>
                    <a:pt x="6211" y="5929"/>
                  </a:lnTo>
                  <a:lnTo>
                    <a:pt x="6262" y="6031"/>
                  </a:lnTo>
                  <a:lnTo>
                    <a:pt x="6338" y="6082"/>
                  </a:lnTo>
                  <a:lnTo>
                    <a:pt x="6415" y="6108"/>
                  </a:lnTo>
                  <a:lnTo>
                    <a:pt x="6517" y="6108"/>
                  </a:lnTo>
                  <a:lnTo>
                    <a:pt x="6620" y="6057"/>
                  </a:lnTo>
                  <a:lnTo>
                    <a:pt x="6696" y="5980"/>
                  </a:lnTo>
                  <a:lnTo>
                    <a:pt x="6722" y="5878"/>
                  </a:lnTo>
                  <a:lnTo>
                    <a:pt x="6798" y="5290"/>
                  </a:lnTo>
                  <a:lnTo>
                    <a:pt x="6875" y="4728"/>
                  </a:lnTo>
                  <a:lnTo>
                    <a:pt x="6977" y="4191"/>
                  </a:lnTo>
                  <a:lnTo>
                    <a:pt x="7080" y="3680"/>
                  </a:lnTo>
                  <a:lnTo>
                    <a:pt x="7207" y="3195"/>
                  </a:lnTo>
                  <a:lnTo>
                    <a:pt x="7361" y="2735"/>
                  </a:lnTo>
                  <a:lnTo>
                    <a:pt x="7488" y="2326"/>
                  </a:lnTo>
                  <a:lnTo>
                    <a:pt x="7642" y="1942"/>
                  </a:lnTo>
                  <a:lnTo>
                    <a:pt x="7795" y="1610"/>
                  </a:lnTo>
                  <a:lnTo>
                    <a:pt x="7948" y="1329"/>
                  </a:lnTo>
                  <a:lnTo>
                    <a:pt x="8102" y="1099"/>
                  </a:lnTo>
                  <a:lnTo>
                    <a:pt x="8281" y="895"/>
                  </a:lnTo>
                  <a:lnTo>
                    <a:pt x="8434" y="741"/>
                  </a:lnTo>
                  <a:lnTo>
                    <a:pt x="8587" y="614"/>
                  </a:lnTo>
                  <a:lnTo>
                    <a:pt x="8766" y="563"/>
                  </a:lnTo>
                  <a:lnTo>
                    <a:pt x="8919" y="537"/>
                  </a:lnTo>
                  <a:close/>
                  <a:moveTo>
                    <a:pt x="8919" y="0"/>
                  </a:moveTo>
                  <a:lnTo>
                    <a:pt x="8485" y="26"/>
                  </a:lnTo>
                  <a:lnTo>
                    <a:pt x="8025" y="51"/>
                  </a:lnTo>
                  <a:lnTo>
                    <a:pt x="7591" y="103"/>
                  </a:lnTo>
                  <a:lnTo>
                    <a:pt x="7182" y="179"/>
                  </a:lnTo>
                  <a:lnTo>
                    <a:pt x="6747" y="281"/>
                  </a:lnTo>
                  <a:lnTo>
                    <a:pt x="6313" y="384"/>
                  </a:lnTo>
                  <a:lnTo>
                    <a:pt x="5904" y="511"/>
                  </a:lnTo>
                  <a:lnTo>
                    <a:pt x="5495" y="690"/>
                  </a:lnTo>
                  <a:lnTo>
                    <a:pt x="5112" y="844"/>
                  </a:lnTo>
                  <a:lnTo>
                    <a:pt x="4729" y="1048"/>
                  </a:lnTo>
                  <a:lnTo>
                    <a:pt x="4345" y="1252"/>
                  </a:lnTo>
                  <a:lnTo>
                    <a:pt x="3987" y="1508"/>
                  </a:lnTo>
                  <a:lnTo>
                    <a:pt x="3630" y="1764"/>
                  </a:lnTo>
                  <a:lnTo>
                    <a:pt x="3272" y="2019"/>
                  </a:lnTo>
                  <a:lnTo>
                    <a:pt x="2940" y="2300"/>
                  </a:lnTo>
                  <a:lnTo>
                    <a:pt x="2607" y="2607"/>
                  </a:lnTo>
                  <a:lnTo>
                    <a:pt x="2301" y="2939"/>
                  </a:lnTo>
                  <a:lnTo>
                    <a:pt x="2020" y="3271"/>
                  </a:lnTo>
                  <a:lnTo>
                    <a:pt x="1739" y="3629"/>
                  </a:lnTo>
                  <a:lnTo>
                    <a:pt x="1483" y="3987"/>
                  </a:lnTo>
                  <a:lnTo>
                    <a:pt x="1253" y="4345"/>
                  </a:lnTo>
                  <a:lnTo>
                    <a:pt x="1049" y="4728"/>
                  </a:lnTo>
                  <a:lnTo>
                    <a:pt x="844" y="5111"/>
                  </a:lnTo>
                  <a:lnTo>
                    <a:pt x="665" y="5520"/>
                  </a:lnTo>
                  <a:lnTo>
                    <a:pt x="512" y="5929"/>
                  </a:lnTo>
                  <a:lnTo>
                    <a:pt x="384" y="6338"/>
                  </a:lnTo>
                  <a:lnTo>
                    <a:pt x="256" y="6747"/>
                  </a:lnTo>
                  <a:lnTo>
                    <a:pt x="180" y="7181"/>
                  </a:lnTo>
                  <a:lnTo>
                    <a:pt x="103" y="7616"/>
                  </a:lnTo>
                  <a:lnTo>
                    <a:pt x="52" y="8050"/>
                  </a:lnTo>
                  <a:lnTo>
                    <a:pt x="1" y="8484"/>
                  </a:lnTo>
                  <a:lnTo>
                    <a:pt x="1" y="8919"/>
                  </a:lnTo>
                  <a:lnTo>
                    <a:pt x="1" y="9379"/>
                  </a:lnTo>
                  <a:lnTo>
                    <a:pt x="52" y="9813"/>
                  </a:lnTo>
                  <a:lnTo>
                    <a:pt x="103" y="10248"/>
                  </a:lnTo>
                  <a:lnTo>
                    <a:pt x="180" y="10682"/>
                  </a:lnTo>
                  <a:lnTo>
                    <a:pt x="256" y="11116"/>
                  </a:lnTo>
                  <a:lnTo>
                    <a:pt x="384" y="11525"/>
                  </a:lnTo>
                  <a:lnTo>
                    <a:pt x="512" y="11934"/>
                  </a:lnTo>
                  <a:lnTo>
                    <a:pt x="665" y="12343"/>
                  </a:lnTo>
                  <a:lnTo>
                    <a:pt x="844" y="12752"/>
                  </a:lnTo>
                  <a:lnTo>
                    <a:pt x="1049" y="13135"/>
                  </a:lnTo>
                  <a:lnTo>
                    <a:pt x="1253" y="13519"/>
                  </a:lnTo>
                  <a:lnTo>
                    <a:pt x="1483" y="13876"/>
                  </a:lnTo>
                  <a:lnTo>
                    <a:pt x="1739" y="14234"/>
                  </a:lnTo>
                  <a:lnTo>
                    <a:pt x="2020" y="14592"/>
                  </a:lnTo>
                  <a:lnTo>
                    <a:pt x="2301" y="14924"/>
                  </a:lnTo>
                  <a:lnTo>
                    <a:pt x="2607" y="15231"/>
                  </a:lnTo>
                  <a:lnTo>
                    <a:pt x="2940" y="15537"/>
                  </a:lnTo>
                  <a:lnTo>
                    <a:pt x="3272" y="15844"/>
                  </a:lnTo>
                  <a:lnTo>
                    <a:pt x="3630" y="16100"/>
                  </a:lnTo>
                  <a:lnTo>
                    <a:pt x="3987" y="16355"/>
                  </a:lnTo>
                  <a:lnTo>
                    <a:pt x="4345" y="16585"/>
                  </a:lnTo>
                  <a:lnTo>
                    <a:pt x="4729" y="16815"/>
                  </a:lnTo>
                  <a:lnTo>
                    <a:pt x="5112" y="16994"/>
                  </a:lnTo>
                  <a:lnTo>
                    <a:pt x="5495" y="17173"/>
                  </a:lnTo>
                  <a:lnTo>
                    <a:pt x="5904" y="17326"/>
                  </a:lnTo>
                  <a:lnTo>
                    <a:pt x="6313" y="17479"/>
                  </a:lnTo>
                  <a:lnTo>
                    <a:pt x="6747" y="17582"/>
                  </a:lnTo>
                  <a:lnTo>
                    <a:pt x="7182" y="17684"/>
                  </a:lnTo>
                  <a:lnTo>
                    <a:pt x="7591" y="17761"/>
                  </a:lnTo>
                  <a:lnTo>
                    <a:pt x="8025" y="17812"/>
                  </a:lnTo>
                  <a:lnTo>
                    <a:pt x="8485" y="17837"/>
                  </a:lnTo>
                  <a:lnTo>
                    <a:pt x="8919" y="17863"/>
                  </a:lnTo>
                  <a:lnTo>
                    <a:pt x="9379" y="17837"/>
                  </a:lnTo>
                  <a:lnTo>
                    <a:pt x="9814" y="17812"/>
                  </a:lnTo>
                  <a:lnTo>
                    <a:pt x="10248" y="17761"/>
                  </a:lnTo>
                  <a:lnTo>
                    <a:pt x="10683" y="17684"/>
                  </a:lnTo>
                  <a:lnTo>
                    <a:pt x="11092" y="17582"/>
                  </a:lnTo>
                  <a:lnTo>
                    <a:pt x="11526" y="17479"/>
                  </a:lnTo>
                  <a:lnTo>
                    <a:pt x="11935" y="17326"/>
                  </a:lnTo>
                  <a:lnTo>
                    <a:pt x="12344" y="17173"/>
                  </a:lnTo>
                  <a:lnTo>
                    <a:pt x="12727" y="16994"/>
                  </a:lnTo>
                  <a:lnTo>
                    <a:pt x="13136" y="16815"/>
                  </a:lnTo>
                  <a:lnTo>
                    <a:pt x="13494" y="16585"/>
                  </a:lnTo>
                  <a:lnTo>
                    <a:pt x="13877" y="16355"/>
                  </a:lnTo>
                  <a:lnTo>
                    <a:pt x="14235" y="16100"/>
                  </a:lnTo>
                  <a:lnTo>
                    <a:pt x="14567" y="15844"/>
                  </a:lnTo>
                  <a:lnTo>
                    <a:pt x="14899" y="15537"/>
                  </a:lnTo>
                  <a:lnTo>
                    <a:pt x="15231" y="15231"/>
                  </a:lnTo>
                  <a:lnTo>
                    <a:pt x="15538" y="14924"/>
                  </a:lnTo>
                  <a:lnTo>
                    <a:pt x="15819" y="14592"/>
                  </a:lnTo>
                  <a:lnTo>
                    <a:pt x="16100" y="14234"/>
                  </a:lnTo>
                  <a:lnTo>
                    <a:pt x="16356" y="13876"/>
                  </a:lnTo>
                  <a:lnTo>
                    <a:pt x="16586" y="13519"/>
                  </a:lnTo>
                  <a:lnTo>
                    <a:pt x="16790" y="13135"/>
                  </a:lnTo>
                  <a:lnTo>
                    <a:pt x="16995" y="12752"/>
                  </a:lnTo>
                  <a:lnTo>
                    <a:pt x="17174" y="12343"/>
                  </a:lnTo>
                  <a:lnTo>
                    <a:pt x="17327" y="11934"/>
                  </a:lnTo>
                  <a:lnTo>
                    <a:pt x="17455" y="11525"/>
                  </a:lnTo>
                  <a:lnTo>
                    <a:pt x="17582" y="11116"/>
                  </a:lnTo>
                  <a:lnTo>
                    <a:pt x="17685" y="10682"/>
                  </a:lnTo>
                  <a:lnTo>
                    <a:pt x="17761" y="10248"/>
                  </a:lnTo>
                  <a:lnTo>
                    <a:pt x="17812" y="9813"/>
                  </a:lnTo>
                  <a:lnTo>
                    <a:pt x="17838" y="9379"/>
                  </a:lnTo>
                  <a:lnTo>
                    <a:pt x="17838" y="8919"/>
                  </a:lnTo>
                  <a:lnTo>
                    <a:pt x="17838" y="8484"/>
                  </a:lnTo>
                  <a:lnTo>
                    <a:pt x="17812" y="8050"/>
                  </a:lnTo>
                  <a:lnTo>
                    <a:pt x="17761" y="7616"/>
                  </a:lnTo>
                  <a:lnTo>
                    <a:pt x="17685" y="7181"/>
                  </a:lnTo>
                  <a:lnTo>
                    <a:pt x="17582" y="6747"/>
                  </a:lnTo>
                  <a:lnTo>
                    <a:pt x="17455" y="6338"/>
                  </a:lnTo>
                  <a:lnTo>
                    <a:pt x="17327" y="5929"/>
                  </a:lnTo>
                  <a:lnTo>
                    <a:pt x="17174" y="5520"/>
                  </a:lnTo>
                  <a:lnTo>
                    <a:pt x="16995" y="5111"/>
                  </a:lnTo>
                  <a:lnTo>
                    <a:pt x="16790" y="4728"/>
                  </a:lnTo>
                  <a:lnTo>
                    <a:pt x="16586" y="4345"/>
                  </a:lnTo>
                  <a:lnTo>
                    <a:pt x="16356" y="3987"/>
                  </a:lnTo>
                  <a:lnTo>
                    <a:pt x="16100" y="3629"/>
                  </a:lnTo>
                  <a:lnTo>
                    <a:pt x="15819" y="3271"/>
                  </a:lnTo>
                  <a:lnTo>
                    <a:pt x="15538" y="2939"/>
                  </a:lnTo>
                  <a:lnTo>
                    <a:pt x="15231" y="2607"/>
                  </a:lnTo>
                  <a:lnTo>
                    <a:pt x="14899" y="2300"/>
                  </a:lnTo>
                  <a:lnTo>
                    <a:pt x="14567" y="2019"/>
                  </a:lnTo>
                  <a:lnTo>
                    <a:pt x="14235" y="1764"/>
                  </a:lnTo>
                  <a:lnTo>
                    <a:pt x="13877" y="1508"/>
                  </a:lnTo>
                  <a:lnTo>
                    <a:pt x="13494" y="1252"/>
                  </a:lnTo>
                  <a:lnTo>
                    <a:pt x="13136" y="1048"/>
                  </a:lnTo>
                  <a:lnTo>
                    <a:pt x="12727" y="844"/>
                  </a:lnTo>
                  <a:lnTo>
                    <a:pt x="12344" y="690"/>
                  </a:lnTo>
                  <a:lnTo>
                    <a:pt x="11935" y="511"/>
                  </a:lnTo>
                  <a:lnTo>
                    <a:pt x="11526" y="384"/>
                  </a:lnTo>
                  <a:lnTo>
                    <a:pt x="11092" y="281"/>
                  </a:lnTo>
                  <a:lnTo>
                    <a:pt x="10683" y="179"/>
                  </a:lnTo>
                  <a:lnTo>
                    <a:pt x="10248" y="103"/>
                  </a:lnTo>
                  <a:lnTo>
                    <a:pt x="9814" y="51"/>
                  </a:lnTo>
                  <a:lnTo>
                    <a:pt x="9379" y="26"/>
                  </a:lnTo>
                  <a:lnTo>
                    <a:pt x="8919" y="0"/>
                  </a:lnTo>
                  <a:close/>
                </a:path>
              </a:pathLst>
            </a:custGeom>
            <a:solidFill>
              <a:srgbClr val="7A6E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5;p71">
              <a:extLst>
                <a:ext uri="{FF2B5EF4-FFF2-40B4-BE49-F238E27FC236}">
                  <a16:creationId xmlns:a16="http://schemas.microsoft.com/office/drawing/2014/main" id="{1D2C04D9-9996-4896-8979-22A95687221F}"/>
                </a:ext>
              </a:extLst>
            </p:cNvPr>
            <p:cNvSpPr/>
            <p:nvPr/>
          </p:nvSpPr>
          <p:spPr>
            <a:xfrm>
              <a:off x="489175" y="3627950"/>
              <a:ext cx="12800" cy="13425"/>
            </a:xfrm>
            <a:custGeom>
              <a:avLst/>
              <a:gdLst/>
              <a:ahLst/>
              <a:cxnLst/>
              <a:rect l="l" t="t" r="r" b="b"/>
              <a:pathLst>
                <a:path w="512" h="537" extrusionOk="0">
                  <a:moveTo>
                    <a:pt x="154" y="0"/>
                  </a:moveTo>
                  <a:lnTo>
                    <a:pt x="78" y="77"/>
                  </a:lnTo>
                  <a:lnTo>
                    <a:pt x="26" y="153"/>
                  </a:lnTo>
                  <a:lnTo>
                    <a:pt x="1" y="256"/>
                  </a:lnTo>
                  <a:lnTo>
                    <a:pt x="1" y="281"/>
                  </a:lnTo>
                  <a:lnTo>
                    <a:pt x="26" y="383"/>
                  </a:lnTo>
                  <a:lnTo>
                    <a:pt x="78" y="460"/>
                  </a:lnTo>
                  <a:lnTo>
                    <a:pt x="154" y="537"/>
                  </a:lnTo>
                  <a:lnTo>
                    <a:pt x="359" y="537"/>
                  </a:lnTo>
                  <a:lnTo>
                    <a:pt x="435" y="460"/>
                  </a:lnTo>
                  <a:lnTo>
                    <a:pt x="512" y="383"/>
                  </a:lnTo>
                  <a:lnTo>
                    <a:pt x="512" y="281"/>
                  </a:lnTo>
                  <a:lnTo>
                    <a:pt x="512" y="256"/>
                  </a:lnTo>
                  <a:lnTo>
                    <a:pt x="512" y="153"/>
                  </a:lnTo>
                  <a:lnTo>
                    <a:pt x="435" y="77"/>
                  </a:lnTo>
                  <a:lnTo>
                    <a:pt x="359"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6;p71">
              <a:extLst>
                <a:ext uri="{FF2B5EF4-FFF2-40B4-BE49-F238E27FC236}">
                  <a16:creationId xmlns:a16="http://schemas.microsoft.com/office/drawing/2014/main" id="{556C6EF5-926F-4F6D-B5A4-D008F052EC59}"/>
                </a:ext>
              </a:extLst>
            </p:cNvPr>
            <p:cNvSpPr/>
            <p:nvPr/>
          </p:nvSpPr>
          <p:spPr>
            <a:xfrm>
              <a:off x="489175" y="3659250"/>
              <a:ext cx="12800" cy="14075"/>
            </a:xfrm>
            <a:custGeom>
              <a:avLst/>
              <a:gdLst/>
              <a:ahLst/>
              <a:cxnLst/>
              <a:rect l="l" t="t" r="r" b="b"/>
              <a:pathLst>
                <a:path w="512" h="563" extrusionOk="0">
                  <a:moveTo>
                    <a:pt x="256" y="0"/>
                  </a:moveTo>
                  <a:lnTo>
                    <a:pt x="154" y="26"/>
                  </a:lnTo>
                  <a:lnTo>
                    <a:pt x="78" y="77"/>
                  </a:lnTo>
                  <a:lnTo>
                    <a:pt x="26" y="179"/>
                  </a:lnTo>
                  <a:lnTo>
                    <a:pt x="1" y="281"/>
                  </a:lnTo>
                  <a:lnTo>
                    <a:pt x="1" y="307"/>
                  </a:lnTo>
                  <a:lnTo>
                    <a:pt x="26" y="409"/>
                  </a:lnTo>
                  <a:lnTo>
                    <a:pt x="78" y="486"/>
                  </a:lnTo>
                  <a:lnTo>
                    <a:pt x="154" y="537"/>
                  </a:lnTo>
                  <a:lnTo>
                    <a:pt x="256" y="562"/>
                  </a:lnTo>
                  <a:lnTo>
                    <a:pt x="359" y="537"/>
                  </a:lnTo>
                  <a:lnTo>
                    <a:pt x="435" y="486"/>
                  </a:lnTo>
                  <a:lnTo>
                    <a:pt x="512" y="409"/>
                  </a:lnTo>
                  <a:lnTo>
                    <a:pt x="512" y="307"/>
                  </a:lnTo>
                  <a:lnTo>
                    <a:pt x="512" y="281"/>
                  </a:lnTo>
                  <a:lnTo>
                    <a:pt x="512" y="179"/>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7;p71">
              <a:extLst>
                <a:ext uri="{FF2B5EF4-FFF2-40B4-BE49-F238E27FC236}">
                  <a16:creationId xmlns:a16="http://schemas.microsoft.com/office/drawing/2014/main" id="{A2F47B20-8EEE-4907-B59A-A112ED941E0C}"/>
                </a:ext>
              </a:extLst>
            </p:cNvPr>
            <p:cNvSpPr/>
            <p:nvPr/>
          </p:nvSpPr>
          <p:spPr>
            <a:xfrm>
              <a:off x="489175" y="36918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8;p71">
              <a:extLst>
                <a:ext uri="{FF2B5EF4-FFF2-40B4-BE49-F238E27FC236}">
                  <a16:creationId xmlns:a16="http://schemas.microsoft.com/office/drawing/2014/main" id="{41DD2B79-DF3F-428F-B138-17718DCD3E0A}"/>
                </a:ext>
              </a:extLst>
            </p:cNvPr>
            <p:cNvSpPr/>
            <p:nvPr/>
          </p:nvSpPr>
          <p:spPr>
            <a:xfrm>
              <a:off x="489175" y="3723125"/>
              <a:ext cx="12800" cy="14075"/>
            </a:xfrm>
            <a:custGeom>
              <a:avLst/>
              <a:gdLst/>
              <a:ahLst/>
              <a:cxnLst/>
              <a:rect l="l" t="t" r="r" b="b"/>
              <a:pathLst>
                <a:path w="512" h="563" extrusionOk="0">
                  <a:moveTo>
                    <a:pt x="256" y="1"/>
                  </a:moveTo>
                  <a:lnTo>
                    <a:pt x="154" y="26"/>
                  </a:lnTo>
                  <a:lnTo>
                    <a:pt x="78" y="77"/>
                  </a:lnTo>
                  <a:lnTo>
                    <a:pt x="26" y="154"/>
                  </a:lnTo>
                  <a:lnTo>
                    <a:pt x="1" y="256"/>
                  </a:lnTo>
                  <a:lnTo>
                    <a:pt x="1" y="282"/>
                  </a:lnTo>
                  <a:lnTo>
                    <a:pt x="26" y="384"/>
                  </a:lnTo>
                  <a:lnTo>
                    <a:pt x="78" y="486"/>
                  </a:lnTo>
                  <a:lnTo>
                    <a:pt x="154" y="537"/>
                  </a:lnTo>
                  <a:lnTo>
                    <a:pt x="256" y="563"/>
                  </a:lnTo>
                  <a:lnTo>
                    <a:pt x="359" y="537"/>
                  </a:lnTo>
                  <a:lnTo>
                    <a:pt x="435" y="486"/>
                  </a:lnTo>
                  <a:lnTo>
                    <a:pt x="512" y="384"/>
                  </a:lnTo>
                  <a:lnTo>
                    <a:pt x="512" y="282"/>
                  </a:lnTo>
                  <a:lnTo>
                    <a:pt x="512" y="256"/>
                  </a:lnTo>
                  <a:lnTo>
                    <a:pt x="512" y="154"/>
                  </a:lnTo>
                  <a:lnTo>
                    <a:pt x="435" y="77"/>
                  </a:lnTo>
                  <a:lnTo>
                    <a:pt x="359" y="26"/>
                  </a:lnTo>
                  <a:lnTo>
                    <a:pt x="256" y="1"/>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9;p71">
              <a:extLst>
                <a:ext uri="{FF2B5EF4-FFF2-40B4-BE49-F238E27FC236}">
                  <a16:creationId xmlns:a16="http://schemas.microsoft.com/office/drawing/2014/main" id="{B9418B88-D910-4941-8A2C-2B7069279240}"/>
                </a:ext>
              </a:extLst>
            </p:cNvPr>
            <p:cNvSpPr/>
            <p:nvPr/>
          </p:nvSpPr>
          <p:spPr>
            <a:xfrm>
              <a:off x="489175" y="3596000"/>
              <a:ext cx="12800" cy="13425"/>
            </a:xfrm>
            <a:custGeom>
              <a:avLst/>
              <a:gdLst/>
              <a:ahLst/>
              <a:cxnLst/>
              <a:rect l="l" t="t" r="r" b="b"/>
              <a:pathLst>
                <a:path w="512" h="537" extrusionOk="0">
                  <a:moveTo>
                    <a:pt x="256" y="0"/>
                  </a:moveTo>
                  <a:lnTo>
                    <a:pt x="154" y="26"/>
                  </a:lnTo>
                  <a:lnTo>
                    <a:pt x="78" y="77"/>
                  </a:lnTo>
                  <a:lnTo>
                    <a:pt x="26" y="154"/>
                  </a:lnTo>
                  <a:lnTo>
                    <a:pt x="1" y="256"/>
                  </a:lnTo>
                  <a:lnTo>
                    <a:pt x="1" y="281"/>
                  </a:lnTo>
                  <a:lnTo>
                    <a:pt x="26" y="384"/>
                  </a:lnTo>
                  <a:lnTo>
                    <a:pt x="78" y="460"/>
                  </a:lnTo>
                  <a:lnTo>
                    <a:pt x="154" y="537"/>
                  </a:lnTo>
                  <a:lnTo>
                    <a:pt x="359" y="537"/>
                  </a:lnTo>
                  <a:lnTo>
                    <a:pt x="435" y="460"/>
                  </a:lnTo>
                  <a:lnTo>
                    <a:pt x="512" y="384"/>
                  </a:lnTo>
                  <a:lnTo>
                    <a:pt x="512" y="281"/>
                  </a:lnTo>
                  <a:lnTo>
                    <a:pt x="512" y="256"/>
                  </a:lnTo>
                  <a:lnTo>
                    <a:pt x="512" y="154"/>
                  </a:lnTo>
                  <a:lnTo>
                    <a:pt x="435" y="77"/>
                  </a:lnTo>
                  <a:lnTo>
                    <a:pt x="359" y="26"/>
                  </a:lnTo>
                  <a:lnTo>
                    <a:pt x="256" y="0"/>
                  </a:lnTo>
                  <a:close/>
                </a:path>
              </a:pathLst>
            </a:custGeom>
            <a:solidFill>
              <a:srgbClr val="EBE6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90;p71">
              <a:extLst>
                <a:ext uri="{FF2B5EF4-FFF2-40B4-BE49-F238E27FC236}">
                  <a16:creationId xmlns:a16="http://schemas.microsoft.com/office/drawing/2014/main" id="{01B2EBE5-3505-49D6-B5BC-277BA91C3C5C}"/>
                </a:ext>
              </a:extLst>
            </p:cNvPr>
            <p:cNvSpPr/>
            <p:nvPr/>
          </p:nvSpPr>
          <p:spPr>
            <a:xfrm>
              <a:off x="423375" y="3514850"/>
              <a:ext cx="26225" cy="50500"/>
            </a:xfrm>
            <a:custGeom>
              <a:avLst/>
              <a:gdLst/>
              <a:ahLst/>
              <a:cxnLst/>
              <a:rect l="l" t="t" r="r" b="b"/>
              <a:pathLst>
                <a:path w="1049" h="2020" extrusionOk="0">
                  <a:moveTo>
                    <a:pt x="154" y="1"/>
                  </a:moveTo>
                  <a:lnTo>
                    <a:pt x="77" y="78"/>
                  </a:lnTo>
                  <a:lnTo>
                    <a:pt x="26" y="154"/>
                  </a:lnTo>
                  <a:lnTo>
                    <a:pt x="1" y="256"/>
                  </a:lnTo>
                  <a:lnTo>
                    <a:pt x="1" y="1739"/>
                  </a:lnTo>
                  <a:lnTo>
                    <a:pt x="26" y="1841"/>
                  </a:lnTo>
                  <a:lnTo>
                    <a:pt x="77" y="1943"/>
                  </a:lnTo>
                  <a:lnTo>
                    <a:pt x="154" y="1994"/>
                  </a:lnTo>
                  <a:lnTo>
                    <a:pt x="256" y="2020"/>
                  </a:lnTo>
                  <a:lnTo>
                    <a:pt x="359" y="1994"/>
                  </a:lnTo>
                  <a:lnTo>
                    <a:pt x="435" y="1943"/>
                  </a:lnTo>
                  <a:lnTo>
                    <a:pt x="512" y="1841"/>
                  </a:lnTo>
                  <a:lnTo>
                    <a:pt x="512" y="1739"/>
                  </a:lnTo>
                  <a:lnTo>
                    <a:pt x="512" y="870"/>
                  </a:lnTo>
                  <a:lnTo>
                    <a:pt x="537" y="793"/>
                  </a:lnTo>
                  <a:lnTo>
                    <a:pt x="665" y="640"/>
                  </a:lnTo>
                  <a:lnTo>
                    <a:pt x="793" y="563"/>
                  </a:lnTo>
                  <a:lnTo>
                    <a:pt x="819" y="512"/>
                  </a:lnTo>
                  <a:lnTo>
                    <a:pt x="921" y="435"/>
                  </a:lnTo>
                  <a:lnTo>
                    <a:pt x="997" y="359"/>
                  </a:lnTo>
                  <a:lnTo>
                    <a:pt x="1023" y="308"/>
                  </a:lnTo>
                  <a:lnTo>
                    <a:pt x="1049" y="256"/>
                  </a:lnTo>
                  <a:lnTo>
                    <a:pt x="1023" y="154"/>
                  </a:lnTo>
                  <a:lnTo>
                    <a:pt x="972" y="78"/>
                  </a:lnTo>
                  <a:lnTo>
                    <a:pt x="870" y="27"/>
                  </a:lnTo>
                  <a:lnTo>
                    <a:pt x="767" y="1"/>
                  </a:lnTo>
                  <a:lnTo>
                    <a:pt x="665" y="1"/>
                  </a:lnTo>
                  <a:lnTo>
                    <a:pt x="589" y="52"/>
                  </a:lnTo>
                  <a:lnTo>
                    <a:pt x="486" y="129"/>
                  </a:lnTo>
                  <a:lnTo>
                    <a:pt x="435" y="78"/>
                  </a:lnTo>
                  <a:lnTo>
                    <a:pt x="384" y="27"/>
                  </a:lnTo>
                  <a:lnTo>
                    <a:pt x="333" y="1"/>
                  </a:lnTo>
                  <a:close/>
                </a:path>
              </a:pathLst>
            </a:custGeom>
            <a:solidFill>
              <a:srgbClr val="382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 name="Picture 174" descr="Chart&#10;&#10;Description automatically generated">
            <a:extLst>
              <a:ext uri="{FF2B5EF4-FFF2-40B4-BE49-F238E27FC236}">
                <a16:creationId xmlns:a16="http://schemas.microsoft.com/office/drawing/2014/main" id="{77333A76-0E4B-4C01-A1D6-143E69C4658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61933" y="3670665"/>
            <a:ext cx="404948" cy="404948"/>
          </a:xfrm>
          <a:prstGeom prst="rect">
            <a:avLst/>
          </a:prstGeom>
        </p:spPr>
      </p:pic>
    </p:spTree>
    <p:extLst>
      <p:ext uri="{BB962C8B-B14F-4D97-AF65-F5344CB8AC3E}">
        <p14:creationId xmlns:p14="http://schemas.microsoft.com/office/powerpoint/2010/main" val="125807880"/>
      </p:ext>
    </p:extLst>
  </p:cSld>
  <p:clrMapOvr>
    <a:masterClrMapping/>
  </p:clrMapOvr>
</p:sld>
</file>

<file path=ppt/theme/theme1.xml><?xml version="1.0" encoding="utf-8"?>
<a:theme xmlns:a="http://schemas.openxmlformats.org/drawingml/2006/main" name="Actuarial Science Major for College by Slidesgo">
  <a:themeElements>
    <a:clrScheme name="Simple Light">
      <a:dk1>
        <a:srgbClr val="382D4B"/>
      </a:dk1>
      <a:lt1>
        <a:srgbClr val="FFFFFF"/>
      </a:lt1>
      <a:dk2>
        <a:srgbClr val="EBE6F1"/>
      </a:dk2>
      <a:lt2>
        <a:srgbClr val="26A6FE"/>
      </a:lt2>
      <a:accent1>
        <a:srgbClr val="0ED290"/>
      </a:accent1>
      <a:accent2>
        <a:srgbClr val="FFBE34"/>
      </a:accent2>
      <a:accent3>
        <a:srgbClr val="AC5191"/>
      </a:accent3>
      <a:accent4>
        <a:srgbClr val="504268"/>
      </a:accent4>
      <a:accent5>
        <a:srgbClr val="7A6EFA"/>
      </a:accent5>
      <a:accent6>
        <a:srgbClr val="80748F"/>
      </a:accent6>
      <a:hlink>
        <a:srgbClr val="AC519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1854</TotalTime>
  <Words>3705</Words>
  <Application>Microsoft Office PowerPoint</Application>
  <PresentationFormat>On-screen Show (16:9)</PresentationFormat>
  <Paragraphs>367</Paragraphs>
  <Slides>40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Fjalla One</vt:lpstr>
      <vt:lpstr>Nunito Light</vt:lpstr>
      <vt:lpstr>Arial</vt:lpstr>
      <vt:lpstr>Calibri</vt:lpstr>
      <vt:lpstr>Roboto Condensed Light</vt:lpstr>
      <vt:lpstr>Chivo</vt:lpstr>
      <vt:lpstr>Bebas Neue</vt:lpstr>
      <vt:lpstr>Actuarial Science Major for College by Slidesgo</vt:lpstr>
      <vt:lpstr>SC1015 project:   CREDIT CARD APPROVAL PREDICTION</vt:lpstr>
      <vt:lpstr>TABLE OF CONTENTS</vt:lpstr>
      <vt:lpstr>Flow</vt:lpstr>
      <vt:lpstr>INTRODUCTION TO DATASET</vt:lpstr>
      <vt:lpstr>Background</vt:lpstr>
      <vt:lpstr>Why is this Prevalent?</vt:lpstr>
      <vt:lpstr>Problem Definition</vt:lpstr>
      <vt:lpstr>Defining the “Risk”</vt:lpstr>
      <vt:lpstr>Flow</vt:lpstr>
      <vt:lpstr>DATA ENGINEERING</vt:lpstr>
      <vt:lpstr>Source Dataset</vt:lpstr>
      <vt:lpstr>Source Dataset</vt:lpstr>
      <vt:lpstr>Source Dataset</vt:lpstr>
      <vt:lpstr>Numeric vs Categoric</vt:lpstr>
      <vt:lpstr>PowerPoint Presentation</vt:lpstr>
      <vt:lpstr>Data Cleaning</vt:lpstr>
      <vt:lpstr>Data Cleaning</vt:lpstr>
      <vt:lpstr>Data Cleaning</vt:lpstr>
      <vt:lpstr>EDA</vt:lpstr>
      <vt:lpstr>EDA</vt:lpstr>
      <vt:lpstr>Merging Records</vt:lpstr>
      <vt:lpstr>Flow</vt:lpstr>
      <vt:lpstr>CORE ANALYSIS</vt:lpstr>
      <vt:lpstr>PowerPoint Presentation</vt:lpstr>
      <vt:lpstr>Machine Learning Models</vt:lpstr>
      <vt:lpstr>PowerPoint Presentation</vt:lpstr>
      <vt:lpstr>PowerPoint Presentation</vt:lpstr>
      <vt:lpstr>PowerPoint Presentation</vt:lpstr>
      <vt:lpstr>PowerPoint Presentation</vt:lpstr>
      <vt:lpstr>PowerPoint Presentation</vt:lpstr>
      <vt:lpstr>PowerPoint Presentation</vt:lpstr>
      <vt:lpstr>Flow</vt:lpstr>
      <vt:lpstr>CONCLUSIONS &amp; OUTCOMES</vt:lpstr>
      <vt:lpstr>Lesson Learnt</vt:lpstr>
      <vt:lpstr>Lesson Learnt</vt:lpstr>
      <vt:lpstr>Extra Improvements</vt:lpstr>
      <vt:lpstr>Extra Improvements</vt:lpstr>
      <vt:lpstr>Further Improvements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project:   CREDIT CARD APPROVAL PREDICTION</dc:title>
  <dc:creator>User</dc:creator>
  <cp:lastModifiedBy>#TOMOKI TENG ZHI HUI#</cp:lastModifiedBy>
  <cp:revision>25</cp:revision>
  <dcterms:modified xsi:type="dcterms:W3CDTF">2022-04-24T13:43:40Z</dcterms:modified>
</cp:coreProperties>
</file>